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9" r:id="rId1"/>
    <p:sldMasterId id="2147483743" r:id="rId2"/>
    <p:sldMasterId id="2147483755" r:id="rId3"/>
  </p:sldMasterIdLst>
  <p:notesMasterIdLst>
    <p:notesMasterId r:id="rId109"/>
  </p:notesMasterIdLst>
  <p:sldIdLst>
    <p:sldId id="343" r:id="rId4"/>
    <p:sldId id="345" r:id="rId5"/>
    <p:sldId id="344" r:id="rId6"/>
    <p:sldId id="347" r:id="rId7"/>
    <p:sldId id="348" r:id="rId8"/>
    <p:sldId id="514" r:id="rId9"/>
    <p:sldId id="263" r:id="rId10"/>
    <p:sldId id="351" r:id="rId11"/>
    <p:sldId id="352" r:id="rId12"/>
    <p:sldId id="522" r:id="rId13"/>
    <p:sldId id="355" r:id="rId14"/>
    <p:sldId id="354" r:id="rId15"/>
    <p:sldId id="356" r:id="rId16"/>
    <p:sldId id="357" r:id="rId17"/>
    <p:sldId id="358" r:id="rId18"/>
    <p:sldId id="359" r:id="rId19"/>
    <p:sldId id="360" r:id="rId20"/>
    <p:sldId id="264" r:id="rId21"/>
    <p:sldId id="362" r:id="rId22"/>
    <p:sldId id="363" r:id="rId23"/>
    <p:sldId id="422" r:id="rId24"/>
    <p:sldId id="424" r:id="rId25"/>
    <p:sldId id="423" r:id="rId26"/>
    <p:sldId id="425" r:id="rId27"/>
    <p:sldId id="426" r:id="rId28"/>
    <p:sldId id="427" r:id="rId29"/>
    <p:sldId id="265" r:id="rId30"/>
    <p:sldId id="517" r:id="rId31"/>
    <p:sldId id="519" r:id="rId32"/>
    <p:sldId id="429" r:id="rId33"/>
    <p:sldId id="431" r:id="rId34"/>
    <p:sldId id="515" r:id="rId35"/>
    <p:sldId id="433" r:id="rId36"/>
    <p:sldId id="466" r:id="rId37"/>
    <p:sldId id="434" r:id="rId38"/>
    <p:sldId id="435" r:id="rId39"/>
    <p:sldId id="436" r:id="rId40"/>
    <p:sldId id="523" r:id="rId41"/>
    <p:sldId id="440" r:id="rId42"/>
    <p:sldId id="278" r:id="rId43"/>
    <p:sldId id="467" r:id="rId44"/>
    <p:sldId id="280" r:id="rId45"/>
    <p:sldId id="441" r:id="rId46"/>
    <p:sldId id="394" r:id="rId47"/>
    <p:sldId id="269" r:id="rId48"/>
    <p:sldId id="369" r:id="rId49"/>
    <p:sldId id="459" r:id="rId50"/>
    <p:sldId id="460" r:id="rId51"/>
    <p:sldId id="370" r:id="rId52"/>
    <p:sldId id="372" r:id="rId53"/>
    <p:sldId id="299" r:id="rId54"/>
    <p:sldId id="473" r:id="rId55"/>
    <p:sldId id="397" r:id="rId56"/>
    <p:sldId id="268" r:id="rId57"/>
    <p:sldId id="298" r:id="rId58"/>
    <p:sldId id="304" r:id="rId59"/>
    <p:sldId id="476" r:id="rId60"/>
    <p:sldId id="306" r:id="rId61"/>
    <p:sldId id="497" r:id="rId62"/>
    <p:sldId id="498" r:id="rId63"/>
    <p:sldId id="315" r:id="rId64"/>
    <p:sldId id="524" r:id="rId65"/>
    <p:sldId id="373" r:id="rId66"/>
    <p:sldId id="506" r:id="rId67"/>
    <p:sldId id="398" r:id="rId68"/>
    <p:sldId id="262" r:id="rId69"/>
    <p:sldId id="374" r:id="rId70"/>
    <p:sldId id="525" r:id="rId71"/>
    <p:sldId id="375" r:id="rId72"/>
    <p:sldId id="521" r:id="rId73"/>
    <p:sldId id="444" r:id="rId74"/>
    <p:sldId id="442" r:id="rId75"/>
    <p:sldId id="526" r:id="rId76"/>
    <p:sldId id="267" r:id="rId77"/>
    <p:sldId id="409" r:id="rId78"/>
    <p:sldId id="410" r:id="rId79"/>
    <p:sldId id="399" r:id="rId80"/>
    <p:sldId id="266" r:id="rId81"/>
    <p:sldId id="520" r:id="rId82"/>
    <p:sldId id="499" r:id="rId83"/>
    <p:sldId id="376" r:id="rId84"/>
    <p:sldId id="411" r:id="rId85"/>
    <p:sldId id="449" r:id="rId86"/>
    <p:sldId id="450" r:id="rId87"/>
    <p:sldId id="412" r:id="rId88"/>
    <p:sldId id="500" r:id="rId89"/>
    <p:sldId id="501" r:id="rId90"/>
    <p:sldId id="453" r:id="rId91"/>
    <p:sldId id="413" r:id="rId92"/>
    <p:sldId id="456" r:id="rId93"/>
    <p:sldId id="504" r:id="rId94"/>
    <p:sldId id="505" r:id="rId95"/>
    <p:sldId id="414" r:id="rId96"/>
    <p:sldId id="415" r:id="rId97"/>
    <p:sldId id="512" r:id="rId98"/>
    <p:sldId id="261" r:id="rId99"/>
    <p:sldId id="386" r:id="rId100"/>
    <p:sldId id="417" r:id="rId101"/>
    <p:sldId id="516" r:id="rId102"/>
    <p:sldId id="509" r:id="rId103"/>
    <p:sldId id="511" r:id="rId104"/>
    <p:sldId id="418" r:id="rId105"/>
    <p:sldId id="487" r:id="rId106"/>
    <p:sldId id="377" r:id="rId107"/>
    <p:sldId id="332" r:id="rId10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pare" id="{701F767F-64B9-4390-BA76-805D216318C0}">
          <p14:sldIdLst>
            <p14:sldId id="343"/>
            <p14:sldId id="345"/>
            <p14:sldId id="344"/>
            <p14:sldId id="347"/>
            <p14:sldId id="348"/>
          </p14:sldIdLst>
        </p14:section>
        <p14:section name="Facilitate" id="{32942AC2-2870-4166-BC35-7C35A085A0FC}">
          <p14:sldIdLst>
            <p14:sldId id="514"/>
            <p14:sldId id="263"/>
            <p14:sldId id="351"/>
            <p14:sldId id="352"/>
            <p14:sldId id="522"/>
            <p14:sldId id="355"/>
            <p14:sldId id="354"/>
            <p14:sldId id="356"/>
            <p14:sldId id="357"/>
            <p14:sldId id="358"/>
            <p14:sldId id="359"/>
            <p14:sldId id="360"/>
            <p14:sldId id="264"/>
            <p14:sldId id="362"/>
            <p14:sldId id="363"/>
            <p14:sldId id="422"/>
            <p14:sldId id="424"/>
            <p14:sldId id="423"/>
            <p14:sldId id="425"/>
            <p14:sldId id="426"/>
            <p14:sldId id="427"/>
            <p14:sldId id="265"/>
            <p14:sldId id="517"/>
            <p14:sldId id="519"/>
            <p14:sldId id="429"/>
            <p14:sldId id="431"/>
            <p14:sldId id="515"/>
            <p14:sldId id="433"/>
            <p14:sldId id="466"/>
            <p14:sldId id="434"/>
            <p14:sldId id="435"/>
            <p14:sldId id="436"/>
            <p14:sldId id="523"/>
            <p14:sldId id="440"/>
            <p14:sldId id="278"/>
            <p14:sldId id="467"/>
            <p14:sldId id="280"/>
            <p14:sldId id="441"/>
            <p14:sldId id="394"/>
            <p14:sldId id="269"/>
            <p14:sldId id="369"/>
            <p14:sldId id="459"/>
            <p14:sldId id="460"/>
            <p14:sldId id="370"/>
            <p14:sldId id="372"/>
            <p14:sldId id="299"/>
            <p14:sldId id="473"/>
            <p14:sldId id="397"/>
            <p14:sldId id="268"/>
            <p14:sldId id="298"/>
            <p14:sldId id="304"/>
            <p14:sldId id="476"/>
            <p14:sldId id="306"/>
            <p14:sldId id="497"/>
            <p14:sldId id="498"/>
            <p14:sldId id="315"/>
            <p14:sldId id="524"/>
            <p14:sldId id="373"/>
            <p14:sldId id="506"/>
            <p14:sldId id="398"/>
            <p14:sldId id="262"/>
            <p14:sldId id="374"/>
            <p14:sldId id="525"/>
            <p14:sldId id="375"/>
            <p14:sldId id="521"/>
            <p14:sldId id="444"/>
            <p14:sldId id="442"/>
            <p14:sldId id="526"/>
            <p14:sldId id="267"/>
            <p14:sldId id="409"/>
            <p14:sldId id="410"/>
            <p14:sldId id="399"/>
            <p14:sldId id="266"/>
            <p14:sldId id="520"/>
            <p14:sldId id="499"/>
            <p14:sldId id="376"/>
            <p14:sldId id="411"/>
            <p14:sldId id="449"/>
            <p14:sldId id="450"/>
            <p14:sldId id="412"/>
            <p14:sldId id="500"/>
            <p14:sldId id="501"/>
            <p14:sldId id="453"/>
            <p14:sldId id="413"/>
            <p14:sldId id="456"/>
            <p14:sldId id="504"/>
            <p14:sldId id="505"/>
            <p14:sldId id="414"/>
            <p14:sldId id="415"/>
            <p14:sldId id="512"/>
            <p14:sldId id="261"/>
            <p14:sldId id="386"/>
            <p14:sldId id="417"/>
            <p14:sldId id="516"/>
            <p14:sldId id="509"/>
            <p14:sldId id="511"/>
            <p14:sldId id="418"/>
            <p14:sldId id="487"/>
            <p14:sldId id="377"/>
            <p14:sldId id="33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ra David-Rivera" initials="VDR" lastIdx="22" clrIdx="0">
    <p:extLst>
      <p:ext uri="{19B8F6BF-5375-455C-9EA6-DF929625EA0E}">
        <p15:presenceInfo xmlns:p15="http://schemas.microsoft.com/office/powerpoint/2012/main" userId="S::vdavid3@jh.edu::20f4773b-5f92-4023-ba1c-aba5843b0fba" providerId="AD"/>
      </p:ext>
    </p:extLst>
  </p:cmAuthor>
  <p:cmAuthor id="2" name="Sarah Whitmarsh" initials="SW" lastIdx="122" clrIdx="1">
    <p:extLst>
      <p:ext uri="{19B8F6BF-5375-455C-9EA6-DF929625EA0E}">
        <p15:presenceInfo xmlns:p15="http://schemas.microsoft.com/office/powerpoint/2012/main" userId="ffea3b0dfa7dda66" providerId="Windows Live"/>
      </p:ext>
    </p:extLst>
  </p:cmAuthor>
  <p:cmAuthor id="3" name="Amanda Burgess" initials="AB" lastIdx="91" clrIdx="2">
    <p:extLst>
      <p:ext uri="{19B8F6BF-5375-455C-9EA6-DF929625EA0E}">
        <p15:presenceInfo xmlns:p15="http://schemas.microsoft.com/office/powerpoint/2012/main" userId="S::aburges5@jh.edu::c22f306d-72ea-482f-bb58-1c0e5e2dc762" providerId="AD"/>
      </p:ext>
    </p:extLst>
  </p:cmAuthor>
  <p:cmAuthor id="4" name="Jura Eds" initials="JE" lastIdx="6" clrIdx="3"/>
  <p:cmAuthor id="5" name="Beth Fredrick" initials="BF" lastIdx="37" clrIdx="4">
    <p:extLst>
      <p:ext uri="{19B8F6BF-5375-455C-9EA6-DF929625EA0E}">
        <p15:presenceInfo xmlns:p15="http://schemas.microsoft.com/office/powerpoint/2012/main" userId="S::bfredri1@jh.edu::17b319d7-39c5-46eb-a5e0-0fd07ae044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5D1"/>
    <a:srgbClr val="A5CCCC"/>
    <a:srgbClr val="7AC360"/>
    <a:srgbClr val="E35880"/>
    <a:srgbClr val="4BA6DD"/>
    <a:srgbClr val="DDDDDD"/>
    <a:srgbClr val="1F4E79"/>
    <a:srgbClr val="FF2D95"/>
    <a:srgbClr val="333C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61009" autoAdjust="0"/>
  </p:normalViewPr>
  <p:slideViewPr>
    <p:cSldViewPr snapToGrid="0" snapToObjects="1">
      <p:cViewPr varScale="1">
        <p:scale>
          <a:sx n="53" d="100"/>
          <a:sy n="53" d="100"/>
        </p:scale>
        <p:origin x="90"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viewProps" Target="view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notesMaster" Target="notesMasters/notesMaster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commentAuthors" Target="commentAuthor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7CFE3E-D9B1-EC47-AC40-4B8219719FAB}" type="doc">
      <dgm:prSet loTypeId="urn:microsoft.com/office/officeart/2005/8/layout/matrix2" loCatId="" qsTypeId="urn:microsoft.com/office/officeart/2005/8/quickstyle/simple1" qsCatId="simple" csTypeId="urn:microsoft.com/office/officeart/2005/8/colors/accent5_2" csCatId="accent5" phldr="1"/>
      <dgm:spPr/>
      <dgm:t>
        <a:bodyPr/>
        <a:lstStyle/>
        <a:p>
          <a:endParaRPr lang="en-US"/>
        </a:p>
      </dgm:t>
    </dgm:pt>
    <dgm:pt modelId="{C155E2B4-AB5F-8344-854F-112CF11F8B94}">
      <dgm:prSet phldrT="[Text]"/>
      <dgm:spPr>
        <a:solidFill>
          <a:srgbClr val="4BA6DD"/>
        </a:solidFill>
      </dgm:spPr>
      <dgm:t>
        <a:bodyPr/>
        <a:lstStyle/>
        <a:p>
          <a:r>
            <a:rPr lang="en-US" dirty="0">
              <a:latin typeface="Tahoma" panose="020B0604030504040204" pitchFamily="34" charset="0"/>
              <a:ea typeface="Tahoma" panose="020B0604030504040204" pitchFamily="34" charset="0"/>
              <a:cs typeface="Tahoma" panose="020B0604030504040204" pitchFamily="34" charset="0"/>
            </a:rPr>
            <a:t>Environment</a:t>
          </a:r>
        </a:p>
      </dgm:t>
    </dgm:pt>
    <dgm:pt modelId="{A28DB99D-3125-D740-AE0A-8B3050D812BD}" type="parTrans" cxnId="{EEA6041B-9C7F-3F43-90C1-58DAB4544014}">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3A7949A9-B1DF-8040-8197-5F5FD8D61D10}" type="sibTrans" cxnId="{EEA6041B-9C7F-3F43-90C1-58DAB4544014}">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E000850F-6077-BE49-8E3E-E3EAD692BFF8}">
      <dgm:prSet phldrT="[Text]"/>
      <dgm:spPr>
        <a:solidFill>
          <a:srgbClr val="4BA6DD"/>
        </a:solidFill>
      </dgm:spPr>
      <dgm:t>
        <a:bodyPr/>
        <a:lstStyle/>
        <a:p>
          <a:r>
            <a:rPr lang="en-US" dirty="0">
              <a:latin typeface="Tahoma" panose="020B0604030504040204" pitchFamily="34" charset="0"/>
              <a:ea typeface="Tahoma" panose="020B0604030504040204" pitchFamily="34" charset="0"/>
              <a:cs typeface="Tahoma" panose="020B0604030504040204" pitchFamily="34" charset="0"/>
            </a:rPr>
            <a:t>Evidence</a:t>
          </a:r>
        </a:p>
      </dgm:t>
    </dgm:pt>
    <dgm:pt modelId="{399035D5-1516-CD46-B84B-587DAEC9EBF7}" type="parTrans" cxnId="{1D42B484-C786-F042-AA4C-A105B2238EE8}">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7915BD6-8916-014C-8A63-D1968B1ABF81}" type="sibTrans" cxnId="{1D42B484-C786-F042-AA4C-A105B2238EE8}">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C74812A0-5693-D84D-A966-F9C831782A77}">
      <dgm:prSet phldrT="[Text]"/>
      <dgm:spPr>
        <a:solidFill>
          <a:srgbClr val="4BA6DD"/>
        </a:solidFill>
      </dgm:spPr>
      <dgm:t>
        <a:bodyPr/>
        <a:lstStyle/>
        <a:p>
          <a:r>
            <a:rPr lang="en-US" dirty="0">
              <a:latin typeface="Tahoma" panose="020B0604030504040204" pitchFamily="34" charset="0"/>
              <a:ea typeface="Tahoma" panose="020B0604030504040204" pitchFamily="34" charset="0"/>
              <a:cs typeface="Tahoma" panose="020B0604030504040204" pitchFamily="34" charset="0"/>
            </a:rPr>
            <a:t>Actors</a:t>
          </a:r>
        </a:p>
      </dgm:t>
    </dgm:pt>
    <dgm:pt modelId="{7D12CF4F-9036-9D42-9CDC-32E02A8F2CE5}" type="parTrans" cxnId="{3DC971F3-4EB5-5145-B7A0-685F327B6EB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EB534DFE-A808-CE44-B2B3-2149026F115B}" type="sibTrans" cxnId="{3DC971F3-4EB5-5145-B7A0-685F327B6EB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BCBE32A-AC2F-3546-BE80-375C9F7AB7C9}">
      <dgm:prSet phldrT="[Text]"/>
      <dgm:spPr>
        <a:solidFill>
          <a:srgbClr val="4BA6DD"/>
        </a:solidFill>
      </dgm:spPr>
      <dgm:t>
        <a:bodyPr/>
        <a:lstStyle/>
        <a:p>
          <a:r>
            <a:rPr lang="en-US" dirty="0">
              <a:latin typeface="Tahoma" panose="020B0604030504040204" pitchFamily="34" charset="0"/>
              <a:ea typeface="Tahoma" panose="020B0604030504040204" pitchFamily="34" charset="0"/>
              <a:cs typeface="Tahoma" panose="020B0604030504040204" pitchFamily="34" charset="0"/>
            </a:rPr>
            <a:t>Policy</a:t>
          </a:r>
        </a:p>
      </dgm:t>
    </dgm:pt>
    <dgm:pt modelId="{9AFD9649-CDA3-9647-8890-B6DD00E41D20}" type="parTrans" cxnId="{C947A3FD-8209-0C40-8E42-722254275E7D}">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6CA0C1FB-611C-7944-B782-4E4CEF1E8885}" type="sibTrans" cxnId="{C947A3FD-8209-0C40-8E42-722254275E7D}">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7F8D49F-28EF-FA47-A809-13747D5F7918}" type="pres">
      <dgm:prSet presAssocID="{307CFE3E-D9B1-EC47-AC40-4B8219719FAB}" presName="matrix" presStyleCnt="0">
        <dgm:presLayoutVars>
          <dgm:chMax val="1"/>
          <dgm:dir/>
          <dgm:resizeHandles val="exact"/>
        </dgm:presLayoutVars>
      </dgm:prSet>
      <dgm:spPr/>
    </dgm:pt>
    <dgm:pt modelId="{2E2FB521-B165-5342-B5E8-30BD7A66E8C0}" type="pres">
      <dgm:prSet presAssocID="{307CFE3E-D9B1-EC47-AC40-4B8219719FAB}" presName="axisShape" presStyleLbl="bgShp" presStyleIdx="0" presStyleCnt="1"/>
      <dgm:spPr/>
    </dgm:pt>
    <dgm:pt modelId="{C0516754-6357-C747-9D7A-9097BDF1C624}" type="pres">
      <dgm:prSet presAssocID="{307CFE3E-D9B1-EC47-AC40-4B8219719FAB}" presName="rect1" presStyleLbl="node1" presStyleIdx="0" presStyleCnt="4">
        <dgm:presLayoutVars>
          <dgm:chMax val="0"/>
          <dgm:chPref val="0"/>
          <dgm:bulletEnabled val="1"/>
        </dgm:presLayoutVars>
      </dgm:prSet>
      <dgm:spPr/>
    </dgm:pt>
    <dgm:pt modelId="{EDF0ECF4-01A8-A048-BA43-9C63026B2C3C}" type="pres">
      <dgm:prSet presAssocID="{307CFE3E-D9B1-EC47-AC40-4B8219719FAB}" presName="rect2" presStyleLbl="node1" presStyleIdx="1" presStyleCnt="4">
        <dgm:presLayoutVars>
          <dgm:chMax val="0"/>
          <dgm:chPref val="0"/>
          <dgm:bulletEnabled val="1"/>
        </dgm:presLayoutVars>
      </dgm:prSet>
      <dgm:spPr/>
    </dgm:pt>
    <dgm:pt modelId="{5629CC7D-C49E-C544-BBD0-A0A5AB61AF9E}" type="pres">
      <dgm:prSet presAssocID="{307CFE3E-D9B1-EC47-AC40-4B8219719FAB}" presName="rect3" presStyleLbl="node1" presStyleIdx="2" presStyleCnt="4" custLinFactNeighborX="-3750" custLinFactNeighborY="1797">
        <dgm:presLayoutVars>
          <dgm:chMax val="0"/>
          <dgm:chPref val="0"/>
          <dgm:bulletEnabled val="1"/>
        </dgm:presLayoutVars>
      </dgm:prSet>
      <dgm:spPr/>
    </dgm:pt>
    <dgm:pt modelId="{BC80B177-BF87-804C-8856-52F604EC0D02}" type="pres">
      <dgm:prSet presAssocID="{307CFE3E-D9B1-EC47-AC40-4B8219719FAB}" presName="rect4" presStyleLbl="node1" presStyleIdx="3" presStyleCnt="4">
        <dgm:presLayoutVars>
          <dgm:chMax val="0"/>
          <dgm:chPref val="0"/>
          <dgm:bulletEnabled val="1"/>
        </dgm:presLayoutVars>
      </dgm:prSet>
      <dgm:spPr/>
    </dgm:pt>
  </dgm:ptLst>
  <dgm:cxnLst>
    <dgm:cxn modelId="{EEA6041B-9C7F-3F43-90C1-58DAB4544014}" srcId="{307CFE3E-D9B1-EC47-AC40-4B8219719FAB}" destId="{C155E2B4-AB5F-8344-854F-112CF11F8B94}" srcOrd="0" destOrd="0" parTransId="{A28DB99D-3125-D740-AE0A-8B3050D812BD}" sibTransId="{3A7949A9-B1DF-8040-8197-5F5FD8D61D10}"/>
    <dgm:cxn modelId="{D3C42B4D-91A9-0C41-9830-B17B26B76493}" type="presOf" srcId="{E000850F-6077-BE49-8E3E-E3EAD692BFF8}" destId="{EDF0ECF4-01A8-A048-BA43-9C63026B2C3C}" srcOrd="0" destOrd="0" presId="urn:microsoft.com/office/officeart/2005/8/layout/matrix2"/>
    <dgm:cxn modelId="{D4E73F7B-B06E-7149-BBDC-A3DCD7AF2142}" type="presOf" srcId="{4BCBE32A-AC2F-3546-BE80-375C9F7AB7C9}" destId="{BC80B177-BF87-804C-8856-52F604EC0D02}" srcOrd="0" destOrd="0" presId="urn:microsoft.com/office/officeart/2005/8/layout/matrix2"/>
    <dgm:cxn modelId="{1D42B484-C786-F042-AA4C-A105B2238EE8}" srcId="{307CFE3E-D9B1-EC47-AC40-4B8219719FAB}" destId="{E000850F-6077-BE49-8E3E-E3EAD692BFF8}" srcOrd="1" destOrd="0" parTransId="{399035D5-1516-CD46-B84B-587DAEC9EBF7}" sibTransId="{F7915BD6-8916-014C-8A63-D1968B1ABF81}"/>
    <dgm:cxn modelId="{5F3C89CF-7743-164F-81BA-719DD9E2E69B}" type="presOf" srcId="{C155E2B4-AB5F-8344-854F-112CF11F8B94}" destId="{C0516754-6357-C747-9D7A-9097BDF1C624}" srcOrd="0" destOrd="0" presId="urn:microsoft.com/office/officeart/2005/8/layout/matrix2"/>
    <dgm:cxn modelId="{C4A422EE-3E18-0F41-84E6-F9D43555BA67}" type="presOf" srcId="{C74812A0-5693-D84D-A966-F9C831782A77}" destId="{5629CC7D-C49E-C544-BBD0-A0A5AB61AF9E}" srcOrd="0" destOrd="0" presId="urn:microsoft.com/office/officeart/2005/8/layout/matrix2"/>
    <dgm:cxn modelId="{3DC971F3-4EB5-5145-B7A0-685F327B6EB6}" srcId="{307CFE3E-D9B1-EC47-AC40-4B8219719FAB}" destId="{C74812A0-5693-D84D-A966-F9C831782A77}" srcOrd="2" destOrd="0" parTransId="{7D12CF4F-9036-9D42-9CDC-32E02A8F2CE5}" sibTransId="{EB534DFE-A808-CE44-B2B3-2149026F115B}"/>
    <dgm:cxn modelId="{3449D2F6-CD9A-7341-AAEE-209B46FECE9E}" type="presOf" srcId="{307CFE3E-D9B1-EC47-AC40-4B8219719FAB}" destId="{47F8D49F-28EF-FA47-A809-13747D5F7918}" srcOrd="0" destOrd="0" presId="urn:microsoft.com/office/officeart/2005/8/layout/matrix2"/>
    <dgm:cxn modelId="{C947A3FD-8209-0C40-8E42-722254275E7D}" srcId="{307CFE3E-D9B1-EC47-AC40-4B8219719FAB}" destId="{4BCBE32A-AC2F-3546-BE80-375C9F7AB7C9}" srcOrd="3" destOrd="0" parTransId="{9AFD9649-CDA3-9647-8890-B6DD00E41D20}" sibTransId="{6CA0C1FB-611C-7944-B782-4E4CEF1E8885}"/>
    <dgm:cxn modelId="{AD4863BA-BFBD-914C-96D4-20D35D6100DF}" type="presParOf" srcId="{47F8D49F-28EF-FA47-A809-13747D5F7918}" destId="{2E2FB521-B165-5342-B5E8-30BD7A66E8C0}" srcOrd="0" destOrd="0" presId="urn:microsoft.com/office/officeart/2005/8/layout/matrix2"/>
    <dgm:cxn modelId="{CFC8D059-D8D3-BF4C-B97D-0E103A3B3A1D}" type="presParOf" srcId="{47F8D49F-28EF-FA47-A809-13747D5F7918}" destId="{C0516754-6357-C747-9D7A-9097BDF1C624}" srcOrd="1" destOrd="0" presId="urn:microsoft.com/office/officeart/2005/8/layout/matrix2"/>
    <dgm:cxn modelId="{7DBCA4F7-CFE9-AD43-A301-67C79D97944E}" type="presParOf" srcId="{47F8D49F-28EF-FA47-A809-13747D5F7918}" destId="{EDF0ECF4-01A8-A048-BA43-9C63026B2C3C}" srcOrd="2" destOrd="0" presId="urn:microsoft.com/office/officeart/2005/8/layout/matrix2"/>
    <dgm:cxn modelId="{59A25FC0-D3CD-374F-A810-33402579BDEE}" type="presParOf" srcId="{47F8D49F-28EF-FA47-A809-13747D5F7918}" destId="{5629CC7D-C49E-C544-BBD0-A0A5AB61AF9E}" srcOrd="3" destOrd="0" presId="urn:microsoft.com/office/officeart/2005/8/layout/matrix2"/>
    <dgm:cxn modelId="{BB688107-9352-9F40-9328-4B8652F9C226}" type="presParOf" srcId="{47F8D49F-28EF-FA47-A809-13747D5F7918}" destId="{BC80B177-BF87-804C-8856-52F604EC0D02}" srcOrd="4" destOrd="0" presId="urn:microsoft.com/office/officeart/2005/8/layout/matrix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9E2F040-1FF3-B94D-A67B-89373C8217DD}"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FEBDB966-4A87-4C40-86B2-4C7E369CE34B}">
      <dgm:prSet phldrT="[Text]" phldr="1"/>
      <dgm:spPr>
        <a:solidFill>
          <a:srgbClr val="4BA6DD"/>
        </a:solidFill>
      </dgm:spPr>
      <dgm:t>
        <a:bodyPr/>
        <a:lstStyle/>
        <a:p>
          <a:endParaRPr lang="en-US" dirty="0"/>
        </a:p>
      </dgm:t>
    </dgm:pt>
    <dgm:pt modelId="{E217DD69-1597-A248-A215-17E49BEFE2DC}" type="parTrans" cxnId="{62793731-6158-4243-9DDB-43294AC1EB3B}">
      <dgm:prSet/>
      <dgm:spPr/>
      <dgm:t>
        <a:bodyPr/>
        <a:lstStyle/>
        <a:p>
          <a:endParaRPr lang="en-US"/>
        </a:p>
      </dgm:t>
    </dgm:pt>
    <dgm:pt modelId="{88A976A7-ADB4-D24B-81C8-FA0E4EF802D8}" type="sibTrans" cxnId="{62793731-6158-4243-9DDB-43294AC1EB3B}">
      <dgm:prSet/>
      <dgm:spPr/>
      <dgm:t>
        <a:bodyPr/>
        <a:lstStyle/>
        <a:p>
          <a:endParaRPr lang="en-US"/>
        </a:p>
      </dgm:t>
    </dgm:pt>
    <dgm:pt modelId="{EC4CCF3E-1DD0-804C-B23F-1B8FD044ED4E}">
      <dgm:prSet phldrT="[Text]" phldr="1"/>
      <dgm:spPr>
        <a:solidFill>
          <a:srgbClr val="4BA6DD"/>
        </a:solidFill>
      </dgm:spPr>
      <dgm:t>
        <a:bodyPr/>
        <a:lstStyle/>
        <a:p>
          <a:endParaRPr lang="en-US"/>
        </a:p>
      </dgm:t>
    </dgm:pt>
    <dgm:pt modelId="{90665BD4-436A-FB47-8873-9FE46E73CC9B}" type="parTrans" cxnId="{6893A035-18F0-074E-95F1-7C59742A5333}">
      <dgm:prSet/>
      <dgm:spPr/>
      <dgm:t>
        <a:bodyPr/>
        <a:lstStyle/>
        <a:p>
          <a:endParaRPr lang="en-US"/>
        </a:p>
      </dgm:t>
    </dgm:pt>
    <dgm:pt modelId="{0007A062-B3A2-9441-9FD5-59CD04CF182E}" type="sibTrans" cxnId="{6893A035-18F0-074E-95F1-7C59742A5333}">
      <dgm:prSet/>
      <dgm:spPr/>
      <dgm:t>
        <a:bodyPr/>
        <a:lstStyle/>
        <a:p>
          <a:endParaRPr lang="en-US"/>
        </a:p>
      </dgm:t>
    </dgm:pt>
    <dgm:pt modelId="{9FC200AC-F1FE-EB4B-B6B3-4DD49B9EF51A}">
      <dgm:prSet phldrT="[Text]" phldr="1"/>
      <dgm:spPr>
        <a:solidFill>
          <a:srgbClr val="4BA6DD"/>
        </a:solidFill>
      </dgm:spPr>
      <dgm:t>
        <a:bodyPr/>
        <a:lstStyle/>
        <a:p>
          <a:endParaRPr lang="en-US" dirty="0"/>
        </a:p>
      </dgm:t>
    </dgm:pt>
    <dgm:pt modelId="{233FEF21-C55F-6F41-B9A6-AF3D97B93BE4}" type="parTrans" cxnId="{6F74D816-5FBC-C74B-8274-D1C64E95219A}">
      <dgm:prSet/>
      <dgm:spPr/>
      <dgm:t>
        <a:bodyPr/>
        <a:lstStyle/>
        <a:p>
          <a:endParaRPr lang="en-US"/>
        </a:p>
      </dgm:t>
    </dgm:pt>
    <dgm:pt modelId="{ADC01417-7BD5-A648-8816-02CC6B990E72}" type="sibTrans" cxnId="{6F74D816-5FBC-C74B-8274-D1C64E95219A}">
      <dgm:prSet/>
      <dgm:spPr/>
      <dgm:t>
        <a:bodyPr/>
        <a:lstStyle/>
        <a:p>
          <a:endParaRPr lang="en-US"/>
        </a:p>
      </dgm:t>
    </dgm:pt>
    <dgm:pt modelId="{7B58D901-635A-8A4E-80F2-CCDBD4DDEEC4}">
      <dgm:prSet phldrT="[Text]" phldr="1"/>
      <dgm:spPr>
        <a:solidFill>
          <a:srgbClr val="4BA6DD"/>
        </a:solidFill>
      </dgm:spPr>
      <dgm:t>
        <a:bodyPr/>
        <a:lstStyle/>
        <a:p>
          <a:endParaRPr lang="en-US" dirty="0"/>
        </a:p>
      </dgm:t>
    </dgm:pt>
    <dgm:pt modelId="{12862A8B-A99F-0E4F-86B8-DB1EBC988F91}" type="parTrans" cxnId="{FCD12A1A-79FA-5D41-B8A6-900FD812DFBC}">
      <dgm:prSet/>
      <dgm:spPr/>
      <dgm:t>
        <a:bodyPr/>
        <a:lstStyle/>
        <a:p>
          <a:endParaRPr lang="en-US"/>
        </a:p>
      </dgm:t>
    </dgm:pt>
    <dgm:pt modelId="{9D08863C-B24C-A246-87D1-01DBEE27565F}" type="sibTrans" cxnId="{FCD12A1A-79FA-5D41-B8A6-900FD812DFBC}">
      <dgm:prSet/>
      <dgm:spPr/>
      <dgm:t>
        <a:bodyPr/>
        <a:lstStyle/>
        <a:p>
          <a:endParaRPr lang="en-US"/>
        </a:p>
      </dgm:t>
    </dgm:pt>
    <dgm:pt modelId="{58C62DDF-BD05-5D4D-94CF-AC6150BFD9A4}">
      <dgm:prSet phldrT="[Text]" phldr="1"/>
      <dgm:spPr>
        <a:solidFill>
          <a:srgbClr val="4BA6DD"/>
        </a:solidFill>
      </dgm:spPr>
      <dgm:t>
        <a:bodyPr/>
        <a:lstStyle/>
        <a:p>
          <a:endParaRPr lang="en-US" dirty="0"/>
        </a:p>
      </dgm:t>
    </dgm:pt>
    <dgm:pt modelId="{EF6519DC-CFE3-BA4A-82BC-7393D0009C5D}" type="parTrans" cxnId="{C277AFD8-15AC-2C4A-9351-AE5212308FC5}">
      <dgm:prSet/>
      <dgm:spPr/>
      <dgm:t>
        <a:bodyPr/>
        <a:lstStyle/>
        <a:p>
          <a:endParaRPr lang="en-US"/>
        </a:p>
      </dgm:t>
    </dgm:pt>
    <dgm:pt modelId="{C1173672-6B46-484B-948E-89D2E588A8BF}" type="sibTrans" cxnId="{C277AFD8-15AC-2C4A-9351-AE5212308FC5}">
      <dgm:prSet/>
      <dgm:spPr/>
      <dgm:t>
        <a:bodyPr/>
        <a:lstStyle/>
        <a:p>
          <a:endParaRPr lang="en-US"/>
        </a:p>
      </dgm:t>
    </dgm:pt>
    <dgm:pt modelId="{4C0771A8-65A3-FD46-BBD7-B09E72217529}" type="pres">
      <dgm:prSet presAssocID="{59E2F040-1FF3-B94D-A67B-89373C8217DD}" presName="diagram" presStyleCnt="0">
        <dgm:presLayoutVars>
          <dgm:dir/>
          <dgm:resizeHandles val="exact"/>
        </dgm:presLayoutVars>
      </dgm:prSet>
      <dgm:spPr/>
    </dgm:pt>
    <dgm:pt modelId="{9D1DE322-2705-C04E-8706-88A5740FB555}" type="pres">
      <dgm:prSet presAssocID="{FEBDB966-4A87-4C40-86B2-4C7E369CE34B}" presName="node" presStyleLbl="node1" presStyleIdx="0" presStyleCnt="5" custLinFactNeighborY="1429">
        <dgm:presLayoutVars>
          <dgm:bulletEnabled val="1"/>
        </dgm:presLayoutVars>
      </dgm:prSet>
      <dgm:spPr/>
    </dgm:pt>
    <dgm:pt modelId="{3125122F-B12D-E843-BA27-DE7292A3D9BB}" type="pres">
      <dgm:prSet presAssocID="{88A976A7-ADB4-D24B-81C8-FA0E4EF802D8}" presName="sibTrans" presStyleCnt="0"/>
      <dgm:spPr/>
    </dgm:pt>
    <dgm:pt modelId="{5E479BBE-77A3-C04A-A080-BE67B348E1BD}" type="pres">
      <dgm:prSet presAssocID="{EC4CCF3E-1DD0-804C-B23F-1B8FD044ED4E}" presName="node" presStyleLbl="node1" presStyleIdx="1" presStyleCnt="5">
        <dgm:presLayoutVars>
          <dgm:bulletEnabled val="1"/>
        </dgm:presLayoutVars>
      </dgm:prSet>
      <dgm:spPr/>
    </dgm:pt>
    <dgm:pt modelId="{9F211C49-E545-E041-A57F-CD45225C3371}" type="pres">
      <dgm:prSet presAssocID="{0007A062-B3A2-9441-9FD5-59CD04CF182E}" presName="sibTrans" presStyleCnt="0"/>
      <dgm:spPr/>
    </dgm:pt>
    <dgm:pt modelId="{0B582453-345E-0D43-B937-0EC478043C2B}" type="pres">
      <dgm:prSet presAssocID="{9FC200AC-F1FE-EB4B-B6B3-4DD49B9EF51A}" presName="node" presStyleLbl="node1" presStyleIdx="2" presStyleCnt="5">
        <dgm:presLayoutVars>
          <dgm:bulletEnabled val="1"/>
        </dgm:presLayoutVars>
      </dgm:prSet>
      <dgm:spPr/>
    </dgm:pt>
    <dgm:pt modelId="{B88544AF-8704-1543-B14E-6BF62347ABF1}" type="pres">
      <dgm:prSet presAssocID="{ADC01417-7BD5-A648-8816-02CC6B990E72}" presName="sibTrans" presStyleCnt="0"/>
      <dgm:spPr/>
    </dgm:pt>
    <dgm:pt modelId="{EC8F8735-3812-0645-98BE-36C292F1F63D}" type="pres">
      <dgm:prSet presAssocID="{7B58D901-635A-8A4E-80F2-CCDBD4DDEEC4}" presName="node" presStyleLbl="node1" presStyleIdx="3" presStyleCnt="5">
        <dgm:presLayoutVars>
          <dgm:bulletEnabled val="1"/>
        </dgm:presLayoutVars>
      </dgm:prSet>
      <dgm:spPr/>
    </dgm:pt>
    <dgm:pt modelId="{D49D902A-CAB4-934B-AF52-19FD0AFF0C54}" type="pres">
      <dgm:prSet presAssocID="{9D08863C-B24C-A246-87D1-01DBEE27565F}" presName="sibTrans" presStyleCnt="0"/>
      <dgm:spPr/>
    </dgm:pt>
    <dgm:pt modelId="{04D8D661-6AC9-314F-BBA9-41ACEE5923F8}" type="pres">
      <dgm:prSet presAssocID="{58C62DDF-BD05-5D4D-94CF-AC6150BFD9A4}" presName="node" presStyleLbl="node1" presStyleIdx="4" presStyleCnt="5">
        <dgm:presLayoutVars>
          <dgm:bulletEnabled val="1"/>
        </dgm:presLayoutVars>
      </dgm:prSet>
      <dgm:spPr/>
    </dgm:pt>
  </dgm:ptLst>
  <dgm:cxnLst>
    <dgm:cxn modelId="{44195B0D-68D0-3A45-8640-49E7068FB6F3}" type="presOf" srcId="{59E2F040-1FF3-B94D-A67B-89373C8217DD}" destId="{4C0771A8-65A3-FD46-BBD7-B09E72217529}" srcOrd="0" destOrd="0" presId="urn:microsoft.com/office/officeart/2005/8/layout/default"/>
    <dgm:cxn modelId="{6F74D816-5FBC-C74B-8274-D1C64E95219A}" srcId="{59E2F040-1FF3-B94D-A67B-89373C8217DD}" destId="{9FC200AC-F1FE-EB4B-B6B3-4DD49B9EF51A}" srcOrd="2" destOrd="0" parTransId="{233FEF21-C55F-6F41-B9A6-AF3D97B93BE4}" sibTransId="{ADC01417-7BD5-A648-8816-02CC6B990E72}"/>
    <dgm:cxn modelId="{FCD12A1A-79FA-5D41-B8A6-900FD812DFBC}" srcId="{59E2F040-1FF3-B94D-A67B-89373C8217DD}" destId="{7B58D901-635A-8A4E-80F2-CCDBD4DDEEC4}" srcOrd="3" destOrd="0" parTransId="{12862A8B-A99F-0E4F-86B8-DB1EBC988F91}" sibTransId="{9D08863C-B24C-A246-87D1-01DBEE27565F}"/>
    <dgm:cxn modelId="{62793731-6158-4243-9DDB-43294AC1EB3B}" srcId="{59E2F040-1FF3-B94D-A67B-89373C8217DD}" destId="{FEBDB966-4A87-4C40-86B2-4C7E369CE34B}" srcOrd="0" destOrd="0" parTransId="{E217DD69-1597-A248-A215-17E49BEFE2DC}" sibTransId="{88A976A7-ADB4-D24B-81C8-FA0E4EF802D8}"/>
    <dgm:cxn modelId="{6893A035-18F0-074E-95F1-7C59742A5333}" srcId="{59E2F040-1FF3-B94D-A67B-89373C8217DD}" destId="{EC4CCF3E-1DD0-804C-B23F-1B8FD044ED4E}" srcOrd="1" destOrd="0" parTransId="{90665BD4-436A-FB47-8873-9FE46E73CC9B}" sibTransId="{0007A062-B3A2-9441-9FD5-59CD04CF182E}"/>
    <dgm:cxn modelId="{FCF3AB3C-B6A9-0A49-9E19-A5BB7A28E20B}" type="presOf" srcId="{EC4CCF3E-1DD0-804C-B23F-1B8FD044ED4E}" destId="{5E479BBE-77A3-C04A-A080-BE67B348E1BD}" srcOrd="0" destOrd="0" presId="urn:microsoft.com/office/officeart/2005/8/layout/default"/>
    <dgm:cxn modelId="{A4659E3E-BD0F-EB4D-A363-FBD32D5373DE}" type="presOf" srcId="{58C62DDF-BD05-5D4D-94CF-AC6150BFD9A4}" destId="{04D8D661-6AC9-314F-BBA9-41ACEE5923F8}" srcOrd="0" destOrd="0" presId="urn:microsoft.com/office/officeart/2005/8/layout/default"/>
    <dgm:cxn modelId="{5D6A233F-5469-774E-82C4-958146414C58}" type="presOf" srcId="{FEBDB966-4A87-4C40-86B2-4C7E369CE34B}" destId="{9D1DE322-2705-C04E-8706-88A5740FB555}" srcOrd="0" destOrd="0" presId="urn:microsoft.com/office/officeart/2005/8/layout/default"/>
    <dgm:cxn modelId="{77DD1C8C-B9E6-E24B-8F6B-5F57838B9F8E}" type="presOf" srcId="{7B58D901-635A-8A4E-80F2-CCDBD4DDEEC4}" destId="{EC8F8735-3812-0645-98BE-36C292F1F63D}" srcOrd="0" destOrd="0" presId="urn:microsoft.com/office/officeart/2005/8/layout/default"/>
    <dgm:cxn modelId="{DF68539E-D413-7E4B-B46B-1AADB723DE17}" type="presOf" srcId="{9FC200AC-F1FE-EB4B-B6B3-4DD49B9EF51A}" destId="{0B582453-345E-0D43-B937-0EC478043C2B}" srcOrd="0" destOrd="0" presId="urn:microsoft.com/office/officeart/2005/8/layout/default"/>
    <dgm:cxn modelId="{C277AFD8-15AC-2C4A-9351-AE5212308FC5}" srcId="{59E2F040-1FF3-B94D-A67B-89373C8217DD}" destId="{58C62DDF-BD05-5D4D-94CF-AC6150BFD9A4}" srcOrd="4" destOrd="0" parTransId="{EF6519DC-CFE3-BA4A-82BC-7393D0009C5D}" sibTransId="{C1173672-6B46-484B-948E-89D2E588A8BF}"/>
    <dgm:cxn modelId="{18FF25CD-65A2-F245-B217-16CBAE156949}" type="presParOf" srcId="{4C0771A8-65A3-FD46-BBD7-B09E72217529}" destId="{9D1DE322-2705-C04E-8706-88A5740FB555}" srcOrd="0" destOrd="0" presId="urn:microsoft.com/office/officeart/2005/8/layout/default"/>
    <dgm:cxn modelId="{7E427862-FD3C-8040-BB27-2A85EACF7CC1}" type="presParOf" srcId="{4C0771A8-65A3-FD46-BBD7-B09E72217529}" destId="{3125122F-B12D-E843-BA27-DE7292A3D9BB}" srcOrd="1" destOrd="0" presId="urn:microsoft.com/office/officeart/2005/8/layout/default"/>
    <dgm:cxn modelId="{3A182A91-1D79-6A49-8AE5-3A8E8502B73F}" type="presParOf" srcId="{4C0771A8-65A3-FD46-BBD7-B09E72217529}" destId="{5E479BBE-77A3-C04A-A080-BE67B348E1BD}" srcOrd="2" destOrd="0" presId="urn:microsoft.com/office/officeart/2005/8/layout/default"/>
    <dgm:cxn modelId="{6E22B271-519D-A541-A617-D862725400D2}" type="presParOf" srcId="{4C0771A8-65A3-FD46-BBD7-B09E72217529}" destId="{9F211C49-E545-E041-A57F-CD45225C3371}" srcOrd="3" destOrd="0" presId="urn:microsoft.com/office/officeart/2005/8/layout/default"/>
    <dgm:cxn modelId="{77454C6D-00C2-304F-9FEF-F763E6110AF3}" type="presParOf" srcId="{4C0771A8-65A3-FD46-BBD7-B09E72217529}" destId="{0B582453-345E-0D43-B937-0EC478043C2B}" srcOrd="4" destOrd="0" presId="urn:microsoft.com/office/officeart/2005/8/layout/default"/>
    <dgm:cxn modelId="{7A2E3249-EE75-CE4F-8095-8DC8F09A113A}" type="presParOf" srcId="{4C0771A8-65A3-FD46-BBD7-B09E72217529}" destId="{B88544AF-8704-1543-B14E-6BF62347ABF1}" srcOrd="5" destOrd="0" presId="urn:microsoft.com/office/officeart/2005/8/layout/default"/>
    <dgm:cxn modelId="{D7495B36-31A0-D340-A1F5-117468B7CA94}" type="presParOf" srcId="{4C0771A8-65A3-FD46-BBD7-B09E72217529}" destId="{EC8F8735-3812-0645-98BE-36C292F1F63D}" srcOrd="6" destOrd="0" presId="urn:microsoft.com/office/officeart/2005/8/layout/default"/>
    <dgm:cxn modelId="{3A0027D3-A0A2-7143-A255-A5277C7F626B}" type="presParOf" srcId="{4C0771A8-65A3-FD46-BBD7-B09E72217529}" destId="{D49D902A-CAB4-934B-AF52-19FD0AFF0C54}" srcOrd="7" destOrd="0" presId="urn:microsoft.com/office/officeart/2005/8/layout/default"/>
    <dgm:cxn modelId="{FDC50B01-ADA6-D94F-92D1-842AF8BB0F10}" type="presParOf" srcId="{4C0771A8-65A3-FD46-BBD7-B09E72217529}" destId="{04D8D661-6AC9-314F-BBA9-41ACEE5923F8}"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E76B1C-5140-2140-8376-18168253C724}" type="doc">
      <dgm:prSet loTypeId="urn:microsoft.com/office/officeart/2005/8/layout/chevron1" loCatId="" qsTypeId="urn:microsoft.com/office/officeart/2005/8/quickstyle/simple1" qsCatId="simple" csTypeId="urn:microsoft.com/office/officeart/2005/8/colors/accent1_2" csCatId="accent1" phldr="1"/>
      <dgm:spPr/>
    </dgm:pt>
    <dgm:pt modelId="{2F565084-D353-8045-BE95-3B2E1258D102}">
      <dgm:prSet phldrT="[Text]" custT="1"/>
      <dgm:spPr>
        <a:solidFill>
          <a:srgbClr val="7AC360"/>
        </a:solidFill>
      </dgm:spPr>
      <dgm:t>
        <a:bodyPr/>
        <a:lstStyle/>
        <a:p>
          <a:r>
            <a:rPr lang="en-US" sz="2700" dirty="0">
              <a:latin typeface="Tahoma" panose="020B0604030504040204" pitchFamily="34" charset="0"/>
              <a:ea typeface="Tahoma" panose="020B0604030504040204" pitchFamily="34" charset="0"/>
              <a:cs typeface="Tahoma" panose="020B0604030504040204" pitchFamily="34" charset="0"/>
            </a:rPr>
            <a:t>Provide and share information</a:t>
          </a:r>
        </a:p>
      </dgm:t>
    </dgm:pt>
    <dgm:pt modelId="{6852C07F-6AA6-FD43-94CF-6FE7AFF229E2}" type="parTrans" cxnId="{BA6162F1-49D7-5B4B-B297-BC0061163E2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5D6388E3-4A96-8043-82EA-57134C8773C9}" type="sibTrans" cxnId="{BA6162F1-49D7-5B4B-B297-BC0061163E2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ECE7D6D4-3D95-3C46-BDD8-9CFA1870E678}">
      <dgm:prSet phldrT="[Text]" custT="1"/>
      <dgm:spPr>
        <a:solidFill>
          <a:srgbClr val="7AC360"/>
        </a:solidFill>
      </dgm:spPr>
      <dgm:t>
        <a:bodyPr/>
        <a:lstStyle/>
        <a:p>
          <a:r>
            <a:rPr lang="en-US" sz="2700" dirty="0">
              <a:latin typeface="Tahoma" panose="020B0604030504040204" pitchFamily="34" charset="0"/>
              <a:ea typeface="Tahoma" panose="020B0604030504040204" pitchFamily="34" charset="0"/>
              <a:cs typeface="Tahoma" panose="020B0604030504040204" pitchFamily="34" charset="0"/>
            </a:rPr>
            <a:t>Build knowledge and encourage the will to act</a:t>
          </a:r>
        </a:p>
      </dgm:t>
    </dgm:pt>
    <dgm:pt modelId="{8BDE2CB8-E92E-9045-AA42-9D12B4C9641B}" type="parTrans" cxnId="{D78E8197-4C24-C347-9A88-93FBFB2C3042}">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13363D9-CF74-E24B-8176-E80A00333C07}" type="sibTrans" cxnId="{D78E8197-4C24-C347-9A88-93FBFB2C3042}">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84DF3C3-2776-5F48-9282-ADC3088C35B9}">
      <dgm:prSet phldrT="[Text]" custT="1"/>
      <dgm:spPr>
        <a:solidFill>
          <a:srgbClr val="7AC360"/>
        </a:solidFill>
      </dgm:spPr>
      <dgm:t>
        <a:bodyPr/>
        <a:lstStyle/>
        <a:p>
          <a:r>
            <a:rPr lang="en-US" sz="2700" dirty="0">
              <a:latin typeface="Tahoma" panose="020B0604030504040204" pitchFamily="34" charset="0"/>
              <a:ea typeface="Tahoma" panose="020B0604030504040204" pitchFamily="34" charset="0"/>
              <a:cs typeface="Tahoma" panose="020B0604030504040204" pitchFamily="34" charset="0"/>
            </a:rPr>
            <a:t>Recognize their leadership and reinforce the action </a:t>
          </a:r>
        </a:p>
      </dgm:t>
    </dgm:pt>
    <dgm:pt modelId="{517B6714-D8BF-CB41-8A0B-66169916C395}" type="parTrans" cxnId="{D4E96060-D3E9-8147-B2A4-F72E1EBDDC28}">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A3306BD-AC0D-A045-86CD-2B36F6F8C738}" type="sibTrans" cxnId="{D4E96060-D3E9-8147-B2A4-F72E1EBDDC28}">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63467697-61EC-224D-9447-BDA738B6A783}" type="pres">
      <dgm:prSet presAssocID="{F1E76B1C-5140-2140-8376-18168253C724}" presName="Name0" presStyleCnt="0">
        <dgm:presLayoutVars>
          <dgm:dir/>
          <dgm:animLvl val="lvl"/>
          <dgm:resizeHandles val="exact"/>
        </dgm:presLayoutVars>
      </dgm:prSet>
      <dgm:spPr/>
    </dgm:pt>
    <dgm:pt modelId="{F45CDD19-CDA8-8E4C-AADA-641BF0113DA5}" type="pres">
      <dgm:prSet presAssocID="{2F565084-D353-8045-BE95-3B2E1258D102}" presName="parTxOnly" presStyleLbl="node1" presStyleIdx="0" presStyleCnt="3" custLinFactNeighborX="-821" custLinFactNeighborY="-1454">
        <dgm:presLayoutVars>
          <dgm:chMax val="0"/>
          <dgm:chPref val="0"/>
          <dgm:bulletEnabled val="1"/>
        </dgm:presLayoutVars>
      </dgm:prSet>
      <dgm:spPr/>
    </dgm:pt>
    <dgm:pt modelId="{989E39B4-0F35-F546-BB89-8EE733C80160}" type="pres">
      <dgm:prSet presAssocID="{5D6388E3-4A96-8043-82EA-57134C8773C9}" presName="parTxOnlySpace" presStyleCnt="0"/>
      <dgm:spPr/>
    </dgm:pt>
    <dgm:pt modelId="{0D4E1F1D-F2BA-7742-8EC3-6C5B540ACA67}" type="pres">
      <dgm:prSet presAssocID="{ECE7D6D4-3D95-3C46-BDD8-9CFA1870E678}" presName="parTxOnly" presStyleLbl="node1" presStyleIdx="1" presStyleCnt="3">
        <dgm:presLayoutVars>
          <dgm:chMax val="0"/>
          <dgm:chPref val="0"/>
          <dgm:bulletEnabled val="1"/>
        </dgm:presLayoutVars>
      </dgm:prSet>
      <dgm:spPr/>
    </dgm:pt>
    <dgm:pt modelId="{5F0EE6F7-4AA0-4D45-97C9-2DB7F7A53F39}" type="pres">
      <dgm:prSet presAssocID="{413363D9-CF74-E24B-8176-E80A00333C07}" presName="parTxOnlySpace" presStyleCnt="0"/>
      <dgm:spPr/>
    </dgm:pt>
    <dgm:pt modelId="{32E820CF-36D4-1045-90A9-5257A8135F6D}" type="pres">
      <dgm:prSet presAssocID="{484DF3C3-2776-5F48-9282-ADC3088C35B9}" presName="parTxOnly" presStyleLbl="node1" presStyleIdx="2" presStyleCnt="3">
        <dgm:presLayoutVars>
          <dgm:chMax val="0"/>
          <dgm:chPref val="0"/>
          <dgm:bulletEnabled val="1"/>
        </dgm:presLayoutVars>
      </dgm:prSet>
      <dgm:spPr/>
    </dgm:pt>
  </dgm:ptLst>
  <dgm:cxnLst>
    <dgm:cxn modelId="{3428795C-C405-6045-8D6B-3BB82CA9C141}" type="presOf" srcId="{F1E76B1C-5140-2140-8376-18168253C724}" destId="{63467697-61EC-224D-9447-BDA738B6A783}" srcOrd="0" destOrd="0" presId="urn:microsoft.com/office/officeart/2005/8/layout/chevron1"/>
    <dgm:cxn modelId="{D4E96060-D3E9-8147-B2A4-F72E1EBDDC28}" srcId="{F1E76B1C-5140-2140-8376-18168253C724}" destId="{484DF3C3-2776-5F48-9282-ADC3088C35B9}" srcOrd="2" destOrd="0" parTransId="{517B6714-D8BF-CB41-8A0B-66169916C395}" sibTransId="{FA3306BD-AC0D-A045-86CD-2B36F6F8C738}"/>
    <dgm:cxn modelId="{73AAA588-F3D6-9745-972C-417B2106BA31}" type="presOf" srcId="{ECE7D6D4-3D95-3C46-BDD8-9CFA1870E678}" destId="{0D4E1F1D-F2BA-7742-8EC3-6C5B540ACA67}" srcOrd="0" destOrd="0" presId="urn:microsoft.com/office/officeart/2005/8/layout/chevron1"/>
    <dgm:cxn modelId="{D78E8197-4C24-C347-9A88-93FBFB2C3042}" srcId="{F1E76B1C-5140-2140-8376-18168253C724}" destId="{ECE7D6D4-3D95-3C46-BDD8-9CFA1870E678}" srcOrd="1" destOrd="0" parTransId="{8BDE2CB8-E92E-9045-AA42-9D12B4C9641B}" sibTransId="{413363D9-CF74-E24B-8176-E80A00333C07}"/>
    <dgm:cxn modelId="{3D07F2E9-84FC-2946-83FD-513AE005E33C}" type="presOf" srcId="{484DF3C3-2776-5F48-9282-ADC3088C35B9}" destId="{32E820CF-36D4-1045-90A9-5257A8135F6D}" srcOrd="0" destOrd="0" presId="urn:microsoft.com/office/officeart/2005/8/layout/chevron1"/>
    <dgm:cxn modelId="{C9F18BF0-4C78-014D-AC26-5269E64C7E76}" type="presOf" srcId="{2F565084-D353-8045-BE95-3B2E1258D102}" destId="{F45CDD19-CDA8-8E4C-AADA-641BF0113DA5}" srcOrd="0" destOrd="0" presId="urn:microsoft.com/office/officeart/2005/8/layout/chevron1"/>
    <dgm:cxn modelId="{BA6162F1-49D7-5B4B-B297-BC0061163E2B}" srcId="{F1E76B1C-5140-2140-8376-18168253C724}" destId="{2F565084-D353-8045-BE95-3B2E1258D102}" srcOrd="0" destOrd="0" parTransId="{6852C07F-6AA6-FD43-94CF-6FE7AFF229E2}" sibTransId="{5D6388E3-4A96-8043-82EA-57134C8773C9}"/>
    <dgm:cxn modelId="{1B590B17-E0B2-2241-9EA4-21A7484E0E4C}" type="presParOf" srcId="{63467697-61EC-224D-9447-BDA738B6A783}" destId="{F45CDD19-CDA8-8E4C-AADA-641BF0113DA5}" srcOrd="0" destOrd="0" presId="urn:microsoft.com/office/officeart/2005/8/layout/chevron1"/>
    <dgm:cxn modelId="{D83F9D2D-43ED-CC46-BED8-6019ECB9F013}" type="presParOf" srcId="{63467697-61EC-224D-9447-BDA738B6A783}" destId="{989E39B4-0F35-F546-BB89-8EE733C80160}" srcOrd="1" destOrd="0" presId="urn:microsoft.com/office/officeart/2005/8/layout/chevron1"/>
    <dgm:cxn modelId="{231D3F85-0809-CE49-AC7C-392F685CFC8F}" type="presParOf" srcId="{63467697-61EC-224D-9447-BDA738B6A783}" destId="{0D4E1F1D-F2BA-7742-8EC3-6C5B540ACA67}" srcOrd="2" destOrd="0" presId="urn:microsoft.com/office/officeart/2005/8/layout/chevron1"/>
    <dgm:cxn modelId="{1EFACB26-4CAC-F347-B22D-5F2087A912F3}" type="presParOf" srcId="{63467697-61EC-224D-9447-BDA738B6A783}" destId="{5F0EE6F7-4AA0-4D45-97C9-2DB7F7A53F39}" srcOrd="3" destOrd="0" presId="urn:microsoft.com/office/officeart/2005/8/layout/chevron1"/>
    <dgm:cxn modelId="{F6A78D24-5F8E-3A4F-9DF8-EFFB971B390A}" type="presParOf" srcId="{63467697-61EC-224D-9447-BDA738B6A783}" destId="{32E820CF-36D4-1045-90A9-5257A8135F6D}"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E76B1C-5140-2140-8376-18168253C724}" type="doc">
      <dgm:prSet loTypeId="urn:microsoft.com/office/officeart/2005/8/layout/chevron1" loCatId="" qsTypeId="urn:microsoft.com/office/officeart/2005/8/quickstyle/simple1" qsCatId="simple" csTypeId="urn:microsoft.com/office/officeart/2005/8/colors/accent1_2" csCatId="accent1" phldr="1"/>
      <dgm:spPr/>
    </dgm:pt>
    <dgm:pt modelId="{2F565084-D353-8045-BE95-3B2E1258D102}">
      <dgm:prSet phldrT="[Text]"/>
      <dgm:spPr>
        <a:solidFill>
          <a:srgbClr val="7AC360"/>
        </a:solidFill>
      </dgm:spPr>
      <dgm:t>
        <a:bodyPr/>
        <a:lstStyle/>
        <a:p>
          <a:r>
            <a:rPr lang="en-US" dirty="0">
              <a:latin typeface="Tahoma" panose="020B0604030504040204" pitchFamily="34" charset="0"/>
              <a:ea typeface="Tahoma" panose="020B0604030504040204" pitchFamily="34" charset="0"/>
              <a:cs typeface="Tahoma" panose="020B0604030504040204" pitchFamily="34" charset="0"/>
            </a:rPr>
            <a:t>Uniformed</a:t>
          </a:r>
        </a:p>
      </dgm:t>
    </dgm:pt>
    <dgm:pt modelId="{6852C07F-6AA6-FD43-94CF-6FE7AFF229E2}" type="parTrans" cxnId="{BA6162F1-49D7-5B4B-B297-BC0061163E2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5D6388E3-4A96-8043-82EA-57134C8773C9}" type="sibTrans" cxnId="{BA6162F1-49D7-5B4B-B297-BC0061163E2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ECE7D6D4-3D95-3C46-BDD8-9CFA1870E678}">
      <dgm:prSet phldrT="[Text]"/>
      <dgm:spPr>
        <a:solidFill>
          <a:srgbClr val="7AC360"/>
        </a:solidFill>
      </dgm:spPr>
      <dgm:t>
        <a:bodyPr/>
        <a:lstStyle/>
        <a:p>
          <a:r>
            <a:rPr lang="en-US" dirty="0">
              <a:latin typeface="Tahoma" panose="020B0604030504040204" pitchFamily="34" charset="0"/>
              <a:ea typeface="Tahoma" panose="020B0604030504040204" pitchFamily="34" charset="0"/>
              <a:cs typeface="Tahoma" panose="020B0604030504040204" pitchFamily="34" charset="0"/>
            </a:rPr>
            <a:t>Knowledgeable</a:t>
          </a:r>
        </a:p>
      </dgm:t>
    </dgm:pt>
    <dgm:pt modelId="{8BDE2CB8-E92E-9045-AA42-9D12B4C9641B}" type="parTrans" cxnId="{D78E8197-4C24-C347-9A88-93FBFB2C3042}">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13363D9-CF74-E24B-8176-E80A00333C07}" type="sibTrans" cxnId="{D78E8197-4C24-C347-9A88-93FBFB2C3042}">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84DF3C3-2776-5F48-9282-ADC3088C35B9}">
      <dgm:prSet phldrT="[Text]"/>
      <dgm:spPr>
        <a:solidFill>
          <a:srgbClr val="7AC360"/>
        </a:solidFill>
      </dgm:spPr>
      <dgm:t>
        <a:bodyPr/>
        <a:lstStyle/>
        <a:p>
          <a:r>
            <a:rPr lang="en-US" dirty="0">
              <a:latin typeface="Tahoma" panose="020B0604030504040204" pitchFamily="34" charset="0"/>
              <a:ea typeface="Tahoma" panose="020B0604030504040204" pitchFamily="34" charset="0"/>
              <a:cs typeface="Tahoma" panose="020B0604030504040204" pitchFamily="34" charset="0"/>
            </a:rPr>
            <a:t>Supportive and Active</a:t>
          </a:r>
        </a:p>
      </dgm:t>
    </dgm:pt>
    <dgm:pt modelId="{517B6714-D8BF-CB41-8A0B-66169916C395}" type="parTrans" cxnId="{D4E96060-D3E9-8147-B2A4-F72E1EBDDC28}">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A3306BD-AC0D-A045-86CD-2B36F6F8C738}" type="sibTrans" cxnId="{D4E96060-D3E9-8147-B2A4-F72E1EBDDC28}">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63467697-61EC-224D-9447-BDA738B6A783}" type="pres">
      <dgm:prSet presAssocID="{F1E76B1C-5140-2140-8376-18168253C724}" presName="Name0" presStyleCnt="0">
        <dgm:presLayoutVars>
          <dgm:dir/>
          <dgm:animLvl val="lvl"/>
          <dgm:resizeHandles val="exact"/>
        </dgm:presLayoutVars>
      </dgm:prSet>
      <dgm:spPr/>
    </dgm:pt>
    <dgm:pt modelId="{F45CDD19-CDA8-8E4C-AADA-641BF0113DA5}" type="pres">
      <dgm:prSet presAssocID="{2F565084-D353-8045-BE95-3B2E1258D102}" presName="parTxOnly" presStyleLbl="node1" presStyleIdx="0" presStyleCnt="3" custLinFactNeighborX="-5334">
        <dgm:presLayoutVars>
          <dgm:chMax val="0"/>
          <dgm:chPref val="0"/>
          <dgm:bulletEnabled val="1"/>
        </dgm:presLayoutVars>
      </dgm:prSet>
      <dgm:spPr/>
    </dgm:pt>
    <dgm:pt modelId="{989E39B4-0F35-F546-BB89-8EE733C80160}" type="pres">
      <dgm:prSet presAssocID="{5D6388E3-4A96-8043-82EA-57134C8773C9}" presName="parTxOnlySpace" presStyleCnt="0"/>
      <dgm:spPr/>
    </dgm:pt>
    <dgm:pt modelId="{0D4E1F1D-F2BA-7742-8EC3-6C5B540ACA67}" type="pres">
      <dgm:prSet presAssocID="{ECE7D6D4-3D95-3C46-BDD8-9CFA1870E678}" presName="parTxOnly" presStyleLbl="node1" presStyleIdx="1" presStyleCnt="3">
        <dgm:presLayoutVars>
          <dgm:chMax val="0"/>
          <dgm:chPref val="0"/>
          <dgm:bulletEnabled val="1"/>
        </dgm:presLayoutVars>
      </dgm:prSet>
      <dgm:spPr/>
    </dgm:pt>
    <dgm:pt modelId="{5F0EE6F7-4AA0-4D45-97C9-2DB7F7A53F39}" type="pres">
      <dgm:prSet presAssocID="{413363D9-CF74-E24B-8176-E80A00333C07}" presName="parTxOnlySpace" presStyleCnt="0"/>
      <dgm:spPr/>
    </dgm:pt>
    <dgm:pt modelId="{32E820CF-36D4-1045-90A9-5257A8135F6D}" type="pres">
      <dgm:prSet presAssocID="{484DF3C3-2776-5F48-9282-ADC3088C35B9}" presName="parTxOnly" presStyleLbl="node1" presStyleIdx="2" presStyleCnt="3">
        <dgm:presLayoutVars>
          <dgm:chMax val="0"/>
          <dgm:chPref val="0"/>
          <dgm:bulletEnabled val="1"/>
        </dgm:presLayoutVars>
      </dgm:prSet>
      <dgm:spPr/>
    </dgm:pt>
  </dgm:ptLst>
  <dgm:cxnLst>
    <dgm:cxn modelId="{3428795C-C405-6045-8D6B-3BB82CA9C141}" type="presOf" srcId="{F1E76B1C-5140-2140-8376-18168253C724}" destId="{63467697-61EC-224D-9447-BDA738B6A783}" srcOrd="0" destOrd="0" presId="urn:microsoft.com/office/officeart/2005/8/layout/chevron1"/>
    <dgm:cxn modelId="{D4E96060-D3E9-8147-B2A4-F72E1EBDDC28}" srcId="{F1E76B1C-5140-2140-8376-18168253C724}" destId="{484DF3C3-2776-5F48-9282-ADC3088C35B9}" srcOrd="2" destOrd="0" parTransId="{517B6714-D8BF-CB41-8A0B-66169916C395}" sibTransId="{FA3306BD-AC0D-A045-86CD-2B36F6F8C738}"/>
    <dgm:cxn modelId="{73AAA588-F3D6-9745-972C-417B2106BA31}" type="presOf" srcId="{ECE7D6D4-3D95-3C46-BDD8-9CFA1870E678}" destId="{0D4E1F1D-F2BA-7742-8EC3-6C5B540ACA67}" srcOrd="0" destOrd="0" presId="urn:microsoft.com/office/officeart/2005/8/layout/chevron1"/>
    <dgm:cxn modelId="{D78E8197-4C24-C347-9A88-93FBFB2C3042}" srcId="{F1E76B1C-5140-2140-8376-18168253C724}" destId="{ECE7D6D4-3D95-3C46-BDD8-9CFA1870E678}" srcOrd="1" destOrd="0" parTransId="{8BDE2CB8-E92E-9045-AA42-9D12B4C9641B}" sibTransId="{413363D9-CF74-E24B-8176-E80A00333C07}"/>
    <dgm:cxn modelId="{3D07F2E9-84FC-2946-83FD-513AE005E33C}" type="presOf" srcId="{484DF3C3-2776-5F48-9282-ADC3088C35B9}" destId="{32E820CF-36D4-1045-90A9-5257A8135F6D}" srcOrd="0" destOrd="0" presId="urn:microsoft.com/office/officeart/2005/8/layout/chevron1"/>
    <dgm:cxn modelId="{C9F18BF0-4C78-014D-AC26-5269E64C7E76}" type="presOf" srcId="{2F565084-D353-8045-BE95-3B2E1258D102}" destId="{F45CDD19-CDA8-8E4C-AADA-641BF0113DA5}" srcOrd="0" destOrd="0" presId="urn:microsoft.com/office/officeart/2005/8/layout/chevron1"/>
    <dgm:cxn modelId="{BA6162F1-49D7-5B4B-B297-BC0061163E2B}" srcId="{F1E76B1C-5140-2140-8376-18168253C724}" destId="{2F565084-D353-8045-BE95-3B2E1258D102}" srcOrd="0" destOrd="0" parTransId="{6852C07F-6AA6-FD43-94CF-6FE7AFF229E2}" sibTransId="{5D6388E3-4A96-8043-82EA-57134C8773C9}"/>
    <dgm:cxn modelId="{1B590B17-E0B2-2241-9EA4-21A7484E0E4C}" type="presParOf" srcId="{63467697-61EC-224D-9447-BDA738B6A783}" destId="{F45CDD19-CDA8-8E4C-AADA-641BF0113DA5}" srcOrd="0" destOrd="0" presId="urn:microsoft.com/office/officeart/2005/8/layout/chevron1"/>
    <dgm:cxn modelId="{D83F9D2D-43ED-CC46-BED8-6019ECB9F013}" type="presParOf" srcId="{63467697-61EC-224D-9447-BDA738B6A783}" destId="{989E39B4-0F35-F546-BB89-8EE733C80160}" srcOrd="1" destOrd="0" presId="urn:microsoft.com/office/officeart/2005/8/layout/chevron1"/>
    <dgm:cxn modelId="{231D3F85-0809-CE49-AC7C-392F685CFC8F}" type="presParOf" srcId="{63467697-61EC-224D-9447-BDA738B6A783}" destId="{0D4E1F1D-F2BA-7742-8EC3-6C5B540ACA67}" srcOrd="2" destOrd="0" presId="urn:microsoft.com/office/officeart/2005/8/layout/chevron1"/>
    <dgm:cxn modelId="{1EFACB26-4CAC-F347-B22D-5F2087A912F3}" type="presParOf" srcId="{63467697-61EC-224D-9447-BDA738B6A783}" destId="{5F0EE6F7-4AA0-4D45-97C9-2DB7F7A53F39}" srcOrd="3" destOrd="0" presId="urn:microsoft.com/office/officeart/2005/8/layout/chevron1"/>
    <dgm:cxn modelId="{F6A78D24-5F8E-3A4F-9DF8-EFFB971B390A}" type="presParOf" srcId="{63467697-61EC-224D-9447-BDA738B6A783}" destId="{32E820CF-36D4-1045-90A9-5257A8135F6D}" srcOrd="4" destOrd="0" presId="urn:microsoft.com/office/officeart/2005/8/layout/chevron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F569AC-315F-4256-ADAD-1872CCBA8A89}"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F2EF1BC0-C4EB-4648-8F91-9C70B8271A12}">
      <dgm:prSet phldrT="[Text]"/>
      <dgm:spPr>
        <a:solidFill>
          <a:srgbClr val="F6B5D1"/>
        </a:solidFill>
      </dgm:spPr>
      <dgm:t>
        <a:bodyPr/>
        <a:lstStyle/>
        <a:p>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Before the meeting</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4B2A0CF0-5838-4229-8AEB-9E720C9B5A0B}" type="parTrans" cxnId="{2BF7354C-0F00-43A1-B236-7CAC62F2C8B0}">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A874754-4D14-49F1-89FC-F4DB761AA32B}" type="sibTrans" cxnId="{2BF7354C-0F00-43A1-B236-7CAC62F2C8B0}">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1E2A179B-D813-4C78-8968-9897BB90AE6D}">
      <dgm:prSet phldrT="[Text]"/>
      <dgm:spPr/>
      <dgm:t>
        <a:bodyPr/>
        <a:lstStyle/>
        <a:p>
          <a:pPr>
            <a:buFont typeface="Arial" panose="020B0604020202020204" pitchFamily="34" charset="0"/>
            <a:buChar char="•"/>
          </a:pP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rPr>
            <a:t>Rehearse by role-playing</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78C75E28-3547-4C97-8034-1370E24F5B5D}" type="parTrans" cxnId="{CADDC466-17BF-44C1-B087-F7D751EDDD6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703CE1C3-AB98-4AC5-AD8C-7371CB1B7D2E}" type="sibTrans" cxnId="{CADDC466-17BF-44C1-B087-F7D751EDDD6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82C0CA74-5394-4F50-8137-6EF142DEE81A}">
      <dgm:prSet phldrT="[Text]"/>
      <dgm:spPr>
        <a:solidFill>
          <a:srgbClr val="F6B5D1"/>
        </a:solidFill>
      </dgm:spPr>
      <dgm:t>
        <a:bodyPr/>
        <a:lstStyle/>
        <a:p>
          <a:r>
            <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rPr>
            <a:t>During the meeting</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A5F6A3D9-C061-4156-B89A-68AB5116F72D}" type="parTrans" cxnId="{E448B838-C884-4BB3-A989-E35A892876C2}">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CC7D213-BD7B-42A0-9174-CC4F02324BA0}" type="sibTrans" cxnId="{E448B838-C884-4BB3-A989-E35A892876C2}">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854D3E2-9340-4E39-A6B0-0BC2B8C76039}">
      <dgm:prSet phldrT="[Text]"/>
      <dgm:spPr/>
      <dgm:t>
        <a:bodyPr/>
        <a:lstStyle/>
        <a:p>
          <a:pPr>
            <a:buFont typeface="Arial" panose="020B0604020202020204" pitchFamily="34" charset="0"/>
            <a:buChar char="•"/>
          </a:pP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rPr>
            <a:t>Start by stating the importance of your issue</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0981ECAF-CE9E-454E-B478-8EDF94AC07C7}" type="parTrans" cxnId="{8B4ED172-4D3C-49AB-AD5B-84F01FF73AC1}">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2A29DF06-8364-4B5A-8C35-099EA30D0207}" type="sibTrans" cxnId="{8B4ED172-4D3C-49AB-AD5B-84F01FF73AC1}">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E9DF3483-5617-4DBD-8A72-E7010A16F376}">
      <dgm:prSet phldrT="[Text]"/>
      <dgm:spPr>
        <a:solidFill>
          <a:srgbClr val="F6B5D1"/>
        </a:solidFill>
      </dgm:spPr>
      <dgm:t>
        <a:bodyPr/>
        <a:lstStyle/>
        <a:p>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After the meeting</a:t>
          </a:r>
        </a:p>
      </dgm:t>
    </dgm:pt>
    <dgm:pt modelId="{B8148808-A72D-4918-9630-D53EFED9281C}" type="parTrans" cxnId="{9C45F10F-1B4F-46C4-9EB7-C3E651D3C7FF}">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3ADF75B9-20C6-495B-9C26-F0F6840C07EC}" type="sibTrans" cxnId="{9C45F10F-1B4F-46C4-9EB7-C3E651D3C7FF}">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57088ABE-BC37-4445-8F13-9C331736F2A8}">
      <dgm:prSet phldrT="[Text]"/>
      <dgm:spPr/>
      <dgm:t>
        <a:bodyPr/>
        <a:lstStyle/>
        <a:p>
          <a:pPr>
            <a:buFont typeface="Arial" panose="020B0604020202020204" pitchFamily="34" charset="0"/>
            <a:buChar char="•"/>
          </a:pP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rPr>
            <a:t>Plan follow-up</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75DE408F-2925-41BB-A6C2-296F8F414418}" type="parTrans" cxnId="{64E99AE6-1581-4452-941E-C0B1827C359D}">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330CA31D-E5CE-41DC-9839-2D0DC636813A}" type="sibTrans" cxnId="{64E99AE6-1581-4452-941E-C0B1827C359D}">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D95E3FB4-CF8B-4E8E-BCD9-7FF990200B1E}">
      <dgm:prSet/>
      <dgm:spPr/>
      <dgm:t>
        <a:bodyPr/>
        <a:lstStyle/>
        <a:p>
          <a:pPr>
            <a:buFont typeface="Arial" panose="020B0604020202020204" pitchFamily="34" charset="0"/>
            <a:buChar char="•"/>
          </a:pP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rPr>
            <a:t>Prepare for questions and challenges</a:t>
          </a:r>
        </a:p>
      </dgm:t>
    </dgm:pt>
    <dgm:pt modelId="{85D6F047-8601-4E6D-A311-595342096C18}" type="parTrans" cxnId="{AEF2C4C6-B2EB-49D1-A9D1-A96625026E2E}">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D78161F3-0B67-4E84-A1CA-5A917AF9C09E}" type="sibTrans" cxnId="{AEF2C4C6-B2EB-49D1-A9D1-A96625026E2E}">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305DE89C-D743-4CCA-959F-CB71E1680F05}">
      <dgm:prSet/>
      <dgm:spPr/>
      <dgm:t>
        <a:bodyPr/>
        <a:lstStyle/>
        <a:p>
          <a:r>
            <a:rPr lang="en-US" altLang="en-US">
              <a:solidFill>
                <a:schemeClr val="tx1"/>
              </a:solidFill>
              <a:latin typeface="Tahoma" panose="020B0604030504040204" pitchFamily="34" charset="0"/>
              <a:ea typeface="Tahoma" panose="020B0604030504040204" pitchFamily="34" charset="0"/>
              <a:cs typeface="Tahoma" panose="020B0604030504040204" pitchFamily="34" charset="0"/>
            </a:rPr>
            <a:t>Engage the decision-maker in discussion</a:t>
          </a:r>
          <a:endPar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BC06C1D4-750A-4C29-AE1C-CB453B07750F}" type="parTrans" cxnId="{5E55A073-407C-4835-A6B0-A3684FEA5FBD}">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8358CE94-6F6B-4B2C-99AB-CDD0076D12E9}" type="sibTrans" cxnId="{5E55A073-407C-4835-A6B0-A3684FEA5FBD}">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AFF9D0EA-14E1-40EB-9C6B-19793012BDF8}">
      <dgm:prSet/>
      <dgm:spPr/>
      <dgm:t>
        <a:bodyPr/>
        <a:lstStyle/>
        <a:p>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rPr>
            <a:t>Make the ask clearly and succinctly. Wait for the answer.</a:t>
          </a:r>
        </a:p>
      </dgm:t>
    </dgm:pt>
    <dgm:pt modelId="{7EA0153F-B357-40F0-8CC4-9DB443FA6279}" type="parTrans" cxnId="{D4FE3A7E-276D-450B-92F9-CB6AC47FC15A}">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8CFA3E4E-B940-44E3-B4C4-BE13138D8E39}" type="sibTrans" cxnId="{D4FE3A7E-276D-450B-92F9-CB6AC47FC15A}">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B7AF228F-88BC-4E02-B4A6-9BE120300DF0}">
      <dgm:prSet/>
      <dgm:spPr/>
      <dgm:t>
        <a:bodyPr/>
        <a:lstStyle/>
        <a:p>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rPr>
            <a:t>Revise the strategy as needed</a:t>
          </a:r>
          <a:endParaRPr lang="en-GB" alt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B5D33B0F-77C0-4A74-94B1-C0DDF8EBFD1E}" type="parTrans" cxnId="{687A9655-98DB-4179-8A36-FA45B1FC944E}">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0BEC9B4-5A81-4DA3-9840-41E5060BEB00}" type="sibTrans" cxnId="{687A9655-98DB-4179-8A36-FA45B1FC944E}">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A5B4E2EF-0632-4287-A570-6366553BAAFB}" type="pres">
      <dgm:prSet presAssocID="{9CF569AC-315F-4256-ADAD-1872CCBA8A89}" presName="Name0" presStyleCnt="0">
        <dgm:presLayoutVars>
          <dgm:chMax val="5"/>
          <dgm:chPref val="5"/>
          <dgm:dir/>
          <dgm:animLvl val="lvl"/>
        </dgm:presLayoutVars>
      </dgm:prSet>
      <dgm:spPr/>
    </dgm:pt>
    <dgm:pt modelId="{39C9A24C-39A5-4D18-86A8-9EFC1259DBF1}" type="pres">
      <dgm:prSet presAssocID="{F2EF1BC0-C4EB-4648-8F91-9C70B8271A12}" presName="parentText1" presStyleLbl="node1" presStyleIdx="0" presStyleCnt="3">
        <dgm:presLayoutVars>
          <dgm:chMax/>
          <dgm:chPref val="3"/>
          <dgm:bulletEnabled val="1"/>
        </dgm:presLayoutVars>
      </dgm:prSet>
      <dgm:spPr/>
    </dgm:pt>
    <dgm:pt modelId="{DAE05F7F-1848-4C90-B9D5-BBA4F5B7189E}" type="pres">
      <dgm:prSet presAssocID="{F2EF1BC0-C4EB-4648-8F91-9C70B8271A12}" presName="childText1" presStyleLbl="solidAlignAcc1" presStyleIdx="0" presStyleCnt="3">
        <dgm:presLayoutVars>
          <dgm:chMax val="0"/>
          <dgm:chPref val="0"/>
          <dgm:bulletEnabled val="1"/>
        </dgm:presLayoutVars>
      </dgm:prSet>
      <dgm:spPr/>
    </dgm:pt>
    <dgm:pt modelId="{0D1C32C1-15F0-4A7A-B75E-82977701D4A4}" type="pres">
      <dgm:prSet presAssocID="{82C0CA74-5394-4F50-8137-6EF142DEE81A}" presName="parentText2" presStyleLbl="node1" presStyleIdx="1" presStyleCnt="3" custLinFactNeighborX="0">
        <dgm:presLayoutVars>
          <dgm:chMax/>
          <dgm:chPref val="3"/>
          <dgm:bulletEnabled val="1"/>
        </dgm:presLayoutVars>
      </dgm:prSet>
      <dgm:spPr/>
    </dgm:pt>
    <dgm:pt modelId="{3BD2B491-D89B-4F93-A162-8CB2D322F6E4}" type="pres">
      <dgm:prSet presAssocID="{82C0CA74-5394-4F50-8137-6EF142DEE81A}" presName="childText2" presStyleLbl="solidAlignAcc1" presStyleIdx="1" presStyleCnt="3">
        <dgm:presLayoutVars>
          <dgm:chMax val="0"/>
          <dgm:chPref val="0"/>
          <dgm:bulletEnabled val="1"/>
        </dgm:presLayoutVars>
      </dgm:prSet>
      <dgm:spPr/>
    </dgm:pt>
    <dgm:pt modelId="{F4151C28-6E2E-4734-9BFE-DD663413DD25}" type="pres">
      <dgm:prSet presAssocID="{E9DF3483-5617-4DBD-8A72-E7010A16F376}" presName="parentText3" presStyleLbl="node1" presStyleIdx="2" presStyleCnt="3">
        <dgm:presLayoutVars>
          <dgm:chMax/>
          <dgm:chPref val="3"/>
          <dgm:bulletEnabled val="1"/>
        </dgm:presLayoutVars>
      </dgm:prSet>
      <dgm:spPr/>
    </dgm:pt>
    <dgm:pt modelId="{5368A287-4F71-4A43-ACE8-574E4A6D366E}" type="pres">
      <dgm:prSet presAssocID="{E9DF3483-5617-4DBD-8A72-E7010A16F376}" presName="childText3" presStyleLbl="solidAlignAcc1" presStyleIdx="2" presStyleCnt="3">
        <dgm:presLayoutVars>
          <dgm:chMax val="0"/>
          <dgm:chPref val="0"/>
          <dgm:bulletEnabled val="1"/>
        </dgm:presLayoutVars>
      </dgm:prSet>
      <dgm:spPr/>
    </dgm:pt>
  </dgm:ptLst>
  <dgm:cxnLst>
    <dgm:cxn modelId="{9C45F10F-1B4F-46C4-9EB7-C3E651D3C7FF}" srcId="{9CF569AC-315F-4256-ADAD-1872CCBA8A89}" destId="{E9DF3483-5617-4DBD-8A72-E7010A16F376}" srcOrd="2" destOrd="0" parTransId="{B8148808-A72D-4918-9630-D53EFED9281C}" sibTransId="{3ADF75B9-20C6-495B-9C26-F0F6840C07EC}"/>
    <dgm:cxn modelId="{E8C9D21D-66C2-4855-9D1F-00F4B082C46D}" type="presOf" srcId="{4854D3E2-9340-4E39-A6B0-0BC2B8C76039}" destId="{3BD2B491-D89B-4F93-A162-8CB2D322F6E4}" srcOrd="0" destOrd="0" presId="urn:microsoft.com/office/officeart/2009/3/layout/IncreasingArrowsProcess"/>
    <dgm:cxn modelId="{B280EB23-241C-4ECB-B564-F59FE1A8020B}" type="presOf" srcId="{305DE89C-D743-4CCA-959F-CB71E1680F05}" destId="{3BD2B491-D89B-4F93-A162-8CB2D322F6E4}" srcOrd="0" destOrd="1" presId="urn:microsoft.com/office/officeart/2009/3/layout/IncreasingArrowsProcess"/>
    <dgm:cxn modelId="{E448B838-C884-4BB3-A989-E35A892876C2}" srcId="{9CF569AC-315F-4256-ADAD-1872CCBA8A89}" destId="{82C0CA74-5394-4F50-8137-6EF142DEE81A}" srcOrd="1" destOrd="0" parTransId="{A5F6A3D9-C061-4156-B89A-68AB5116F72D}" sibTransId="{FCC7D213-BD7B-42A0-9174-CC4F02324BA0}"/>
    <dgm:cxn modelId="{B5CEB240-EBFD-4E22-A66A-747133133902}" type="presOf" srcId="{57088ABE-BC37-4445-8F13-9C331736F2A8}" destId="{5368A287-4F71-4A43-ACE8-574E4A6D366E}" srcOrd="0" destOrd="0" presId="urn:microsoft.com/office/officeart/2009/3/layout/IncreasingArrowsProcess"/>
    <dgm:cxn modelId="{4D1B1361-3B79-49E3-B73D-9404A11C8632}" type="presOf" srcId="{1E2A179B-D813-4C78-8968-9897BB90AE6D}" destId="{DAE05F7F-1848-4C90-B9D5-BBA4F5B7189E}" srcOrd="0" destOrd="0" presId="urn:microsoft.com/office/officeart/2009/3/layout/IncreasingArrowsProcess"/>
    <dgm:cxn modelId="{CADDC466-17BF-44C1-B087-F7D751EDDD6B}" srcId="{F2EF1BC0-C4EB-4648-8F91-9C70B8271A12}" destId="{1E2A179B-D813-4C78-8968-9897BB90AE6D}" srcOrd="0" destOrd="0" parTransId="{78C75E28-3547-4C97-8034-1370E24F5B5D}" sibTransId="{703CE1C3-AB98-4AC5-AD8C-7371CB1B7D2E}"/>
    <dgm:cxn modelId="{2BF7354C-0F00-43A1-B236-7CAC62F2C8B0}" srcId="{9CF569AC-315F-4256-ADAD-1872CCBA8A89}" destId="{F2EF1BC0-C4EB-4648-8F91-9C70B8271A12}" srcOrd="0" destOrd="0" parTransId="{4B2A0CF0-5838-4229-8AEB-9E720C9B5A0B}" sibTransId="{FA874754-4D14-49F1-89FC-F4DB761AA32B}"/>
    <dgm:cxn modelId="{8B4ED172-4D3C-49AB-AD5B-84F01FF73AC1}" srcId="{82C0CA74-5394-4F50-8137-6EF142DEE81A}" destId="{4854D3E2-9340-4E39-A6B0-0BC2B8C76039}" srcOrd="0" destOrd="0" parTransId="{0981ECAF-CE9E-454E-B478-8EDF94AC07C7}" sibTransId="{2A29DF06-8364-4B5A-8C35-099EA30D0207}"/>
    <dgm:cxn modelId="{5E55A073-407C-4835-A6B0-A3684FEA5FBD}" srcId="{82C0CA74-5394-4F50-8137-6EF142DEE81A}" destId="{305DE89C-D743-4CCA-959F-CB71E1680F05}" srcOrd="1" destOrd="0" parTransId="{BC06C1D4-750A-4C29-AE1C-CB453B07750F}" sibTransId="{8358CE94-6F6B-4B2C-99AB-CDD0076D12E9}"/>
    <dgm:cxn modelId="{687A9655-98DB-4179-8A36-FA45B1FC944E}" srcId="{E9DF3483-5617-4DBD-8A72-E7010A16F376}" destId="{B7AF228F-88BC-4E02-B4A6-9BE120300DF0}" srcOrd="1" destOrd="0" parTransId="{B5D33B0F-77C0-4A74-94B1-C0DDF8EBFD1E}" sibTransId="{F0BEC9B4-5A81-4DA3-9840-41E5060BEB00}"/>
    <dgm:cxn modelId="{A45F8778-D99E-4BA5-A5E6-059F8C449465}" type="presOf" srcId="{D95E3FB4-CF8B-4E8E-BCD9-7FF990200B1E}" destId="{DAE05F7F-1848-4C90-B9D5-BBA4F5B7189E}" srcOrd="0" destOrd="1" presId="urn:microsoft.com/office/officeart/2009/3/layout/IncreasingArrowsProcess"/>
    <dgm:cxn modelId="{3CF78B79-8D58-4D54-B842-5B3EFFD2EA81}" type="presOf" srcId="{82C0CA74-5394-4F50-8137-6EF142DEE81A}" destId="{0D1C32C1-15F0-4A7A-B75E-82977701D4A4}" srcOrd="0" destOrd="0" presId="urn:microsoft.com/office/officeart/2009/3/layout/IncreasingArrowsProcess"/>
    <dgm:cxn modelId="{3E870E7E-8640-48FB-BA2A-669C306D6454}" type="presOf" srcId="{AFF9D0EA-14E1-40EB-9C6B-19793012BDF8}" destId="{3BD2B491-D89B-4F93-A162-8CB2D322F6E4}" srcOrd="0" destOrd="2" presId="urn:microsoft.com/office/officeart/2009/3/layout/IncreasingArrowsProcess"/>
    <dgm:cxn modelId="{D4FE3A7E-276D-450B-92F9-CB6AC47FC15A}" srcId="{82C0CA74-5394-4F50-8137-6EF142DEE81A}" destId="{AFF9D0EA-14E1-40EB-9C6B-19793012BDF8}" srcOrd="2" destOrd="0" parTransId="{7EA0153F-B357-40F0-8CC4-9DB443FA6279}" sibTransId="{8CFA3E4E-B940-44E3-B4C4-BE13138D8E39}"/>
    <dgm:cxn modelId="{1D1AEDA7-B479-49D2-9DEF-EC34500E78E0}" type="presOf" srcId="{E9DF3483-5617-4DBD-8A72-E7010A16F376}" destId="{F4151C28-6E2E-4734-9BFE-DD663413DD25}" srcOrd="0" destOrd="0" presId="urn:microsoft.com/office/officeart/2009/3/layout/IncreasingArrowsProcess"/>
    <dgm:cxn modelId="{AEF2C4C6-B2EB-49D1-A9D1-A96625026E2E}" srcId="{F2EF1BC0-C4EB-4648-8F91-9C70B8271A12}" destId="{D95E3FB4-CF8B-4E8E-BCD9-7FF990200B1E}" srcOrd="1" destOrd="0" parTransId="{85D6F047-8601-4E6D-A311-595342096C18}" sibTransId="{D78161F3-0B67-4E84-A1CA-5A917AF9C09E}"/>
    <dgm:cxn modelId="{199E77CA-322D-4267-9B2B-FE6060F5C4D8}" type="presOf" srcId="{B7AF228F-88BC-4E02-B4A6-9BE120300DF0}" destId="{5368A287-4F71-4A43-ACE8-574E4A6D366E}" srcOrd="0" destOrd="1" presId="urn:microsoft.com/office/officeart/2009/3/layout/IncreasingArrowsProcess"/>
    <dgm:cxn modelId="{76EAC3CB-72FC-4ABF-9D80-3729F8308702}" type="presOf" srcId="{9CF569AC-315F-4256-ADAD-1872CCBA8A89}" destId="{A5B4E2EF-0632-4287-A570-6366553BAAFB}" srcOrd="0" destOrd="0" presId="urn:microsoft.com/office/officeart/2009/3/layout/IncreasingArrowsProcess"/>
    <dgm:cxn modelId="{64E99AE6-1581-4452-941E-C0B1827C359D}" srcId="{E9DF3483-5617-4DBD-8A72-E7010A16F376}" destId="{57088ABE-BC37-4445-8F13-9C331736F2A8}" srcOrd="0" destOrd="0" parTransId="{75DE408F-2925-41BB-A6C2-296F8F414418}" sibTransId="{330CA31D-E5CE-41DC-9839-2D0DC636813A}"/>
    <dgm:cxn modelId="{8F9AE5FD-1B5C-460A-A643-BD715FAE530E}" type="presOf" srcId="{F2EF1BC0-C4EB-4648-8F91-9C70B8271A12}" destId="{39C9A24C-39A5-4D18-86A8-9EFC1259DBF1}" srcOrd="0" destOrd="0" presId="urn:microsoft.com/office/officeart/2009/3/layout/IncreasingArrowsProcess"/>
    <dgm:cxn modelId="{FC1221B8-44EC-430E-87E1-D3649A170EDE}" type="presParOf" srcId="{A5B4E2EF-0632-4287-A570-6366553BAAFB}" destId="{39C9A24C-39A5-4D18-86A8-9EFC1259DBF1}" srcOrd="0" destOrd="0" presId="urn:microsoft.com/office/officeart/2009/3/layout/IncreasingArrowsProcess"/>
    <dgm:cxn modelId="{D1A871F7-2973-403B-AB12-53CCFBF42C53}" type="presParOf" srcId="{A5B4E2EF-0632-4287-A570-6366553BAAFB}" destId="{DAE05F7F-1848-4C90-B9D5-BBA4F5B7189E}" srcOrd="1" destOrd="0" presId="urn:microsoft.com/office/officeart/2009/3/layout/IncreasingArrowsProcess"/>
    <dgm:cxn modelId="{11687DB4-1358-477D-8E4F-8BC96763CD4D}" type="presParOf" srcId="{A5B4E2EF-0632-4287-A570-6366553BAAFB}" destId="{0D1C32C1-15F0-4A7A-B75E-82977701D4A4}" srcOrd="2" destOrd="0" presId="urn:microsoft.com/office/officeart/2009/3/layout/IncreasingArrowsProcess"/>
    <dgm:cxn modelId="{114A092F-DD34-4386-ACF6-06E7A51DAF5A}" type="presParOf" srcId="{A5B4E2EF-0632-4287-A570-6366553BAAFB}" destId="{3BD2B491-D89B-4F93-A162-8CB2D322F6E4}" srcOrd="3" destOrd="0" presId="urn:microsoft.com/office/officeart/2009/3/layout/IncreasingArrowsProcess"/>
    <dgm:cxn modelId="{F8AD3A3D-F2A2-4D7C-B214-D3DF26DAE471}" type="presParOf" srcId="{A5B4E2EF-0632-4287-A570-6366553BAAFB}" destId="{F4151C28-6E2E-4734-9BFE-DD663413DD25}" srcOrd="4" destOrd="0" presId="urn:microsoft.com/office/officeart/2009/3/layout/IncreasingArrowsProcess"/>
    <dgm:cxn modelId="{27710542-AF47-41E8-8BC9-96684C7CAE64}" type="presParOf" srcId="{A5B4E2EF-0632-4287-A570-6366553BAAFB}" destId="{5368A287-4F71-4A43-ACE8-574E4A6D366E}"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FB521-B165-5342-B5E8-30BD7A66E8C0}">
      <dsp:nvSpPr>
        <dsp:cNvPr id="0" name=""/>
        <dsp:cNvSpPr/>
      </dsp:nvSpPr>
      <dsp:spPr>
        <a:xfrm>
          <a:off x="1354666" y="0"/>
          <a:ext cx="5418667" cy="5418667"/>
        </a:xfrm>
        <a:prstGeom prst="quadArrow">
          <a:avLst>
            <a:gd name="adj1" fmla="val 2000"/>
            <a:gd name="adj2" fmla="val 4000"/>
            <a:gd name="adj3" fmla="val 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516754-6357-C747-9D7A-9097BDF1C624}">
      <dsp:nvSpPr>
        <dsp:cNvPr id="0" name=""/>
        <dsp:cNvSpPr/>
      </dsp:nvSpPr>
      <dsp:spPr>
        <a:xfrm>
          <a:off x="1706879" y="352213"/>
          <a:ext cx="2167466" cy="2167466"/>
        </a:xfrm>
        <a:prstGeom prst="roundRect">
          <a:avLst/>
        </a:prstGeom>
        <a:solidFill>
          <a:srgbClr val="4BA6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Tahoma" panose="020B0604030504040204" pitchFamily="34" charset="0"/>
              <a:ea typeface="Tahoma" panose="020B0604030504040204" pitchFamily="34" charset="0"/>
              <a:cs typeface="Tahoma" panose="020B0604030504040204" pitchFamily="34" charset="0"/>
            </a:rPr>
            <a:t>Environment</a:t>
          </a:r>
        </a:p>
      </dsp:txBody>
      <dsp:txXfrm>
        <a:off x="1812686" y="458020"/>
        <a:ext cx="1955852" cy="1955852"/>
      </dsp:txXfrm>
    </dsp:sp>
    <dsp:sp modelId="{EDF0ECF4-01A8-A048-BA43-9C63026B2C3C}">
      <dsp:nvSpPr>
        <dsp:cNvPr id="0" name=""/>
        <dsp:cNvSpPr/>
      </dsp:nvSpPr>
      <dsp:spPr>
        <a:xfrm>
          <a:off x="4253653" y="352213"/>
          <a:ext cx="2167466" cy="2167466"/>
        </a:xfrm>
        <a:prstGeom prst="roundRect">
          <a:avLst/>
        </a:prstGeom>
        <a:solidFill>
          <a:srgbClr val="4BA6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Tahoma" panose="020B0604030504040204" pitchFamily="34" charset="0"/>
              <a:ea typeface="Tahoma" panose="020B0604030504040204" pitchFamily="34" charset="0"/>
              <a:cs typeface="Tahoma" panose="020B0604030504040204" pitchFamily="34" charset="0"/>
            </a:rPr>
            <a:t>Evidence</a:t>
          </a:r>
        </a:p>
      </dsp:txBody>
      <dsp:txXfrm>
        <a:off x="4359460" y="458020"/>
        <a:ext cx="1955852" cy="1955852"/>
      </dsp:txXfrm>
    </dsp:sp>
    <dsp:sp modelId="{5629CC7D-C49E-C544-BBD0-A0A5AB61AF9E}">
      <dsp:nvSpPr>
        <dsp:cNvPr id="0" name=""/>
        <dsp:cNvSpPr/>
      </dsp:nvSpPr>
      <dsp:spPr>
        <a:xfrm>
          <a:off x="1625599" y="2937936"/>
          <a:ext cx="2167466" cy="2167466"/>
        </a:xfrm>
        <a:prstGeom prst="roundRect">
          <a:avLst/>
        </a:prstGeom>
        <a:solidFill>
          <a:srgbClr val="4BA6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Tahoma" panose="020B0604030504040204" pitchFamily="34" charset="0"/>
              <a:ea typeface="Tahoma" panose="020B0604030504040204" pitchFamily="34" charset="0"/>
              <a:cs typeface="Tahoma" panose="020B0604030504040204" pitchFamily="34" charset="0"/>
            </a:rPr>
            <a:t>Actors</a:t>
          </a:r>
        </a:p>
      </dsp:txBody>
      <dsp:txXfrm>
        <a:off x="1731406" y="3043743"/>
        <a:ext cx="1955852" cy="1955852"/>
      </dsp:txXfrm>
    </dsp:sp>
    <dsp:sp modelId="{BC80B177-BF87-804C-8856-52F604EC0D02}">
      <dsp:nvSpPr>
        <dsp:cNvPr id="0" name=""/>
        <dsp:cNvSpPr/>
      </dsp:nvSpPr>
      <dsp:spPr>
        <a:xfrm>
          <a:off x="4253653" y="2898986"/>
          <a:ext cx="2167466" cy="2167466"/>
        </a:xfrm>
        <a:prstGeom prst="roundRect">
          <a:avLst/>
        </a:prstGeom>
        <a:solidFill>
          <a:srgbClr val="4BA6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Tahoma" panose="020B0604030504040204" pitchFamily="34" charset="0"/>
              <a:ea typeface="Tahoma" panose="020B0604030504040204" pitchFamily="34" charset="0"/>
              <a:cs typeface="Tahoma" panose="020B0604030504040204" pitchFamily="34" charset="0"/>
            </a:rPr>
            <a:t>Policy</a:t>
          </a:r>
        </a:p>
      </dsp:txBody>
      <dsp:txXfrm>
        <a:off x="4359460" y="3004793"/>
        <a:ext cx="1955852" cy="1955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DE322-2705-C04E-8706-88A5740FB555}">
      <dsp:nvSpPr>
        <dsp:cNvPr id="0" name=""/>
        <dsp:cNvSpPr/>
      </dsp:nvSpPr>
      <dsp:spPr>
        <a:xfrm>
          <a:off x="0" y="257568"/>
          <a:ext cx="3286125" cy="1971675"/>
        </a:xfrm>
        <a:prstGeom prst="rect">
          <a:avLst/>
        </a:prstGeom>
        <a:solidFill>
          <a:srgbClr val="4BA6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0" y="257568"/>
        <a:ext cx="3286125" cy="1971675"/>
      </dsp:txXfrm>
    </dsp:sp>
    <dsp:sp modelId="{5E479BBE-77A3-C04A-A080-BE67B348E1BD}">
      <dsp:nvSpPr>
        <dsp:cNvPr id="0" name=""/>
        <dsp:cNvSpPr/>
      </dsp:nvSpPr>
      <dsp:spPr>
        <a:xfrm>
          <a:off x="3614737" y="229393"/>
          <a:ext cx="3286125" cy="1971675"/>
        </a:xfrm>
        <a:prstGeom prst="rect">
          <a:avLst/>
        </a:prstGeom>
        <a:solidFill>
          <a:srgbClr val="4BA6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3614737" y="229393"/>
        <a:ext cx="3286125" cy="1971675"/>
      </dsp:txXfrm>
    </dsp:sp>
    <dsp:sp modelId="{0B582453-345E-0D43-B937-0EC478043C2B}">
      <dsp:nvSpPr>
        <dsp:cNvPr id="0" name=""/>
        <dsp:cNvSpPr/>
      </dsp:nvSpPr>
      <dsp:spPr>
        <a:xfrm>
          <a:off x="7229475" y="229393"/>
          <a:ext cx="3286125" cy="1971675"/>
        </a:xfrm>
        <a:prstGeom prst="rect">
          <a:avLst/>
        </a:prstGeom>
        <a:solidFill>
          <a:srgbClr val="4BA6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7229475" y="229393"/>
        <a:ext cx="3286125" cy="1971675"/>
      </dsp:txXfrm>
    </dsp:sp>
    <dsp:sp modelId="{EC8F8735-3812-0645-98BE-36C292F1F63D}">
      <dsp:nvSpPr>
        <dsp:cNvPr id="0" name=""/>
        <dsp:cNvSpPr/>
      </dsp:nvSpPr>
      <dsp:spPr>
        <a:xfrm>
          <a:off x="1807368" y="2529681"/>
          <a:ext cx="3286125" cy="1971675"/>
        </a:xfrm>
        <a:prstGeom prst="rect">
          <a:avLst/>
        </a:prstGeom>
        <a:solidFill>
          <a:srgbClr val="4BA6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807368" y="2529681"/>
        <a:ext cx="3286125" cy="1971675"/>
      </dsp:txXfrm>
    </dsp:sp>
    <dsp:sp modelId="{04D8D661-6AC9-314F-BBA9-41ACEE5923F8}">
      <dsp:nvSpPr>
        <dsp:cNvPr id="0" name=""/>
        <dsp:cNvSpPr/>
      </dsp:nvSpPr>
      <dsp:spPr>
        <a:xfrm>
          <a:off x="5422106" y="2529681"/>
          <a:ext cx="3286125" cy="1971675"/>
        </a:xfrm>
        <a:prstGeom prst="rect">
          <a:avLst/>
        </a:prstGeom>
        <a:solidFill>
          <a:srgbClr val="4BA6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5422106" y="2529681"/>
        <a:ext cx="3286125" cy="1971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CDD19-CDA8-8E4C-AADA-641BF0113DA5}">
      <dsp:nvSpPr>
        <dsp:cNvPr id="0" name=""/>
        <dsp:cNvSpPr/>
      </dsp:nvSpPr>
      <dsp:spPr>
        <a:xfrm>
          <a:off x="0" y="1476294"/>
          <a:ext cx="4319783" cy="1727913"/>
        </a:xfrm>
        <a:prstGeom prst="chevron">
          <a:avLst/>
        </a:prstGeom>
        <a:solidFill>
          <a:srgbClr val="7AC3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Tahoma" panose="020B0604030504040204" pitchFamily="34" charset="0"/>
              <a:ea typeface="Tahoma" panose="020B0604030504040204" pitchFamily="34" charset="0"/>
              <a:cs typeface="Tahoma" panose="020B0604030504040204" pitchFamily="34" charset="0"/>
            </a:rPr>
            <a:t>Provide and share information</a:t>
          </a:r>
        </a:p>
      </dsp:txBody>
      <dsp:txXfrm>
        <a:off x="863957" y="1476294"/>
        <a:ext cx="2591870" cy="1727913"/>
      </dsp:txXfrm>
    </dsp:sp>
    <dsp:sp modelId="{0D4E1F1D-F2BA-7742-8EC3-6C5B540ACA67}">
      <dsp:nvSpPr>
        <dsp:cNvPr id="0" name=""/>
        <dsp:cNvSpPr/>
      </dsp:nvSpPr>
      <dsp:spPr>
        <a:xfrm>
          <a:off x="3891351" y="1501418"/>
          <a:ext cx="4319783" cy="1727913"/>
        </a:xfrm>
        <a:prstGeom prst="chevron">
          <a:avLst/>
        </a:prstGeom>
        <a:solidFill>
          <a:srgbClr val="7AC3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Tahoma" panose="020B0604030504040204" pitchFamily="34" charset="0"/>
              <a:ea typeface="Tahoma" panose="020B0604030504040204" pitchFamily="34" charset="0"/>
              <a:cs typeface="Tahoma" panose="020B0604030504040204" pitchFamily="34" charset="0"/>
            </a:rPr>
            <a:t>Build knowledge and encourage the will to act</a:t>
          </a:r>
        </a:p>
      </dsp:txBody>
      <dsp:txXfrm>
        <a:off x="4755308" y="1501418"/>
        <a:ext cx="2591870" cy="1727913"/>
      </dsp:txXfrm>
    </dsp:sp>
    <dsp:sp modelId="{32E820CF-36D4-1045-90A9-5257A8135F6D}">
      <dsp:nvSpPr>
        <dsp:cNvPr id="0" name=""/>
        <dsp:cNvSpPr/>
      </dsp:nvSpPr>
      <dsp:spPr>
        <a:xfrm>
          <a:off x="7779156" y="1501418"/>
          <a:ext cx="4319783" cy="1727913"/>
        </a:xfrm>
        <a:prstGeom prst="chevron">
          <a:avLst/>
        </a:prstGeom>
        <a:solidFill>
          <a:srgbClr val="7AC3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Tahoma" panose="020B0604030504040204" pitchFamily="34" charset="0"/>
              <a:ea typeface="Tahoma" panose="020B0604030504040204" pitchFamily="34" charset="0"/>
              <a:cs typeface="Tahoma" panose="020B0604030504040204" pitchFamily="34" charset="0"/>
            </a:rPr>
            <a:t>Recognize their leadership and reinforce the action </a:t>
          </a:r>
        </a:p>
      </dsp:txBody>
      <dsp:txXfrm>
        <a:off x="8643113" y="1501418"/>
        <a:ext cx="2591870" cy="17279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CDD19-CDA8-8E4C-AADA-641BF0113DA5}">
      <dsp:nvSpPr>
        <dsp:cNvPr id="0" name=""/>
        <dsp:cNvSpPr/>
      </dsp:nvSpPr>
      <dsp:spPr>
        <a:xfrm>
          <a:off x="0" y="1023842"/>
          <a:ext cx="4287833" cy="1715133"/>
        </a:xfrm>
        <a:prstGeom prst="chevron">
          <a:avLst/>
        </a:prstGeom>
        <a:solidFill>
          <a:srgbClr val="7AC3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ahoma" panose="020B0604030504040204" pitchFamily="34" charset="0"/>
              <a:ea typeface="Tahoma" panose="020B0604030504040204" pitchFamily="34" charset="0"/>
              <a:cs typeface="Tahoma" panose="020B0604030504040204" pitchFamily="34" charset="0"/>
            </a:rPr>
            <a:t>Uniformed</a:t>
          </a:r>
        </a:p>
      </dsp:txBody>
      <dsp:txXfrm>
        <a:off x="857567" y="1023842"/>
        <a:ext cx="2572700" cy="1715133"/>
      </dsp:txXfrm>
    </dsp:sp>
    <dsp:sp modelId="{0D4E1F1D-F2BA-7742-8EC3-6C5B540ACA67}">
      <dsp:nvSpPr>
        <dsp:cNvPr id="0" name=""/>
        <dsp:cNvSpPr/>
      </dsp:nvSpPr>
      <dsp:spPr>
        <a:xfrm>
          <a:off x="3862569" y="1023842"/>
          <a:ext cx="4287833" cy="1715133"/>
        </a:xfrm>
        <a:prstGeom prst="chevron">
          <a:avLst/>
        </a:prstGeom>
        <a:solidFill>
          <a:srgbClr val="7AC3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ahoma" panose="020B0604030504040204" pitchFamily="34" charset="0"/>
              <a:ea typeface="Tahoma" panose="020B0604030504040204" pitchFamily="34" charset="0"/>
              <a:cs typeface="Tahoma" panose="020B0604030504040204" pitchFamily="34" charset="0"/>
            </a:rPr>
            <a:t>Knowledgeable</a:t>
          </a:r>
        </a:p>
      </dsp:txBody>
      <dsp:txXfrm>
        <a:off x="4720136" y="1023842"/>
        <a:ext cx="2572700" cy="1715133"/>
      </dsp:txXfrm>
    </dsp:sp>
    <dsp:sp modelId="{32E820CF-36D4-1045-90A9-5257A8135F6D}">
      <dsp:nvSpPr>
        <dsp:cNvPr id="0" name=""/>
        <dsp:cNvSpPr/>
      </dsp:nvSpPr>
      <dsp:spPr>
        <a:xfrm>
          <a:off x="7721619" y="1023842"/>
          <a:ext cx="4287833" cy="1715133"/>
        </a:xfrm>
        <a:prstGeom prst="chevron">
          <a:avLst/>
        </a:prstGeom>
        <a:solidFill>
          <a:srgbClr val="7AC3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ahoma" panose="020B0604030504040204" pitchFamily="34" charset="0"/>
              <a:ea typeface="Tahoma" panose="020B0604030504040204" pitchFamily="34" charset="0"/>
              <a:cs typeface="Tahoma" panose="020B0604030504040204" pitchFamily="34" charset="0"/>
            </a:rPr>
            <a:t>Supportive and Active</a:t>
          </a:r>
        </a:p>
      </dsp:txBody>
      <dsp:txXfrm>
        <a:off x="8579186" y="1023842"/>
        <a:ext cx="2572700" cy="17151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9A24C-39A5-4D18-86A8-9EFC1259DBF1}">
      <dsp:nvSpPr>
        <dsp:cNvPr id="0" name=""/>
        <dsp:cNvSpPr/>
      </dsp:nvSpPr>
      <dsp:spPr>
        <a:xfrm>
          <a:off x="0" y="200127"/>
          <a:ext cx="10782300" cy="1570313"/>
        </a:xfrm>
        <a:prstGeom prst="rightArrow">
          <a:avLst>
            <a:gd name="adj1" fmla="val 50000"/>
            <a:gd name="adj2" fmla="val 50000"/>
          </a:avLst>
        </a:prstGeom>
        <a:solidFill>
          <a:srgbClr val="F6B5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254000" bIns="249287" numCol="1" spcCol="1270" anchor="ctr" anchorCtr="0">
          <a:noAutofit/>
        </a:bodyPr>
        <a:lstStyle/>
        <a:p>
          <a:pPr marL="0" lvl="0" indent="0" algn="l" defTabSz="1289050">
            <a:lnSpc>
              <a:spcPct val="90000"/>
            </a:lnSpc>
            <a:spcBef>
              <a:spcPct val="0"/>
            </a:spcBef>
            <a:spcAft>
              <a:spcPct val="35000"/>
            </a:spcAft>
            <a:buNone/>
          </a:pPr>
          <a:r>
            <a:rPr lang="en-US" altLang="en-US" sz="2900" b="1" kern="1200" dirty="0">
              <a:solidFill>
                <a:schemeClr val="tx1"/>
              </a:solidFill>
              <a:latin typeface="Tahoma" panose="020B0604030504040204" pitchFamily="34" charset="0"/>
              <a:ea typeface="Tahoma" panose="020B0604030504040204" pitchFamily="34" charset="0"/>
              <a:cs typeface="Tahoma" panose="020B0604030504040204" pitchFamily="34" charset="0"/>
            </a:rPr>
            <a:t>Before the meeting</a:t>
          </a:r>
          <a:endParaRPr lang="en-US" sz="2900" kern="1200" dirty="0">
            <a:latin typeface="Tahoma" panose="020B0604030504040204" pitchFamily="34" charset="0"/>
            <a:ea typeface="Tahoma" panose="020B0604030504040204" pitchFamily="34" charset="0"/>
            <a:cs typeface="Tahoma" panose="020B0604030504040204" pitchFamily="34" charset="0"/>
          </a:endParaRPr>
        </a:p>
      </dsp:txBody>
      <dsp:txXfrm>
        <a:off x="0" y="592705"/>
        <a:ext cx="10389722" cy="785157"/>
      </dsp:txXfrm>
    </dsp:sp>
    <dsp:sp modelId="{DAE05F7F-1848-4C90-B9D5-BBA4F5B7189E}">
      <dsp:nvSpPr>
        <dsp:cNvPr id="0" name=""/>
        <dsp:cNvSpPr/>
      </dsp:nvSpPr>
      <dsp:spPr>
        <a:xfrm>
          <a:off x="0" y="1411065"/>
          <a:ext cx="3320948" cy="302500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Arial" panose="020B0604020202020204" pitchFamily="34" charset="0"/>
            <a:buNone/>
          </a:pPr>
          <a:r>
            <a:rPr lang="en-US" altLang="en-US" sz="2300" kern="1200" dirty="0">
              <a:solidFill>
                <a:schemeClr val="tx1"/>
              </a:solidFill>
              <a:latin typeface="Tahoma" panose="020B0604030504040204" pitchFamily="34" charset="0"/>
              <a:ea typeface="Tahoma" panose="020B0604030504040204" pitchFamily="34" charset="0"/>
              <a:cs typeface="Tahoma" panose="020B0604030504040204" pitchFamily="34" charset="0"/>
            </a:rPr>
            <a:t>Rehearse by role-playing</a:t>
          </a:r>
          <a:endParaRPr lang="en-US" sz="2300" kern="1200" dirty="0">
            <a:latin typeface="Tahoma" panose="020B0604030504040204" pitchFamily="34" charset="0"/>
            <a:ea typeface="Tahoma" panose="020B0604030504040204" pitchFamily="34" charset="0"/>
            <a:cs typeface="Tahoma" panose="020B0604030504040204" pitchFamily="34" charset="0"/>
          </a:endParaRPr>
        </a:p>
        <a:p>
          <a:pPr marL="0" lvl="0" indent="0" algn="l" defTabSz="1022350">
            <a:lnSpc>
              <a:spcPct val="90000"/>
            </a:lnSpc>
            <a:spcBef>
              <a:spcPct val="0"/>
            </a:spcBef>
            <a:spcAft>
              <a:spcPct val="35000"/>
            </a:spcAft>
            <a:buFont typeface="Arial" panose="020B0604020202020204" pitchFamily="34" charset="0"/>
            <a:buNone/>
          </a:pPr>
          <a:r>
            <a:rPr lang="en-US" altLang="en-US" sz="2300" kern="1200" dirty="0">
              <a:solidFill>
                <a:schemeClr val="tx1"/>
              </a:solidFill>
              <a:latin typeface="Tahoma" panose="020B0604030504040204" pitchFamily="34" charset="0"/>
              <a:ea typeface="Tahoma" panose="020B0604030504040204" pitchFamily="34" charset="0"/>
              <a:cs typeface="Tahoma" panose="020B0604030504040204" pitchFamily="34" charset="0"/>
            </a:rPr>
            <a:t>Prepare for questions and challenges</a:t>
          </a:r>
        </a:p>
      </dsp:txBody>
      <dsp:txXfrm>
        <a:off x="0" y="1411065"/>
        <a:ext cx="3320948" cy="3025002"/>
      </dsp:txXfrm>
    </dsp:sp>
    <dsp:sp modelId="{0D1C32C1-15F0-4A7A-B75E-82977701D4A4}">
      <dsp:nvSpPr>
        <dsp:cNvPr id="0" name=""/>
        <dsp:cNvSpPr/>
      </dsp:nvSpPr>
      <dsp:spPr>
        <a:xfrm>
          <a:off x="3320948" y="723565"/>
          <a:ext cx="7461351" cy="1570313"/>
        </a:xfrm>
        <a:prstGeom prst="rightArrow">
          <a:avLst>
            <a:gd name="adj1" fmla="val 50000"/>
            <a:gd name="adj2" fmla="val 50000"/>
          </a:avLst>
        </a:prstGeom>
        <a:solidFill>
          <a:srgbClr val="F6B5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254000" bIns="249287" numCol="1" spcCol="1270" anchor="ctr" anchorCtr="0">
          <a:noAutofit/>
        </a:bodyPr>
        <a:lstStyle/>
        <a:p>
          <a:pPr marL="0" lvl="0" indent="0" algn="l" defTabSz="1289050">
            <a:lnSpc>
              <a:spcPct val="90000"/>
            </a:lnSpc>
            <a:spcBef>
              <a:spcPct val="0"/>
            </a:spcBef>
            <a:spcAft>
              <a:spcPct val="35000"/>
            </a:spcAft>
            <a:buNone/>
          </a:pPr>
          <a:r>
            <a:rPr lang="en-US" altLang="en-US" sz="2900" b="1" kern="1200" dirty="0">
              <a:solidFill>
                <a:schemeClr val="tx1"/>
              </a:solidFill>
              <a:latin typeface="Tahoma" panose="020B0604030504040204" pitchFamily="34" charset="0"/>
              <a:ea typeface="Tahoma" panose="020B0604030504040204" pitchFamily="34" charset="0"/>
              <a:cs typeface="Tahoma" panose="020B0604030504040204" pitchFamily="34" charset="0"/>
            </a:rPr>
            <a:t>During the meeting</a:t>
          </a:r>
          <a:endParaRPr lang="en-US" sz="2900" kern="1200" dirty="0">
            <a:latin typeface="Tahoma" panose="020B0604030504040204" pitchFamily="34" charset="0"/>
            <a:ea typeface="Tahoma" panose="020B0604030504040204" pitchFamily="34" charset="0"/>
            <a:cs typeface="Tahoma" panose="020B0604030504040204" pitchFamily="34" charset="0"/>
          </a:endParaRPr>
        </a:p>
      </dsp:txBody>
      <dsp:txXfrm>
        <a:off x="3320948" y="1116143"/>
        <a:ext cx="7068773" cy="785157"/>
      </dsp:txXfrm>
    </dsp:sp>
    <dsp:sp modelId="{3BD2B491-D89B-4F93-A162-8CB2D322F6E4}">
      <dsp:nvSpPr>
        <dsp:cNvPr id="0" name=""/>
        <dsp:cNvSpPr/>
      </dsp:nvSpPr>
      <dsp:spPr>
        <a:xfrm>
          <a:off x="3320948" y="1934503"/>
          <a:ext cx="3320948" cy="302500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Arial" panose="020B0604020202020204" pitchFamily="34" charset="0"/>
            <a:buNone/>
          </a:pPr>
          <a:r>
            <a:rPr lang="en-US" altLang="en-US" sz="2300" kern="1200" dirty="0">
              <a:solidFill>
                <a:schemeClr val="tx1"/>
              </a:solidFill>
              <a:latin typeface="Tahoma" panose="020B0604030504040204" pitchFamily="34" charset="0"/>
              <a:ea typeface="Tahoma" panose="020B0604030504040204" pitchFamily="34" charset="0"/>
              <a:cs typeface="Tahoma" panose="020B0604030504040204" pitchFamily="34" charset="0"/>
            </a:rPr>
            <a:t>Start by stating the importance of your issue</a:t>
          </a:r>
          <a:endParaRPr lang="en-US" sz="2300" kern="1200" dirty="0">
            <a:latin typeface="Tahoma" panose="020B0604030504040204" pitchFamily="34" charset="0"/>
            <a:ea typeface="Tahoma" panose="020B0604030504040204" pitchFamily="34" charset="0"/>
            <a:cs typeface="Tahoma" panose="020B0604030504040204" pitchFamily="34" charset="0"/>
          </a:endParaRPr>
        </a:p>
        <a:p>
          <a:pPr marL="0" lvl="0" indent="0" algn="l" defTabSz="1022350">
            <a:lnSpc>
              <a:spcPct val="90000"/>
            </a:lnSpc>
            <a:spcBef>
              <a:spcPct val="0"/>
            </a:spcBef>
            <a:spcAft>
              <a:spcPct val="35000"/>
            </a:spcAft>
            <a:buNone/>
          </a:pPr>
          <a:r>
            <a:rPr lang="en-US" altLang="en-US" sz="2300" kern="1200">
              <a:solidFill>
                <a:schemeClr val="tx1"/>
              </a:solidFill>
              <a:latin typeface="Tahoma" panose="020B0604030504040204" pitchFamily="34" charset="0"/>
              <a:ea typeface="Tahoma" panose="020B0604030504040204" pitchFamily="34" charset="0"/>
              <a:cs typeface="Tahoma" panose="020B0604030504040204" pitchFamily="34" charset="0"/>
            </a:rPr>
            <a:t>Engage the decision-maker in discussion</a:t>
          </a:r>
          <a:endParaRPr lang="en-US" altLang="en-US" sz="23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lvl="0" indent="0" algn="l" defTabSz="1022350">
            <a:lnSpc>
              <a:spcPct val="90000"/>
            </a:lnSpc>
            <a:spcBef>
              <a:spcPct val="0"/>
            </a:spcBef>
            <a:spcAft>
              <a:spcPct val="35000"/>
            </a:spcAft>
            <a:buNone/>
          </a:pPr>
          <a:r>
            <a:rPr lang="en-US" altLang="en-US" sz="2300" kern="1200" dirty="0">
              <a:solidFill>
                <a:schemeClr val="tx1"/>
              </a:solidFill>
              <a:latin typeface="Tahoma" panose="020B0604030504040204" pitchFamily="34" charset="0"/>
              <a:ea typeface="Tahoma" panose="020B0604030504040204" pitchFamily="34" charset="0"/>
              <a:cs typeface="Tahoma" panose="020B0604030504040204" pitchFamily="34" charset="0"/>
            </a:rPr>
            <a:t>Make the ask clearly and succinctly. Wait for the answer.</a:t>
          </a:r>
        </a:p>
      </dsp:txBody>
      <dsp:txXfrm>
        <a:off x="3320948" y="1934503"/>
        <a:ext cx="3320948" cy="3025002"/>
      </dsp:txXfrm>
    </dsp:sp>
    <dsp:sp modelId="{F4151C28-6E2E-4734-9BFE-DD663413DD25}">
      <dsp:nvSpPr>
        <dsp:cNvPr id="0" name=""/>
        <dsp:cNvSpPr/>
      </dsp:nvSpPr>
      <dsp:spPr>
        <a:xfrm>
          <a:off x="6641896" y="1247002"/>
          <a:ext cx="4140403" cy="1570313"/>
        </a:xfrm>
        <a:prstGeom prst="rightArrow">
          <a:avLst>
            <a:gd name="adj1" fmla="val 50000"/>
            <a:gd name="adj2" fmla="val 50000"/>
          </a:avLst>
        </a:prstGeom>
        <a:solidFill>
          <a:srgbClr val="F6B5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254000" bIns="249287" numCol="1" spcCol="1270" anchor="ctr" anchorCtr="0">
          <a:noAutofit/>
        </a:bodyPr>
        <a:lstStyle/>
        <a:p>
          <a:pPr marL="0" lvl="0" indent="0" algn="l" defTabSz="1289050">
            <a:lnSpc>
              <a:spcPct val="90000"/>
            </a:lnSpc>
            <a:spcBef>
              <a:spcPct val="0"/>
            </a:spcBef>
            <a:spcAft>
              <a:spcPct val="35000"/>
            </a:spcAft>
            <a:buNone/>
          </a:pPr>
          <a:r>
            <a:rPr lang="en-US" sz="2900" b="1" kern="1200" dirty="0">
              <a:solidFill>
                <a:schemeClr val="tx1"/>
              </a:solidFill>
              <a:latin typeface="Tahoma" panose="020B0604030504040204" pitchFamily="34" charset="0"/>
              <a:ea typeface="Tahoma" panose="020B0604030504040204" pitchFamily="34" charset="0"/>
              <a:cs typeface="Tahoma" panose="020B0604030504040204" pitchFamily="34" charset="0"/>
            </a:rPr>
            <a:t>After the meeting</a:t>
          </a:r>
        </a:p>
      </dsp:txBody>
      <dsp:txXfrm>
        <a:off x="6641896" y="1639580"/>
        <a:ext cx="3747825" cy="785157"/>
      </dsp:txXfrm>
    </dsp:sp>
    <dsp:sp modelId="{5368A287-4F71-4A43-ACE8-574E4A6D366E}">
      <dsp:nvSpPr>
        <dsp:cNvPr id="0" name=""/>
        <dsp:cNvSpPr/>
      </dsp:nvSpPr>
      <dsp:spPr>
        <a:xfrm>
          <a:off x="6641896" y="2457941"/>
          <a:ext cx="3320948" cy="2980731"/>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Arial" panose="020B0604020202020204" pitchFamily="34" charset="0"/>
            <a:buNone/>
          </a:pPr>
          <a:r>
            <a:rPr lang="en-US" altLang="en-US" sz="2300" kern="1200" dirty="0">
              <a:solidFill>
                <a:schemeClr val="tx1"/>
              </a:solidFill>
              <a:latin typeface="Tahoma" panose="020B0604030504040204" pitchFamily="34" charset="0"/>
              <a:ea typeface="Tahoma" panose="020B0604030504040204" pitchFamily="34" charset="0"/>
              <a:cs typeface="Tahoma" panose="020B0604030504040204" pitchFamily="34" charset="0"/>
            </a:rPr>
            <a:t>Plan follow-up</a:t>
          </a:r>
          <a:endParaRPr lang="en-US" sz="2300" kern="1200" dirty="0">
            <a:latin typeface="Tahoma" panose="020B0604030504040204" pitchFamily="34" charset="0"/>
            <a:ea typeface="Tahoma" panose="020B0604030504040204" pitchFamily="34" charset="0"/>
            <a:cs typeface="Tahoma" panose="020B0604030504040204" pitchFamily="34" charset="0"/>
          </a:endParaRPr>
        </a:p>
        <a:p>
          <a:pPr marL="0" lvl="0" indent="0" algn="l" defTabSz="1022350">
            <a:lnSpc>
              <a:spcPct val="90000"/>
            </a:lnSpc>
            <a:spcBef>
              <a:spcPct val="0"/>
            </a:spcBef>
            <a:spcAft>
              <a:spcPct val="35000"/>
            </a:spcAft>
            <a:buNone/>
          </a:pPr>
          <a:r>
            <a:rPr lang="en-US" altLang="en-US" sz="2300" kern="1200" dirty="0">
              <a:solidFill>
                <a:schemeClr val="tx1"/>
              </a:solidFill>
              <a:latin typeface="Tahoma" panose="020B0604030504040204" pitchFamily="34" charset="0"/>
              <a:ea typeface="Tahoma" panose="020B0604030504040204" pitchFamily="34" charset="0"/>
              <a:cs typeface="Tahoma" panose="020B0604030504040204" pitchFamily="34" charset="0"/>
            </a:rPr>
            <a:t>Revise the strategy as needed</a:t>
          </a:r>
          <a:endParaRPr lang="en-GB" altLang="en-US" sz="23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6641896" y="2457941"/>
        <a:ext cx="3320948" cy="2980731"/>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7EA0F575-3383-194F-9711-6D2C3A2C1724}" type="datetimeFigureOut">
              <a:rPr lang="en-US" smtClean="0"/>
              <a:t>10/11/2021</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88FDCCB8-BBD5-BB4D-A49B-553A66C479A8}" type="slidenum">
              <a:rPr lang="en-US" smtClean="0"/>
              <a:t>‹#›</a:t>
            </a:fld>
            <a:endParaRPr lang="en-US"/>
          </a:p>
        </p:txBody>
      </p:sp>
    </p:spTree>
    <p:extLst>
      <p:ext uri="{BB962C8B-B14F-4D97-AF65-F5344CB8AC3E}">
        <p14:creationId xmlns:p14="http://schemas.microsoft.com/office/powerpoint/2010/main" val="3503063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A3D72DC9-2786-4594-96FC-C35177D98E76}"/>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635C632A-184B-48B5-83BF-3F7A6D70CB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2289">
              <a:spcBef>
                <a:spcPct val="0"/>
              </a:spcBef>
              <a:defRPr/>
            </a:pPr>
            <a:r>
              <a:rPr lang="en-US" sz="1100" dirty="0"/>
              <a:t>“For Facilitator” slides mark decision points along the way in how you will organize and lead each SMART Advocacy phase and steps.</a:t>
            </a:r>
          </a:p>
          <a:p>
            <a:pPr defTabSz="942289">
              <a:spcBef>
                <a:spcPct val="0"/>
              </a:spcBef>
              <a:defRPr/>
            </a:pPr>
            <a:endParaRPr lang="en-US" sz="1100" dirty="0"/>
          </a:p>
          <a:p>
            <a:pPr defTabSz="942289">
              <a:spcBef>
                <a:spcPct val="0"/>
              </a:spcBef>
              <a:defRPr/>
            </a:pPr>
            <a:r>
              <a:rPr lang="en-US" sz="1100" b="1" dirty="0"/>
              <a:t>Make These Points</a:t>
            </a:r>
          </a:p>
          <a:p>
            <a:pPr defTabSz="942289">
              <a:spcBef>
                <a:spcPct val="0"/>
              </a:spcBef>
              <a:defRPr/>
            </a:pPr>
            <a:r>
              <a:rPr lang="en-US" sz="1100" dirty="0"/>
              <a:t>Suggested talking points for each slide will appear on each slide under </a:t>
            </a:r>
            <a:r>
              <a:rPr lang="en-US" sz="1100" b="1" dirty="0"/>
              <a:t>“make these points” </a:t>
            </a:r>
            <a:r>
              <a:rPr lang="en-US" sz="1100" dirty="0"/>
              <a:t>as demonstrated here.</a:t>
            </a:r>
          </a:p>
          <a:p>
            <a:pPr defTabSz="942289">
              <a:spcBef>
                <a:spcPct val="0"/>
              </a:spcBef>
              <a:defRPr/>
            </a:pPr>
            <a:endParaRPr lang="en-US" sz="1100" dirty="0"/>
          </a:p>
          <a:p>
            <a:pPr marL="235572" indent="-235572" defTabSz="942289">
              <a:spcBef>
                <a:spcPct val="0"/>
              </a:spcBef>
              <a:buFont typeface="+mj-lt"/>
              <a:buAutoNum type="arabicPeriod"/>
              <a:defRPr/>
            </a:pPr>
            <a:r>
              <a:rPr lang="en-US" altLang="en-US" sz="1100" b="1" dirty="0">
                <a:solidFill>
                  <a:srgbClr val="0000FF"/>
                </a:solidFill>
              </a:rPr>
              <a:t>Support the SMART Advocacy process</a:t>
            </a:r>
          </a:p>
          <a:p>
            <a:pPr marL="706717" lvl="1" indent="-235572" defTabSz="942289">
              <a:spcBef>
                <a:spcPct val="0"/>
              </a:spcBef>
              <a:buFont typeface="+mj-lt"/>
              <a:buAutoNum type="alphaLcPeriod"/>
              <a:defRPr/>
            </a:pPr>
            <a:r>
              <a:rPr lang="en-US" altLang="en-US" sz="1100" dirty="0">
                <a:solidFill>
                  <a:srgbClr val="0000FF"/>
                </a:solidFill>
              </a:rPr>
              <a:t>Read the full </a:t>
            </a:r>
            <a:r>
              <a:rPr lang="en-US" altLang="en-US" sz="1100" i="1" dirty="0">
                <a:solidFill>
                  <a:srgbClr val="0000FF"/>
                </a:solidFill>
              </a:rPr>
              <a:t>SMART Advocacy User’s Guide</a:t>
            </a:r>
            <a:r>
              <a:rPr lang="en-US" altLang="en-US" sz="1100" dirty="0">
                <a:solidFill>
                  <a:srgbClr val="0000FF"/>
                </a:solidFill>
              </a:rPr>
              <a:t>. </a:t>
            </a:r>
          </a:p>
          <a:p>
            <a:pPr marL="706717" lvl="1" indent="-235572" defTabSz="942289">
              <a:spcBef>
                <a:spcPct val="0"/>
              </a:spcBef>
              <a:buFont typeface="+mj-lt"/>
              <a:buAutoNum type="alphaLcPeriod"/>
              <a:defRPr/>
            </a:pPr>
            <a:r>
              <a:rPr lang="en-US" altLang="en-US" sz="1100" dirty="0">
                <a:solidFill>
                  <a:srgbClr val="0000FF"/>
                </a:solidFill>
              </a:rPr>
              <a:t>Review the worksheets and </a:t>
            </a:r>
            <a:r>
              <a:rPr lang="en-US" altLang="en-US" sz="1100" i="1" dirty="0">
                <a:solidFill>
                  <a:srgbClr val="0000FF"/>
                </a:solidFill>
              </a:rPr>
              <a:t>SMART Advocacy Facilitators’ Guide</a:t>
            </a:r>
            <a:r>
              <a:rPr lang="en-US" altLang="en-US" sz="1100" dirty="0">
                <a:solidFill>
                  <a:srgbClr val="0000FF"/>
                </a:solidFill>
              </a:rPr>
              <a:t>.</a:t>
            </a:r>
          </a:p>
          <a:p>
            <a:pPr marL="706717" lvl="1" indent="-235572" defTabSz="942289">
              <a:spcBef>
                <a:spcPct val="0"/>
              </a:spcBef>
              <a:buFont typeface="+mj-lt"/>
              <a:buAutoNum type="alphaLcPeriod"/>
              <a:defRPr/>
            </a:pPr>
            <a:r>
              <a:rPr lang="en-US" altLang="en-US" sz="1100" dirty="0">
                <a:solidFill>
                  <a:srgbClr val="0000FF"/>
                </a:solidFill>
              </a:rPr>
              <a:t>Learn as much as you can about the facilitation participants, their relationship to the issue, and any leadership roles (e.g., chair of a working group).</a:t>
            </a:r>
            <a:endParaRPr lang="en-US" altLang="en-US" sz="1100" b="1" dirty="0">
              <a:solidFill>
                <a:srgbClr val="0000FF"/>
              </a:solidFill>
            </a:endParaRPr>
          </a:p>
          <a:p>
            <a:pPr marL="235572" indent="-235572" defTabSz="942289">
              <a:spcBef>
                <a:spcPct val="0"/>
              </a:spcBef>
              <a:buFont typeface="+mj-lt"/>
              <a:buAutoNum type="arabicPeriod"/>
              <a:defRPr/>
            </a:pPr>
            <a:r>
              <a:rPr lang="en-US" sz="1100" b="1" dirty="0"/>
              <a:t>Prepare</a:t>
            </a:r>
          </a:p>
          <a:p>
            <a:pPr marL="706717" lvl="1" indent="-235572" defTabSz="942289">
              <a:spcBef>
                <a:spcPct val="0"/>
              </a:spcBef>
              <a:buFont typeface="+mj-lt"/>
              <a:buAutoNum type="alphaLcPeriod"/>
              <a:defRPr/>
            </a:pPr>
            <a:r>
              <a:rPr lang="en-US" sz="1100" dirty="0"/>
              <a:t>Reflect on expectations for the SMART Advocacy facilitation you will lead. </a:t>
            </a:r>
          </a:p>
          <a:p>
            <a:pPr marL="706717" lvl="1" indent="-235572" defTabSz="942289">
              <a:spcBef>
                <a:spcPct val="0"/>
              </a:spcBef>
              <a:buFont typeface="+mj-lt"/>
              <a:buAutoNum type="alphaLcPeriod"/>
              <a:defRPr/>
            </a:pPr>
            <a:r>
              <a:rPr lang="en-US" sz="1100" dirty="0"/>
              <a:t>Assess those who will be involved and ways in which to foster ideas, consensus and full participation.</a:t>
            </a:r>
          </a:p>
          <a:p>
            <a:pPr marL="706717" lvl="1" indent="-235572" defTabSz="942289">
              <a:spcBef>
                <a:spcPct val="0"/>
              </a:spcBef>
              <a:buFont typeface="+mj-lt"/>
              <a:buAutoNum type="alphaLcPeriod"/>
              <a:defRPr/>
            </a:pPr>
            <a:r>
              <a:rPr lang="en-US" sz="1100" dirty="0"/>
              <a:t>Points that require audience participation will appear under “facilitate discussion” in the slide notes.</a:t>
            </a:r>
          </a:p>
          <a:p>
            <a:pPr marL="706717" lvl="1" indent="-235572" defTabSz="942289">
              <a:spcBef>
                <a:spcPct val="0"/>
              </a:spcBef>
              <a:buFont typeface="+mj-lt"/>
              <a:buAutoNum type="alphaLcPeriod"/>
              <a:defRPr/>
            </a:pPr>
            <a:r>
              <a:rPr lang="en-US" sz="1100" dirty="0"/>
              <a:t>Consider the setting for your facilitation and whether your group will have electricity, laptops, </a:t>
            </a:r>
            <a:r>
              <a:rPr lang="en-US" sz="1100" dirty="0" err="1"/>
              <a:t>WiFi</a:t>
            </a:r>
            <a:r>
              <a:rPr lang="en-US" sz="1100" dirty="0"/>
              <a:t>, or will need to document findings and consensus on paper.</a:t>
            </a:r>
          </a:p>
          <a:p>
            <a:pPr marL="706717" lvl="1" indent="-235572" defTabSz="942289">
              <a:spcBef>
                <a:spcPct val="0"/>
              </a:spcBef>
              <a:buFont typeface="+mj-lt"/>
              <a:buAutoNum type="alphaLcPeriod"/>
              <a:defRPr/>
            </a:pPr>
            <a:r>
              <a:rPr lang="en-US" sz="1100" dirty="0"/>
              <a:t>Prepare differently for in-person or virtual facilitation, building in breaks and energizers.</a:t>
            </a:r>
          </a:p>
          <a:p>
            <a:pPr marL="235572" indent="-235572" defTabSz="942289">
              <a:spcBef>
                <a:spcPct val="0"/>
              </a:spcBef>
              <a:buFont typeface="+mj-lt"/>
              <a:buAutoNum type="arabicPeriod"/>
              <a:defRPr/>
            </a:pPr>
            <a:r>
              <a:rPr lang="en-US" sz="1100" b="1" dirty="0"/>
              <a:t>Reflect your advocacy issue, goal, and context</a:t>
            </a:r>
          </a:p>
          <a:p>
            <a:pPr marL="706717" lvl="1" indent="-235572" defTabSz="942289">
              <a:spcBef>
                <a:spcPct val="0"/>
              </a:spcBef>
              <a:buFont typeface="+mj-lt"/>
              <a:buAutoNum type="alphaLcPeriod"/>
              <a:defRPr/>
            </a:pPr>
            <a:r>
              <a:rPr lang="en-US" sz="1100" dirty="0"/>
              <a:t>Customize agendas, worksheets, and slides to reflect your advocacy issue and goal, and fit the time you have.</a:t>
            </a:r>
          </a:p>
          <a:p>
            <a:pPr marL="706717" lvl="1" indent="-235572" defTabSz="942289">
              <a:spcBef>
                <a:spcPct val="0"/>
              </a:spcBef>
              <a:buFont typeface="+mj-lt"/>
              <a:buAutoNum type="alphaLcPeriod"/>
              <a:defRPr/>
            </a:pPr>
            <a:r>
              <a:rPr lang="en-US" sz="1100" dirty="0"/>
              <a:t>Estimated time required for completing each SMART Advocacy step appear in the “For Facilitator” slide.</a:t>
            </a:r>
          </a:p>
          <a:p>
            <a:pPr marL="706717" lvl="1" indent="-235572" defTabSz="942289">
              <a:spcBef>
                <a:spcPct val="0"/>
              </a:spcBef>
              <a:buFont typeface="+mj-lt"/>
              <a:buAutoNum type="alphaLcPeriod"/>
              <a:defRPr/>
            </a:pPr>
            <a:r>
              <a:rPr lang="en-US" sz="1100" dirty="0"/>
              <a:t>The slides do not now contain photos, but you may add photos and/or illustrations to any slide.</a:t>
            </a:r>
          </a:p>
          <a:p>
            <a:pPr marL="706717" lvl="1" indent="-235572" defTabSz="942289">
              <a:spcBef>
                <a:spcPct val="0"/>
              </a:spcBef>
              <a:buFont typeface="+mj-lt"/>
              <a:buAutoNum type="alphaLcPeriod"/>
              <a:defRPr/>
            </a:pPr>
            <a:r>
              <a:rPr lang="en-US" sz="1100" dirty="0"/>
              <a:t>If a slide has many points, you may decide to separate them into several slides.</a:t>
            </a:r>
          </a:p>
          <a:p>
            <a:pPr marL="706717" lvl="1" indent="-235572" defTabSz="942289">
              <a:spcBef>
                <a:spcPct val="0"/>
              </a:spcBef>
              <a:buFont typeface="+mj-lt"/>
              <a:buAutoNum type="alphaLcPeriod"/>
              <a:defRPr/>
            </a:pPr>
            <a:r>
              <a:rPr lang="en-US" altLang="en-US" sz="1100" dirty="0">
                <a:solidFill>
                  <a:srgbClr val="0000FF"/>
                </a:solidFill>
              </a:rPr>
              <a:t>Reminders to adapt content on the slides will appear under “adapt the slide”.</a:t>
            </a:r>
          </a:p>
          <a:p>
            <a:pPr marL="235572" indent="-235572" defTabSz="942289">
              <a:spcBef>
                <a:spcPct val="0"/>
              </a:spcBef>
              <a:buFont typeface="+mj-lt"/>
              <a:buAutoNum type="arabicPeriod"/>
              <a:defRPr/>
            </a:pPr>
            <a:r>
              <a:rPr lang="en-US" altLang="en-US" sz="1100" b="1" dirty="0">
                <a:solidFill>
                  <a:srgbClr val="0000FF"/>
                </a:solidFill>
              </a:rPr>
              <a:t>Build in other materials</a:t>
            </a:r>
          </a:p>
          <a:p>
            <a:pPr marL="706717" lvl="1" indent="-235572" defTabSz="942289">
              <a:spcBef>
                <a:spcPct val="0"/>
              </a:spcBef>
              <a:buFont typeface="+mj-lt"/>
              <a:buAutoNum type="alphaLcPeriod"/>
              <a:defRPr/>
            </a:pPr>
            <a:r>
              <a:rPr lang="en-US" altLang="en-US" sz="1100" dirty="0">
                <a:solidFill>
                  <a:srgbClr val="0000FF"/>
                </a:solidFill>
              </a:rPr>
              <a:t>Use worksheets provided or interactive boxes included with the </a:t>
            </a:r>
            <a:r>
              <a:rPr lang="en-US" altLang="en-US" sz="1100" i="1" dirty="0">
                <a:solidFill>
                  <a:srgbClr val="0000FF"/>
                </a:solidFill>
              </a:rPr>
              <a:t>SMART Advocacy User’s Guide</a:t>
            </a:r>
            <a:r>
              <a:rPr lang="en-US" altLang="en-US" sz="1100" dirty="0">
                <a:solidFill>
                  <a:srgbClr val="0000FF"/>
                </a:solidFill>
              </a:rPr>
              <a:t>.</a:t>
            </a:r>
          </a:p>
          <a:p>
            <a:pPr marL="706717" lvl="1" indent="-235572" defTabSz="942289">
              <a:spcBef>
                <a:spcPct val="0"/>
              </a:spcBef>
              <a:buFont typeface="+mj-lt"/>
              <a:buAutoNum type="alphaLcPeriod"/>
              <a:defRPr/>
            </a:pPr>
            <a:r>
              <a:rPr lang="en-US" altLang="en-US" sz="1100" dirty="0">
                <a:solidFill>
                  <a:srgbClr val="0000FF"/>
                </a:solidFill>
              </a:rPr>
              <a:t>Review other resources on advocacy, facilitation techniques, and your issue.</a:t>
            </a:r>
          </a:p>
          <a:p>
            <a:pPr marL="706717" lvl="1" indent="-235572" defTabSz="942289">
              <a:spcBef>
                <a:spcPct val="0"/>
              </a:spcBef>
              <a:buFont typeface="+mj-lt"/>
              <a:buAutoNum type="alphaLcPeriod"/>
              <a:defRPr/>
            </a:pPr>
            <a:r>
              <a:rPr lang="en-US" altLang="en-US" sz="1100" dirty="0">
                <a:solidFill>
                  <a:srgbClr val="0000FF"/>
                </a:solidFill>
              </a:rPr>
              <a:t>If technology allows, use videos to illustrate key concepts or polling to test consensus.</a:t>
            </a:r>
          </a:p>
          <a:p>
            <a:pPr marL="235572" indent="-235572" defTabSz="942289">
              <a:buFont typeface="+mj-lt"/>
              <a:buAutoNum type="arabicPeriod"/>
              <a:defRPr/>
            </a:pPr>
            <a:endParaRPr lang="en-US" altLang="en-US" sz="1100" b="1" dirty="0">
              <a:solidFill>
                <a:srgbClr val="0000FF"/>
              </a:solidFill>
            </a:endParaRPr>
          </a:p>
          <a:p>
            <a:pPr eaLnBrk="1" hangingPunct="1">
              <a:spcBef>
                <a:spcPct val="0"/>
              </a:spcBef>
            </a:pPr>
            <a:endParaRPr lang="en-US" altLang="en-US" dirty="0"/>
          </a:p>
        </p:txBody>
      </p:sp>
      <p:sp>
        <p:nvSpPr>
          <p:cNvPr id="35844" name="Slide Number Placeholder 3">
            <a:extLst>
              <a:ext uri="{FF2B5EF4-FFF2-40B4-BE49-F238E27FC236}">
                <a16:creationId xmlns:a16="http://schemas.microsoft.com/office/drawing/2014/main" id="{D3B05594-20C1-43AD-9E36-CAEB485FE5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8F19498A-1FD1-48DE-B415-744C399A599E}" type="slidenum">
              <a:rPr lang="en-US" altLang="en-US" smtClean="0">
                <a:latin typeface="Calibri" panose="020F0502020204030204" pitchFamily="34" charset="0"/>
              </a:rPr>
              <a:pPr/>
              <a:t>1</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eaLnBrk="0" fontAlgn="base" hangingPunct="0">
              <a:spcBef>
                <a:spcPct val="30000"/>
              </a:spcBef>
              <a:spcAft>
                <a:spcPct val="0"/>
              </a:spcAft>
              <a:defRPr/>
            </a:pPr>
            <a:r>
              <a:rPr lang="en-US" altLang="en-US" b="1" dirty="0"/>
              <a:t>Optional: Distinguish SMART Advocacy, activism and behavior change communication. </a:t>
            </a:r>
          </a:p>
          <a:p>
            <a:pPr defTabSz="942289" eaLnBrk="0" fontAlgn="base" hangingPunct="0">
              <a:spcBef>
                <a:spcPct val="30000"/>
              </a:spcBef>
              <a:spcAft>
                <a:spcPct val="0"/>
              </a:spcAft>
              <a:defRPr/>
            </a:pPr>
            <a:endParaRPr lang="en-US" b="1" dirty="0"/>
          </a:p>
          <a:p>
            <a:pPr defTabSz="942289" eaLnBrk="0" fontAlgn="base" hangingPunct="0">
              <a:spcBef>
                <a:spcPct val="30000"/>
              </a:spcBef>
              <a:spcAft>
                <a:spcPct val="0"/>
              </a:spcAft>
              <a:defRPr/>
            </a:pPr>
            <a:r>
              <a:rPr lang="en-US" altLang="en-US" b="1" dirty="0"/>
              <a:t>Make these points:</a:t>
            </a:r>
            <a:endParaRPr lang="en-US" b="1" dirty="0"/>
          </a:p>
          <a:p>
            <a:pPr marL="647824" lvl="1" indent="-176679" defTabSz="942289" eaLnBrk="0" fontAlgn="base" hangingPunct="0">
              <a:spcBef>
                <a:spcPct val="30000"/>
              </a:spcBef>
              <a:spcAft>
                <a:spcPct val="0"/>
              </a:spcAft>
              <a:buFont typeface="Arial" panose="020B0604020202020204" pitchFamily="34" charset="0"/>
              <a:buChar char="•"/>
              <a:defRPr/>
            </a:pPr>
            <a:r>
              <a:rPr lang="en-US" dirty="0"/>
              <a:t>One question users ask about SMART Advocacy is, “how does SMART Advocacy differ from other approaches?” </a:t>
            </a:r>
          </a:p>
          <a:p>
            <a:pPr marL="647824" lvl="1" indent="-176679">
              <a:buFont typeface="Arial" panose="020B0604020202020204" pitchFamily="34" charset="0"/>
              <a:buChar char="•"/>
            </a:pPr>
            <a:r>
              <a:rPr lang="en-US" dirty="0"/>
              <a:t>SMART Advocacy is often confused with social behavioral change communication and activism. </a:t>
            </a:r>
          </a:p>
          <a:p>
            <a:pPr marL="647824" lvl="1" indent="-176679" defTabSz="942289">
              <a:buFont typeface="Arial" panose="020B0604020202020204" pitchFamily="34" charset="0"/>
              <a:buChar char="•"/>
              <a:defRPr/>
            </a:pPr>
            <a:r>
              <a:rPr lang="en-US" dirty="0"/>
              <a:t>Each methodology has a place in creating change but uses different tactics.  </a:t>
            </a:r>
          </a:p>
          <a:p>
            <a:pPr marL="647824" lvl="1" indent="-176679">
              <a:buFont typeface="Arial" panose="020B0604020202020204" pitchFamily="34" charset="0"/>
              <a:buChar char="•"/>
            </a:pPr>
            <a:r>
              <a:rPr lang="en-US" dirty="0"/>
              <a:t>Social behavioral change communication shifts norms and behavior in a larger community to create change. </a:t>
            </a:r>
          </a:p>
          <a:p>
            <a:pPr marL="647824" lvl="1" indent="-176679">
              <a:buFont typeface="Arial" panose="020B0604020202020204" pitchFamily="34" charset="0"/>
              <a:buChar char="•"/>
            </a:pPr>
            <a:r>
              <a:rPr lang="en-US" dirty="0"/>
              <a:t>Activism builds collective action and pressure to achieve change. </a:t>
            </a:r>
          </a:p>
          <a:p>
            <a:pPr marL="647824" lvl="1" indent="-176679">
              <a:buFont typeface="Arial" panose="020B0604020202020204" pitchFamily="34" charset="0"/>
              <a:buChar char="•"/>
            </a:pPr>
            <a:r>
              <a:rPr lang="en-US" dirty="0"/>
              <a:t>SMART Advocacy leverages key decision-makers who can enact change and relies on near-term advocacy wins that add up to larger gains in the long term. </a:t>
            </a:r>
          </a:p>
          <a:p>
            <a:pPr marL="647824" lvl="1" indent="-176679">
              <a:buFont typeface="Arial" panose="020B0604020202020204" pitchFamily="34" charset="0"/>
              <a:buChar char="•"/>
            </a:pPr>
            <a:r>
              <a:rPr lang="en-US" dirty="0"/>
              <a:t>Typically, activism and social behavioral change communication require more time and resources.</a:t>
            </a:r>
          </a:p>
          <a:p>
            <a:pPr marL="176679" indent="-176679">
              <a:buFont typeface="Arial" panose="020B0604020202020204" pitchFamily="34" charset="0"/>
              <a:buChar char="•"/>
            </a:pPr>
            <a:endParaRPr lang="en-US" dirty="0"/>
          </a:p>
          <a:p>
            <a:pPr defTabSz="942289" eaLnBrk="0" fontAlgn="base" hangingPunct="0">
              <a:spcBef>
                <a:spcPct val="30000"/>
              </a:spcBef>
              <a:spcAft>
                <a:spcPct val="0"/>
              </a:spcAft>
              <a:defRPr/>
            </a:pPr>
            <a:r>
              <a:rPr lang="en-US" altLang="en-US" i="1" dirty="0"/>
              <a:t>User’s Guide page 6.</a:t>
            </a:r>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10</a:t>
            </a:fld>
            <a:endParaRPr lang="en-US"/>
          </a:p>
        </p:txBody>
      </p:sp>
    </p:spTree>
    <p:extLst>
      <p:ext uri="{BB962C8B-B14F-4D97-AF65-F5344CB8AC3E}">
        <p14:creationId xmlns:p14="http://schemas.microsoft.com/office/powerpoint/2010/main" val="323402863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F8B33140-CFB2-4F90-8882-81069AD3F10F}"/>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a:extLst>
              <a:ext uri="{FF2B5EF4-FFF2-40B4-BE49-F238E27FC236}">
                <a16:creationId xmlns:a16="http://schemas.microsoft.com/office/drawing/2014/main" id="{B26C9FDB-2306-4439-829A-630E4FE5442F}"/>
              </a:ext>
            </a:extLst>
          </p:cNvPr>
          <p:cNvSpPr>
            <a:spLocks noGrp="1"/>
          </p:cNvSpPr>
          <p:nvPr>
            <p:ph type="body" idx="1"/>
          </p:nvPr>
        </p:nvSpPr>
        <p:spPr bwMode="auto"/>
        <p:txBody>
          <a:bodyPr wrap="square" numCol="1" anchor="t" anchorCtr="0" compatLnSpc="1">
            <a:prstTxWarp prst="textNoShape">
              <a:avLst/>
            </a:prstTxWarp>
          </a:bodyPr>
          <a:lstStyle/>
          <a:p>
            <a:pPr marL="176679" indent="-176679">
              <a:spcBef>
                <a:spcPct val="0"/>
              </a:spcBef>
              <a:buFont typeface="Arial" panose="020B0604020202020204" pitchFamily="34" charset="0"/>
              <a:buChar char="•"/>
              <a:defRPr/>
            </a:pPr>
            <a:r>
              <a:rPr lang="en-US" altLang="en-US" sz="1100" b="1" dirty="0"/>
              <a:t>Continue to read instructions;</a:t>
            </a:r>
          </a:p>
          <a:p>
            <a:pPr marL="647824" lvl="1" indent="-176679">
              <a:spcBef>
                <a:spcPct val="0"/>
              </a:spcBef>
              <a:buFontTx/>
              <a:buChar char="•"/>
              <a:defRPr/>
            </a:pPr>
            <a:r>
              <a:rPr lang="en-US" altLang="en-US" sz="1100" dirty="0"/>
              <a:t>Keep description of the advocacy strategy brief. The audience is not likely to be interested in all the details.</a:t>
            </a:r>
          </a:p>
          <a:p>
            <a:pPr marL="647824" lvl="1" indent="-176679">
              <a:spcBef>
                <a:spcPct val="0"/>
              </a:spcBef>
              <a:buFontTx/>
              <a:buChar char="•"/>
              <a:defRPr/>
            </a:pPr>
            <a:r>
              <a:rPr lang="en-US" altLang="en-US" sz="1100" dirty="0"/>
              <a:t>In giving credit, give top billing to the decision-maker. Also, be sure to mention allies and contributors.</a:t>
            </a:r>
          </a:p>
          <a:p>
            <a:pPr marL="647824" lvl="1" indent="-176679">
              <a:spcBef>
                <a:spcPct val="0"/>
              </a:spcBef>
              <a:buFontTx/>
              <a:buChar char="•"/>
              <a:defRPr/>
            </a:pPr>
            <a:endParaRPr lang="en-US" altLang="en-US" sz="1100" dirty="0"/>
          </a:p>
          <a:p>
            <a:pPr marL="176679" indent="-176679">
              <a:spcBef>
                <a:spcPct val="0"/>
              </a:spcBef>
              <a:buFontTx/>
              <a:buChar char="•"/>
              <a:defRPr/>
            </a:pPr>
            <a:r>
              <a:rPr lang="en-US" altLang="en-US" sz="1100" b="1" dirty="0"/>
              <a:t>Once finished, ask participants to swap story drafts and provide constructive feedback to the writer.</a:t>
            </a:r>
          </a:p>
          <a:p>
            <a:pPr lvl="1">
              <a:spcBef>
                <a:spcPct val="0"/>
              </a:spcBef>
              <a:defRPr/>
            </a:pPr>
            <a:endParaRPr lang="en-US" altLang="en-US" sz="1100" dirty="0"/>
          </a:p>
          <a:p>
            <a:pPr indent="-176679">
              <a:spcBef>
                <a:spcPct val="0"/>
              </a:spcBef>
              <a:defRPr/>
            </a:pPr>
            <a:endParaRPr lang="en-US" altLang="en-US" dirty="0"/>
          </a:p>
        </p:txBody>
      </p:sp>
      <p:sp>
        <p:nvSpPr>
          <p:cNvPr id="176132" name="Slide Number Placeholder 3">
            <a:extLst>
              <a:ext uri="{FF2B5EF4-FFF2-40B4-BE49-F238E27FC236}">
                <a16:creationId xmlns:a16="http://schemas.microsoft.com/office/drawing/2014/main" id="{8A8A73AA-5A96-4B5E-ADC9-A04A8BC402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C712C365-EC29-4D18-B5F1-D78F3F49979F}" type="slidenum">
              <a:rPr lang="en-US" altLang="en-US" smtClean="0">
                <a:latin typeface="Calibri" panose="020F0502020204030204" pitchFamily="34" charset="0"/>
              </a:rPr>
              <a:pPr/>
              <a:t>100</a:t>
            </a:fld>
            <a:endParaRPr lang="en-US" altLang="en-US">
              <a:latin typeface="Calibri" panose="020F0502020204030204" pitchFamily="34" charset="0"/>
            </a:endParaRPr>
          </a:p>
        </p:txBody>
      </p:sp>
    </p:spTree>
    <p:extLst>
      <p:ext uri="{BB962C8B-B14F-4D97-AF65-F5344CB8AC3E}">
        <p14:creationId xmlns:p14="http://schemas.microsoft.com/office/powerpoint/2010/main" val="175842511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activity:</a:t>
            </a:r>
          </a:p>
          <a:p>
            <a:pPr marL="633879" lvl="1" indent="-176679">
              <a:buFont typeface="Arial" panose="020B0604020202020204" pitchFamily="34" charset="0"/>
              <a:buChar char="•"/>
            </a:pPr>
            <a:r>
              <a:rPr lang="en-US" b="0" dirty="0"/>
              <a:t>Share a short video, presentation, or podcast that tells an advocacy story.  </a:t>
            </a:r>
          </a:p>
          <a:p>
            <a:pPr marL="633879" lvl="1" indent="-176679">
              <a:buFont typeface="Arial" panose="020B0604020202020204" pitchFamily="34" charset="0"/>
              <a:buChar char="•"/>
            </a:pPr>
            <a:r>
              <a:rPr lang="en-US" b="0" dirty="0"/>
              <a:t>Ask participants to critique whether it is effective and why or why not using the criteria outlined in bullet one and two on this slide.</a:t>
            </a:r>
          </a:p>
        </p:txBody>
      </p:sp>
      <p:sp>
        <p:nvSpPr>
          <p:cNvPr id="4" name="Slide Number Placeholder 3"/>
          <p:cNvSpPr>
            <a:spLocks noGrp="1"/>
          </p:cNvSpPr>
          <p:nvPr>
            <p:ph type="sldNum" sz="quarter" idx="5"/>
          </p:nvPr>
        </p:nvSpPr>
        <p:spPr/>
        <p:txBody>
          <a:bodyPr/>
          <a:lstStyle/>
          <a:p>
            <a:fld id="{88FDCCB8-BBD5-BB4D-A49B-553A66C479A8}" type="slidenum">
              <a:rPr lang="en-US" smtClean="0"/>
              <a:t>101</a:t>
            </a:fld>
            <a:endParaRPr lang="en-US"/>
          </a:p>
        </p:txBody>
      </p:sp>
    </p:spTree>
    <p:extLst>
      <p:ext uri="{BB962C8B-B14F-4D97-AF65-F5344CB8AC3E}">
        <p14:creationId xmlns:p14="http://schemas.microsoft.com/office/powerpoint/2010/main" val="17392127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AC4690A8-95E3-46BA-9F28-2B855F96F8A4}"/>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a:extLst>
              <a:ext uri="{FF2B5EF4-FFF2-40B4-BE49-F238E27FC236}">
                <a16:creationId xmlns:a16="http://schemas.microsoft.com/office/drawing/2014/main" id="{A9CFA715-2634-416A-B03E-50C77175B173}"/>
              </a:ext>
            </a:extLst>
          </p:cNvPr>
          <p:cNvSpPr>
            <a:spLocks noGrp="1"/>
          </p:cNvSpPr>
          <p:nvPr>
            <p:ph type="body" idx="1"/>
          </p:nvPr>
        </p:nvSpPr>
        <p:spPr bwMode="auto"/>
        <p:txBody>
          <a:bodyPr wrap="square" numCol="1" anchor="t" anchorCtr="0" compatLnSpc="1">
            <a:prstTxWarp prst="textNoShape">
              <a:avLst/>
            </a:prstTxWarp>
          </a:bodyPr>
          <a:lstStyle/>
          <a:p>
            <a:pPr marL="176679" indent="-176679">
              <a:spcBef>
                <a:spcPct val="0"/>
              </a:spcBef>
              <a:buFont typeface="Arial" panose="020B0604020202020204" pitchFamily="34" charset="0"/>
              <a:buChar char="•"/>
              <a:defRPr/>
            </a:pPr>
            <a:r>
              <a:rPr lang="en-US" altLang="en-US" sz="1100" b="1" dirty="0"/>
              <a:t>Now is the time to consider your next advocacy objective.</a:t>
            </a:r>
          </a:p>
          <a:p>
            <a:pPr marL="176679" indent="-176679">
              <a:spcBef>
                <a:spcPct val="0"/>
              </a:spcBef>
              <a:buFont typeface="Arial" panose="020B0604020202020204" pitchFamily="34" charset="0"/>
              <a:buChar char="•"/>
              <a:defRPr/>
            </a:pPr>
            <a:endParaRPr lang="en-US" altLang="en-US" sz="1100" b="1" dirty="0"/>
          </a:p>
          <a:p>
            <a:pPr marL="176679" indent="-176679">
              <a:spcBef>
                <a:spcPct val="0"/>
              </a:spcBef>
              <a:buFont typeface="Arial" panose="020B0604020202020204" pitchFamily="34" charset="0"/>
              <a:buChar char="•"/>
              <a:defRPr/>
            </a:pPr>
            <a:r>
              <a:rPr lang="en-US" altLang="en-US" sz="1100" b="1" dirty="0"/>
              <a:t>Make these points</a:t>
            </a:r>
            <a:r>
              <a:rPr lang="en-US" altLang="en-US" sz="1100" dirty="0"/>
              <a:t>:</a:t>
            </a:r>
          </a:p>
          <a:p>
            <a:pPr marL="647824" lvl="1" indent="-176679">
              <a:spcBef>
                <a:spcPct val="0"/>
              </a:spcBef>
              <a:buFont typeface="Arial" panose="020B0604020202020204" pitchFamily="34" charset="0"/>
              <a:buChar char="•"/>
              <a:defRPr/>
            </a:pPr>
            <a:r>
              <a:rPr lang="en-US" altLang="en-US" sz="1100" dirty="0"/>
              <a:t>Advocacy is a process. Each advocacy win builds on the one before it to make progress toward impact.</a:t>
            </a:r>
          </a:p>
          <a:p>
            <a:pPr marL="647824" lvl="1" indent="-176679">
              <a:spcBef>
                <a:spcPct val="0"/>
              </a:spcBef>
              <a:buFont typeface="Arial" panose="020B0604020202020204" pitchFamily="34" charset="0"/>
              <a:buChar char="•"/>
              <a:defRPr/>
            </a:pPr>
            <a:r>
              <a:rPr lang="en-US" altLang="en-US" sz="1100" dirty="0"/>
              <a:t>An advocacy win may be a </a:t>
            </a:r>
            <a:r>
              <a:rPr lang="en-US" altLang="en-US" sz="1100" b="1" dirty="0"/>
              <a:t>decision</a:t>
            </a:r>
            <a:r>
              <a:rPr lang="en-US" altLang="en-US" sz="1100" dirty="0"/>
              <a:t> to change policy or funding, but you need to monitor to make sure the change is carried out. Even just checking in with the decision-maker may be enough to make sure the decision has consequences.</a:t>
            </a:r>
          </a:p>
          <a:p>
            <a:pPr marL="647824" lvl="1" indent="-176679">
              <a:spcBef>
                <a:spcPct val="0"/>
              </a:spcBef>
              <a:buFont typeface="Arial" panose="020B0604020202020204" pitchFamily="34" charset="0"/>
              <a:buChar char="•"/>
              <a:defRPr/>
            </a:pPr>
            <a:r>
              <a:rPr lang="en-US" altLang="en-US" sz="1100" dirty="0"/>
              <a:t>At every step from advocacy strategy formulation to strategy implementation and evaluation, you will need to review and update the landscape assessment.</a:t>
            </a:r>
          </a:p>
          <a:p>
            <a:pPr marL="647824" lvl="1" indent="-176679">
              <a:spcBef>
                <a:spcPct val="0"/>
              </a:spcBef>
              <a:buFont typeface="Arial" panose="020B0604020202020204" pitchFamily="34" charset="0"/>
              <a:buChar char="•"/>
              <a:defRPr/>
            </a:pPr>
            <a:r>
              <a:rPr lang="en-US" altLang="en-US" sz="1100" dirty="0"/>
              <a:t>Are new windows of opportunity opening? Have the key decision-makers changed (due to an election, retirement or people moving to new jobs, for example)?</a:t>
            </a:r>
          </a:p>
          <a:p>
            <a:pPr marL="647824" lvl="1" indent="-176679">
              <a:spcBef>
                <a:spcPct val="0"/>
              </a:spcBef>
              <a:buFont typeface="Arial" panose="020B0604020202020204" pitchFamily="34" charset="0"/>
              <a:buChar char="•"/>
              <a:defRPr/>
            </a:pPr>
            <a:r>
              <a:rPr lang="en-US" altLang="en-US" sz="1100" dirty="0"/>
              <a:t>In developing your second, third, fourth, or hundredth SMART advocacy objective toward the same goal, following the SMART Advocacy cycle will be faster. </a:t>
            </a:r>
          </a:p>
          <a:p>
            <a:pPr marL="647824" lvl="1" indent="-176679">
              <a:spcBef>
                <a:spcPct val="0"/>
              </a:spcBef>
              <a:buFont typeface="Arial" panose="020B0604020202020204" pitchFamily="34" charset="0"/>
              <a:buChar char="•"/>
              <a:defRPr/>
            </a:pPr>
            <a:r>
              <a:rPr lang="en-US" altLang="en-US" sz="1100" dirty="0"/>
              <a:t>Nevertheless, you will always need to adapt your plan to new circumstances. </a:t>
            </a:r>
          </a:p>
          <a:p>
            <a:pPr lvl="1">
              <a:spcBef>
                <a:spcPct val="0"/>
              </a:spcBef>
              <a:defRPr/>
            </a:pPr>
            <a:endParaRPr lang="en-US" altLang="en-US" sz="1100" dirty="0"/>
          </a:p>
          <a:p>
            <a:pPr indent="-176679">
              <a:spcBef>
                <a:spcPct val="0"/>
              </a:spcBef>
              <a:defRPr/>
            </a:pPr>
            <a:r>
              <a:rPr lang="en-US" altLang="en-US" i="1" dirty="0"/>
              <a:t>User’s Guide pages 85-87.</a:t>
            </a:r>
          </a:p>
        </p:txBody>
      </p:sp>
      <p:sp>
        <p:nvSpPr>
          <p:cNvPr id="178180" name="Slide Number Placeholder 3">
            <a:extLst>
              <a:ext uri="{FF2B5EF4-FFF2-40B4-BE49-F238E27FC236}">
                <a16:creationId xmlns:a16="http://schemas.microsoft.com/office/drawing/2014/main" id="{08081035-CC49-46D7-8F77-7CE9734919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922B4F3E-C65D-4784-AA51-FAE54870F7CF}" type="slidenum">
              <a:rPr lang="en-US" altLang="en-US" smtClean="0">
                <a:latin typeface="Calibri" panose="020F0502020204030204" pitchFamily="34" charset="0"/>
              </a:rPr>
              <a:pPr/>
              <a:t>102</a:t>
            </a:fld>
            <a:endParaRPr lang="en-US" altLang="en-US">
              <a:latin typeface="Calibri" panose="020F050202020403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AC4690A8-95E3-46BA-9F28-2B855F96F8A4}"/>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a:extLst>
              <a:ext uri="{FF2B5EF4-FFF2-40B4-BE49-F238E27FC236}">
                <a16:creationId xmlns:a16="http://schemas.microsoft.com/office/drawing/2014/main" id="{A9CFA715-2634-416A-B03E-50C77175B173}"/>
              </a:ext>
            </a:extLst>
          </p:cNvPr>
          <p:cNvSpPr>
            <a:spLocks noGrp="1"/>
          </p:cNvSpPr>
          <p:nvPr>
            <p:ph type="body" idx="1"/>
          </p:nvPr>
        </p:nvSpPr>
        <p:spPr bwMode="auto"/>
        <p:txBody>
          <a:bodyPr wrap="square" numCol="1" anchor="t" anchorCtr="0" compatLnSpc="1">
            <a:prstTxWarp prst="textNoShape">
              <a:avLst/>
            </a:prstTxWarp>
          </a:bodyPr>
          <a:lstStyle/>
          <a:p>
            <a:pPr marL="176679" indent="-176679">
              <a:spcBef>
                <a:spcPct val="0"/>
              </a:spcBef>
              <a:buFont typeface="Arial" panose="020B0604020202020204" pitchFamily="34" charset="0"/>
              <a:buChar char="•"/>
              <a:defRPr/>
            </a:pPr>
            <a:r>
              <a:rPr lang="en-US" altLang="en-US" sz="1100" b="1" dirty="0"/>
              <a:t>Facilitate a discussion</a:t>
            </a:r>
            <a:r>
              <a:rPr lang="en-US" altLang="en-US" sz="1100" dirty="0"/>
              <a:t>: </a:t>
            </a:r>
          </a:p>
          <a:p>
            <a:pPr marL="647824" lvl="1" indent="-176679">
              <a:spcBef>
                <a:spcPct val="0"/>
              </a:spcBef>
              <a:buFont typeface="Arial" panose="020B0604020202020204" pitchFamily="34" charset="0"/>
              <a:buChar char="•"/>
              <a:defRPr/>
            </a:pPr>
            <a:r>
              <a:rPr lang="en-US" altLang="en-US" sz="1100" dirty="0"/>
              <a:t>How should you choose the next SMART objective? Possible options include:</a:t>
            </a:r>
          </a:p>
          <a:p>
            <a:pPr marL="1118968" lvl="2" indent="-176679">
              <a:spcBef>
                <a:spcPct val="0"/>
              </a:spcBef>
              <a:buFont typeface="Arial" panose="020B0604020202020204" pitchFamily="34" charset="0"/>
              <a:buChar char="•"/>
              <a:defRPr/>
            </a:pPr>
            <a:r>
              <a:rPr lang="en-US" altLang="en-US" sz="1100" dirty="0"/>
              <a:t>The criteria you used to pick your first SMART objective (Step 2) will help you choose the next objective, too. </a:t>
            </a:r>
          </a:p>
          <a:p>
            <a:pPr marL="1118968" lvl="2" indent="-176679">
              <a:spcBef>
                <a:spcPct val="0"/>
              </a:spcBef>
              <a:buFont typeface="Arial" panose="020B0604020202020204" pitchFamily="34" charset="0"/>
              <a:buChar char="•"/>
              <a:defRPr/>
            </a:pPr>
            <a:r>
              <a:rPr lang="en-US" altLang="en-US" sz="1100" dirty="0"/>
              <a:t>Any current or imminent windows of opportunity from your updated landscape assessment.</a:t>
            </a:r>
          </a:p>
          <a:p>
            <a:pPr marL="1118968" lvl="2" indent="-176679">
              <a:spcBef>
                <a:spcPct val="0"/>
              </a:spcBef>
              <a:buFont typeface="Arial" panose="020B0604020202020204" pitchFamily="34" charset="0"/>
              <a:buChar char="•"/>
              <a:defRPr/>
            </a:pPr>
            <a:r>
              <a:rPr lang="en-US" altLang="en-US" sz="1100" dirty="0"/>
              <a:t>Or can you go back and ask more help from the decision-maker who just gave you your advocacy win?</a:t>
            </a:r>
          </a:p>
          <a:p>
            <a:pPr marL="1118968" lvl="2" indent="-176679">
              <a:spcBef>
                <a:spcPct val="0"/>
              </a:spcBef>
              <a:buFont typeface="Arial" panose="020B0604020202020204" pitchFamily="34" charset="0"/>
              <a:buChar char="•"/>
              <a:defRPr/>
            </a:pPr>
            <a:r>
              <a:rPr lang="en-US" altLang="en-US" sz="1100" dirty="0"/>
              <a:t>Is there a necessary order of events that you must follow? If so, what must come next? For example, if a new policy has authorized new services, does funding for the new services now need to be budgeted?</a:t>
            </a:r>
          </a:p>
          <a:p>
            <a:pPr marL="176679" indent="-176679">
              <a:spcBef>
                <a:spcPct val="0"/>
              </a:spcBef>
              <a:buFont typeface="Wingdings" panose="05000000000000000000" pitchFamily="2" charset="2"/>
              <a:buChar char="Ø"/>
              <a:defRPr/>
            </a:pPr>
            <a:endParaRPr lang="en-US" altLang="en-US" sz="1100" dirty="0"/>
          </a:p>
          <a:p>
            <a:pPr>
              <a:spcBef>
                <a:spcPct val="0"/>
              </a:spcBef>
              <a:defRPr/>
            </a:pPr>
            <a:r>
              <a:rPr lang="en-US" altLang="en-US" sz="1100" i="1" dirty="0"/>
              <a:t>User’s Guide pages 85-87.</a:t>
            </a:r>
          </a:p>
          <a:p>
            <a:pPr lvl="1">
              <a:spcBef>
                <a:spcPct val="0"/>
              </a:spcBef>
              <a:defRPr/>
            </a:pPr>
            <a:endParaRPr lang="en-US" altLang="en-US" sz="1100" dirty="0"/>
          </a:p>
          <a:p>
            <a:pPr indent="-176679">
              <a:spcBef>
                <a:spcPct val="0"/>
              </a:spcBef>
              <a:defRPr/>
            </a:pPr>
            <a:endParaRPr lang="en-US" altLang="en-US" dirty="0"/>
          </a:p>
        </p:txBody>
      </p:sp>
      <p:sp>
        <p:nvSpPr>
          <p:cNvPr id="178180" name="Slide Number Placeholder 3">
            <a:extLst>
              <a:ext uri="{FF2B5EF4-FFF2-40B4-BE49-F238E27FC236}">
                <a16:creationId xmlns:a16="http://schemas.microsoft.com/office/drawing/2014/main" id="{08081035-CC49-46D7-8F77-7CE9734919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922B4F3E-C65D-4784-AA51-FAE54870F7CF}" type="slidenum">
              <a:rPr lang="en-US" altLang="en-US" smtClean="0">
                <a:latin typeface="Calibri" panose="020F0502020204030204" pitchFamily="34" charset="0"/>
              </a:rPr>
              <a:pPr/>
              <a:t>103</a:t>
            </a:fld>
            <a:endParaRPr lang="en-US" altLang="en-US">
              <a:latin typeface="Calibri" panose="020F0502020204030204" pitchFamily="34" charset="0"/>
            </a:endParaRPr>
          </a:p>
        </p:txBody>
      </p:sp>
    </p:spTree>
    <p:extLst>
      <p:ext uri="{BB962C8B-B14F-4D97-AF65-F5344CB8AC3E}">
        <p14:creationId xmlns:p14="http://schemas.microsoft.com/office/powerpoint/2010/main" val="22214826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a:extLst>
              <a:ext uri="{FF2B5EF4-FFF2-40B4-BE49-F238E27FC236}">
                <a16:creationId xmlns:a16="http://schemas.microsoft.com/office/drawing/2014/main" id="{B95ACA33-24F7-4A2F-AF19-F0F6AE1AC1E2}"/>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a:extLst>
              <a:ext uri="{FF2B5EF4-FFF2-40B4-BE49-F238E27FC236}">
                <a16:creationId xmlns:a16="http://schemas.microsoft.com/office/drawing/2014/main" id="{A6BC0B4D-45CE-4B20-92F0-56EF5DF155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6679" indent="-176679">
              <a:spcBef>
                <a:spcPct val="0"/>
              </a:spcBef>
              <a:buFont typeface="Arial" panose="020B0604020202020204" pitchFamily="34" charset="0"/>
              <a:buChar char="•"/>
            </a:pPr>
            <a:r>
              <a:rPr lang="en-US" altLang="en-US" sz="1100" b="1" dirty="0"/>
              <a:t>Note that it i</a:t>
            </a:r>
            <a:r>
              <a:rPr lang="en-US" altLang="ja-JP" sz="1100" b="1" dirty="0"/>
              <a:t>s important to have a follow-up plan to build on the momentum of this workshop. </a:t>
            </a:r>
            <a:r>
              <a:rPr lang="en-US" altLang="ja-JP" sz="1100" dirty="0"/>
              <a:t>If possible, set the date for the next meeting and decide how it will take place—in person or virtually (for example, by telephone or by virtual conferencing software).</a:t>
            </a:r>
          </a:p>
          <a:p>
            <a:pPr marL="176679" indent="-176679">
              <a:spcBef>
                <a:spcPct val="0"/>
              </a:spcBef>
              <a:buFont typeface="Arial" panose="020B0604020202020204" pitchFamily="34" charset="0"/>
              <a:buChar char="•"/>
            </a:pPr>
            <a:endParaRPr lang="en-US" altLang="en-US" sz="1100" dirty="0"/>
          </a:p>
          <a:p>
            <a:pPr marL="176679" indent="-176679">
              <a:spcBef>
                <a:spcPct val="0"/>
              </a:spcBef>
              <a:buFont typeface="Arial" panose="020B0604020202020204" pitchFamily="34" charset="0"/>
              <a:buChar char="•"/>
            </a:pPr>
            <a:r>
              <a:rPr lang="en-US" altLang="en-US" sz="1100" b="1" dirty="0"/>
              <a:t>Ask participants to meet in their small groups one last time </a:t>
            </a:r>
            <a:r>
              <a:rPr lang="en-US" altLang="en-US" sz="1100" dirty="0"/>
              <a:t>to discuss assignments, next steps and any questions or clarifications to ask of the entire group in plenary before the meeting ends.</a:t>
            </a:r>
            <a:r>
              <a:rPr lang="en-US" altLang="en-US" sz="1100" b="1" dirty="0"/>
              <a:t> </a:t>
            </a:r>
            <a:r>
              <a:rPr lang="en-US" altLang="en-US" sz="1100" dirty="0"/>
              <a:t>Ensure that the group and individual members know and agree on their next steps and how the advocacy strategy will move forward. </a:t>
            </a:r>
          </a:p>
        </p:txBody>
      </p:sp>
      <p:sp>
        <p:nvSpPr>
          <p:cNvPr id="182276" name="Slide Number Placeholder 3">
            <a:extLst>
              <a:ext uri="{FF2B5EF4-FFF2-40B4-BE49-F238E27FC236}">
                <a16:creationId xmlns:a16="http://schemas.microsoft.com/office/drawing/2014/main" id="{0319DD3F-BD21-416E-9326-AC3FEDB1A1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5F0231EC-1D5F-4808-AAFA-67B681EEA38A}" type="slidenum">
              <a:rPr lang="en-US" altLang="en-US" smtClean="0">
                <a:latin typeface="Calibri" panose="020F0502020204030204" pitchFamily="34" charset="0"/>
              </a:rPr>
              <a:pPr/>
              <a:t>104</a:t>
            </a:fld>
            <a:endParaRPr lang="en-US" altLang="en-US">
              <a:latin typeface="Calibri" panose="020F050202020403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a16="http://schemas.microsoft.com/office/drawing/2014/main" id="{3511DE8C-AEF7-47CD-B3A1-0E9745D48DD5}"/>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a:extLst>
              <a:ext uri="{FF2B5EF4-FFF2-40B4-BE49-F238E27FC236}">
                <a16:creationId xmlns:a16="http://schemas.microsoft.com/office/drawing/2014/main" id="{A661B4FC-75F4-4796-91D2-4FB283C478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6679" indent="-176679">
              <a:spcBef>
                <a:spcPct val="0"/>
              </a:spcBef>
              <a:buFont typeface="Arial" panose="020B0604020202020204" pitchFamily="34" charset="0"/>
              <a:buChar char="•"/>
            </a:pPr>
            <a:r>
              <a:rPr lang="en-US" altLang="en-US" sz="1100" b="1" dirty="0"/>
              <a:t>Pass out the final evaluation form</a:t>
            </a:r>
            <a:r>
              <a:rPr lang="en-US" altLang="en-US" sz="1100" b="0" dirty="0"/>
              <a:t>. Ask participants to fill it in and turn it in before they leave. </a:t>
            </a:r>
          </a:p>
          <a:p>
            <a:pPr marL="176679" indent="-176679">
              <a:spcBef>
                <a:spcPct val="0"/>
              </a:spcBef>
              <a:buFont typeface="Arial" panose="020B0604020202020204" pitchFamily="34" charset="0"/>
              <a:buChar char="•"/>
            </a:pPr>
            <a:endParaRPr lang="en-US" altLang="en-US" sz="1100" b="0" dirty="0"/>
          </a:p>
          <a:p>
            <a:pPr marL="176679" indent="-176679">
              <a:spcBef>
                <a:spcPct val="0"/>
              </a:spcBef>
              <a:buFont typeface="Arial" panose="020B0604020202020204" pitchFamily="34" charset="0"/>
              <a:buChar char="•"/>
            </a:pPr>
            <a:r>
              <a:rPr lang="en-US" altLang="en-US" sz="1100" b="1" dirty="0"/>
              <a:t>Add logos of all organizations leading the facilitation </a:t>
            </a:r>
            <a:r>
              <a:rPr lang="en-US" altLang="en-US" sz="1100" b="0" dirty="0"/>
              <a:t>or add the name, organization, and contact information for the facilitator(s). </a:t>
            </a:r>
          </a:p>
        </p:txBody>
      </p:sp>
      <p:sp>
        <p:nvSpPr>
          <p:cNvPr id="186372" name="Slide Number Placeholder 3">
            <a:extLst>
              <a:ext uri="{FF2B5EF4-FFF2-40B4-BE49-F238E27FC236}">
                <a16:creationId xmlns:a16="http://schemas.microsoft.com/office/drawing/2014/main" id="{818DA619-3A86-48AB-A841-E61D4D07D7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8B04E47A-A8A5-45E3-AA86-9D2CD6999CC0}" type="slidenum">
              <a:rPr lang="en-US" altLang="en-US" smtClean="0">
                <a:latin typeface="Calibri" panose="020F0502020204030204" pitchFamily="34" charset="0"/>
              </a:rPr>
              <a:pPr/>
              <a:t>105</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spcBef>
                <a:spcPct val="0"/>
              </a:spcBef>
              <a:buFont typeface="Arial" panose="020B0604020202020204" pitchFamily="34" charset="0"/>
              <a:buChar char="•"/>
              <a:defRPr/>
            </a:pPr>
            <a:r>
              <a:rPr lang="en-US" altLang="en-US" sz="1100" b="1" dirty="0"/>
              <a:t>Make this point:</a:t>
            </a:r>
          </a:p>
          <a:p>
            <a:pPr marL="647824" lvl="1" indent="-176679">
              <a:spcBef>
                <a:spcPts val="1237"/>
              </a:spcBef>
              <a:spcAft>
                <a:spcPts val="1237"/>
              </a:spcAft>
              <a:buFont typeface="Arial" panose="020B0604020202020204" pitchFamily="34" charset="0"/>
              <a:buChar char="•"/>
              <a:defRPr/>
            </a:pPr>
            <a:r>
              <a:rPr lang="en-US" altLang="en-US" sz="1100" dirty="0"/>
              <a:t>SMART allows advocacy working groups to identify </a:t>
            </a:r>
            <a:r>
              <a:rPr lang="en-US" sz="1100" dirty="0">
                <a:solidFill>
                  <a:schemeClr val="accent5">
                    <a:lumMod val="50000"/>
                  </a:schemeClr>
                </a:solidFill>
              </a:rPr>
              <a:t>opportunities for action </a:t>
            </a:r>
            <a:r>
              <a:rPr lang="en-US" sz="1100" dirty="0">
                <a:solidFill>
                  <a:srgbClr val="333C42"/>
                </a:solidFill>
              </a:rPr>
              <a:t>that have the </a:t>
            </a:r>
            <a:r>
              <a:rPr lang="en-US" sz="1100" dirty="0">
                <a:solidFill>
                  <a:schemeClr val="accent5">
                    <a:lumMod val="50000"/>
                  </a:schemeClr>
                </a:solidFill>
              </a:rPr>
              <a:t>highest potential for impact </a:t>
            </a:r>
            <a:r>
              <a:rPr lang="en-US" sz="1100" dirty="0">
                <a:solidFill>
                  <a:srgbClr val="333C42"/>
                </a:solidFill>
              </a:rPr>
              <a:t>in the </a:t>
            </a:r>
            <a:r>
              <a:rPr lang="en-US" sz="1100" dirty="0">
                <a:solidFill>
                  <a:schemeClr val="accent5">
                    <a:lumMod val="50000"/>
                  </a:schemeClr>
                </a:solidFill>
              </a:rPr>
              <a:t>near term.</a:t>
            </a:r>
            <a:br>
              <a:rPr lang="en-US" sz="1100" dirty="0">
                <a:solidFill>
                  <a:schemeClr val="accent5">
                    <a:lumMod val="50000"/>
                  </a:schemeClr>
                </a:solidFill>
              </a:rPr>
            </a:br>
            <a:endParaRPr lang="en-US" sz="1100" dirty="0">
              <a:solidFill>
                <a:schemeClr val="accent5">
                  <a:lumMod val="50000"/>
                </a:schemeClr>
              </a:solidFill>
            </a:endParaRPr>
          </a:p>
          <a:p>
            <a:pPr marL="176679" indent="-176679">
              <a:spcBef>
                <a:spcPts val="1237"/>
              </a:spcBef>
              <a:spcAft>
                <a:spcPts val="1237"/>
              </a:spcAft>
              <a:buFont typeface="Arial" panose="020B0604020202020204" pitchFamily="34" charset="0"/>
              <a:buChar char="•"/>
              <a:defRPr/>
            </a:pPr>
            <a:r>
              <a:rPr lang="en-US" sz="1100" b="1" dirty="0">
                <a:solidFill>
                  <a:schemeClr val="accent5">
                    <a:lumMod val="50000"/>
                  </a:schemeClr>
                </a:solidFill>
              </a:rPr>
              <a:t>Optional:</a:t>
            </a:r>
          </a:p>
          <a:p>
            <a:pPr marL="633879" lvl="1" indent="-176679">
              <a:spcBef>
                <a:spcPts val="1237"/>
              </a:spcBef>
              <a:spcAft>
                <a:spcPts val="1237"/>
              </a:spcAft>
              <a:buFont typeface="Arial" panose="020B0604020202020204" pitchFamily="34" charset="0"/>
              <a:buChar char="•"/>
              <a:defRPr/>
            </a:pPr>
            <a:r>
              <a:rPr lang="en-US" sz="1100" dirty="0">
                <a:solidFill>
                  <a:schemeClr val="accent5">
                    <a:lumMod val="50000"/>
                  </a:schemeClr>
                </a:solidFill>
              </a:rPr>
              <a:t>You might ask for or share examples. </a:t>
            </a:r>
          </a:p>
          <a:p>
            <a:pPr marL="647824" lvl="1" indent="-176679">
              <a:spcBef>
                <a:spcPct val="0"/>
              </a:spcBef>
              <a:buFont typeface="Arial" panose="020B0604020202020204" pitchFamily="34" charset="0"/>
              <a:buChar char="•"/>
              <a:defRPr/>
            </a:pPr>
            <a:endParaRPr lang="en-US" altLang="en-US" sz="1100" dirty="0"/>
          </a:p>
          <a:p>
            <a:pPr marL="647824" lvl="1" indent="-176679">
              <a:spcBef>
                <a:spcPct val="0"/>
              </a:spcBef>
              <a:buFont typeface="Arial" panose="020B0604020202020204" pitchFamily="34" charset="0"/>
              <a:buChar char="•"/>
              <a:defRPr/>
            </a:pPr>
            <a:endParaRPr lang="en-US" altLang="en-US" sz="1100" dirty="0"/>
          </a:p>
          <a:p>
            <a:pPr marL="176679" indent="-176679">
              <a:spcBef>
                <a:spcPct val="0"/>
              </a:spcBef>
              <a:defRPr/>
            </a:pPr>
            <a:endParaRPr lang="en-US" altLang="en-US" dirty="0"/>
          </a:p>
          <a:p>
            <a:pPr marL="176679" indent="-176679">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88FDCCB8-BBD5-BB4D-A49B-553A66C479A8}" type="slidenum">
              <a:rPr lang="en-US" smtClean="0"/>
              <a:t>11</a:t>
            </a:fld>
            <a:endParaRPr lang="en-US"/>
          </a:p>
        </p:txBody>
      </p:sp>
    </p:spTree>
    <p:extLst>
      <p:ext uri="{BB962C8B-B14F-4D97-AF65-F5344CB8AC3E}">
        <p14:creationId xmlns:p14="http://schemas.microsoft.com/office/powerpoint/2010/main" val="1742502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spcBef>
                <a:spcPct val="0"/>
              </a:spcBef>
              <a:buFont typeface="Arial" panose="020B0604020202020204" pitchFamily="34" charset="0"/>
              <a:buChar char="•"/>
              <a:defRPr/>
            </a:pPr>
            <a:r>
              <a:rPr lang="en-US" altLang="en-US" sz="1100" b="1" dirty="0"/>
              <a:t>Adapt the slide: </a:t>
            </a:r>
            <a:r>
              <a:rPr lang="en-US" altLang="en-US" sz="1100" dirty="0"/>
              <a:t>Replace examples with local examples, preferably actual but, if not actual, hypothetical.</a:t>
            </a:r>
          </a:p>
          <a:p>
            <a:pPr marL="176679" indent="-176679">
              <a:spcBef>
                <a:spcPct val="0"/>
              </a:spcBef>
              <a:buFont typeface="Arial" panose="020B0604020202020204" pitchFamily="34" charset="0"/>
              <a:buChar char="•"/>
              <a:defRPr/>
            </a:pPr>
            <a:endParaRPr lang="en-US" altLang="en-US" sz="1100" dirty="0"/>
          </a:p>
          <a:p>
            <a:pPr marL="176679" indent="-176679">
              <a:spcBef>
                <a:spcPct val="0"/>
              </a:spcBef>
              <a:buFont typeface="Arial" panose="020B0604020202020204" pitchFamily="34" charset="0"/>
              <a:buChar char="•"/>
              <a:defRPr/>
            </a:pPr>
            <a:r>
              <a:rPr lang="en-US" altLang="en-US" sz="1100" b="1" dirty="0"/>
              <a:t>Ask a participant to read examples of advocacy wins from the slide. </a:t>
            </a:r>
            <a:r>
              <a:rPr lang="en-US" altLang="en-US" sz="1100" dirty="0"/>
              <a:t>If possible, choose a participant familiar with these advocacy wins.</a:t>
            </a:r>
          </a:p>
          <a:p>
            <a:pPr marL="176679" indent="-176679">
              <a:spcBef>
                <a:spcPct val="0"/>
              </a:spcBef>
              <a:buFont typeface="Arial" panose="020B0604020202020204" pitchFamily="34" charset="0"/>
              <a:buChar char="•"/>
              <a:defRPr/>
            </a:pPr>
            <a:endParaRPr lang="en-US" altLang="en-US" sz="1100" b="1" dirty="0"/>
          </a:p>
          <a:p>
            <a:pPr marL="176679" indent="-176679">
              <a:spcBef>
                <a:spcPct val="0"/>
              </a:spcBef>
              <a:buFont typeface="Arial" panose="020B0604020202020204" pitchFamily="34" charset="0"/>
              <a:buChar char="•"/>
              <a:defRPr/>
            </a:pPr>
            <a:r>
              <a:rPr lang="en-US" altLang="en-US" sz="1100" b="1" dirty="0"/>
              <a:t>Make these points:</a:t>
            </a:r>
          </a:p>
          <a:p>
            <a:pPr marL="647824" lvl="1" indent="-176679">
              <a:spcBef>
                <a:spcPct val="0"/>
              </a:spcBef>
              <a:buFont typeface="Arial" panose="020B0604020202020204" pitchFamily="34" charset="0"/>
              <a:buChar char="•"/>
              <a:defRPr/>
            </a:pPr>
            <a:r>
              <a:rPr lang="en-US" altLang="en-US" sz="1100" dirty="0"/>
              <a:t>Advocacy wins generally fall within one of 3 categories: (1) increased funding, (2) change in policy or implementation of an existing policy, or (3) improved visibility of your issue. </a:t>
            </a:r>
          </a:p>
          <a:p>
            <a:pPr marL="647824" lvl="1" indent="-176679">
              <a:spcBef>
                <a:spcPct val="0"/>
              </a:spcBef>
              <a:buFont typeface="Arial" panose="020B0604020202020204" pitchFamily="34" charset="0"/>
              <a:buChar char="•"/>
              <a:defRPr/>
            </a:pPr>
            <a:r>
              <a:rPr lang="en-US" altLang="en-US" sz="1100" dirty="0"/>
              <a:t>These advocacy wins contribute to broader goals—such as more funding for health care services, a clean environment, or increasing the government’s commitment to family planning. </a:t>
            </a:r>
          </a:p>
          <a:p>
            <a:pPr marL="176679" indent="-176679">
              <a:spcBef>
                <a:spcPct val="0"/>
              </a:spcBef>
              <a:defRPr/>
            </a:pPr>
            <a:endParaRPr lang="en-US" altLang="en-US" dirty="0"/>
          </a:p>
          <a:p>
            <a:pPr marL="176679" indent="-176679">
              <a:spcBef>
                <a:spcPct val="0"/>
              </a:spcBef>
              <a:buFont typeface="Arial" panose="020B0604020202020204" pitchFamily="34" charset="0"/>
              <a:buChar char="•"/>
              <a:defRPr/>
            </a:pPr>
            <a:r>
              <a:rPr lang="en-US" altLang="en-US" sz="1100" b="1" dirty="0"/>
              <a:t>Alternative wins (family planning)</a:t>
            </a:r>
          </a:p>
          <a:p>
            <a:pPr marL="647824" lvl="1" indent="-176679">
              <a:buFont typeface="Arial" panose="020B0604020202020204" pitchFamily="34" charset="0"/>
              <a:buChar char="•"/>
            </a:pPr>
            <a:r>
              <a:rPr lang="en-US" sz="1100" b="1" dirty="0">
                <a:solidFill>
                  <a:srgbClr val="262626"/>
                </a:solidFill>
                <a:cs typeface="Arial" panose="020B0604020202020204" pitchFamily="34" charset="0"/>
              </a:rPr>
              <a:t>Funding: </a:t>
            </a:r>
            <a:r>
              <a:rPr lang="en-US" sz="1100" dirty="0">
                <a:solidFill>
                  <a:srgbClr val="262626"/>
                </a:solidFill>
                <a:cs typeface="Arial" panose="020B0604020202020204" pitchFamily="34" charset="0"/>
              </a:rPr>
              <a:t>By December 2021, district budgets for village and workplace family planning services increase by 50%.</a:t>
            </a:r>
            <a:endParaRPr lang="en-US" sz="1100" dirty="0"/>
          </a:p>
          <a:p>
            <a:pPr marL="647824" lvl="1" indent="-176679">
              <a:buFont typeface="Arial" panose="020B0604020202020204" pitchFamily="34" charset="0"/>
              <a:buChar char="•"/>
            </a:pPr>
            <a:r>
              <a:rPr lang="en-US" sz="1100" b="1" dirty="0">
                <a:solidFill>
                  <a:srgbClr val="262626"/>
                </a:solidFill>
                <a:cs typeface="Arial" panose="020B0604020202020204" pitchFamily="34" charset="0"/>
              </a:rPr>
              <a:t>Policy</a:t>
            </a:r>
            <a:r>
              <a:rPr lang="en-US" sz="1100" dirty="0">
                <a:solidFill>
                  <a:srgbClr val="262626"/>
                </a:solidFill>
                <a:cs typeface="Arial" panose="020B0604020202020204" pitchFamily="34" charset="0"/>
              </a:rPr>
              <a:t>: By mid-January 2022, national family planning guidelines are amended to allow community-based distribution of injectable contraceptives.</a:t>
            </a:r>
          </a:p>
          <a:p>
            <a:r>
              <a:rPr lang="en-US" sz="1900" dirty="0">
                <a:solidFill>
                  <a:srgbClr val="262626"/>
                </a:solidFill>
                <a:latin typeface="Gentona Book" panose="00000800000000000000" charset="0"/>
                <a:cs typeface="Arial" panose="020B0604020202020204" pitchFamily="34" charset="0"/>
              </a:rPr>
              <a:t>	</a:t>
            </a:r>
            <a:endParaRPr lang="en-US" sz="1900" dirty="0">
              <a:latin typeface="Arial" panose="020B0604020202020204" pitchFamily="34" charset="0"/>
            </a:endParaRPr>
          </a:p>
          <a:p>
            <a:pPr fontAlgn="ctr"/>
            <a:r>
              <a:rPr lang="en-US" sz="1900" dirty="0">
                <a:solidFill>
                  <a:srgbClr val="262626"/>
                </a:solidFill>
                <a:latin typeface="Gentona Book" panose="00000800000000000000" charset="0"/>
                <a:cs typeface="Arial" panose="020B0604020202020204" pitchFamily="34" charset="0"/>
              </a:rPr>
              <a:t>	</a:t>
            </a:r>
            <a:endParaRPr lang="en-US" altLang="en-US" b="1" dirty="0"/>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12</a:t>
            </a:fld>
            <a:endParaRPr lang="en-US"/>
          </a:p>
        </p:txBody>
      </p:sp>
    </p:spTree>
    <p:extLst>
      <p:ext uri="{BB962C8B-B14F-4D97-AF65-F5344CB8AC3E}">
        <p14:creationId xmlns:p14="http://schemas.microsoft.com/office/powerpoint/2010/main" val="827956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spcBef>
                <a:spcPct val="0"/>
              </a:spcBef>
              <a:buFont typeface="Arial" panose="020B0604020202020204" pitchFamily="34" charset="0"/>
              <a:buChar char="•"/>
              <a:defRPr/>
            </a:pPr>
            <a:r>
              <a:rPr lang="en-US" altLang="en-US" sz="1100" b="1" dirty="0"/>
              <a:t>Choose either this slide or the next to display </a:t>
            </a:r>
            <a:r>
              <a:rPr lang="en-US" altLang="en-US" sz="1100" dirty="0"/>
              <a:t>and hide the one not to be shown (see slide 3 for how to hide slides).</a:t>
            </a:r>
          </a:p>
          <a:p>
            <a:pPr marL="176679" indent="-176679">
              <a:spcBef>
                <a:spcPct val="0"/>
              </a:spcBef>
              <a:buFont typeface="Arial" panose="020B0604020202020204" pitchFamily="34" charset="0"/>
              <a:buChar char="•"/>
              <a:defRPr/>
            </a:pPr>
            <a:endParaRPr lang="en-US" altLang="en-US" sz="1100" b="1" dirty="0"/>
          </a:p>
          <a:p>
            <a:pPr marL="176679" indent="-176679">
              <a:spcBef>
                <a:spcPct val="0"/>
              </a:spcBef>
              <a:buFont typeface="Arial" panose="020B0604020202020204" pitchFamily="34" charset="0"/>
              <a:buChar char="•"/>
              <a:defRPr/>
            </a:pPr>
            <a:r>
              <a:rPr lang="en-US" altLang="en-US" sz="1100" b="1" dirty="0"/>
              <a:t>Read the names of each step and explain each briefly.</a:t>
            </a:r>
          </a:p>
          <a:p>
            <a:pPr marL="176679" indent="-176679">
              <a:spcBef>
                <a:spcPct val="0"/>
              </a:spcBef>
              <a:buFont typeface="Arial" panose="020B0604020202020204" pitchFamily="34" charset="0"/>
              <a:buChar char="•"/>
              <a:defRPr/>
            </a:pPr>
            <a:endParaRPr lang="en-US" altLang="en-US" sz="1100" b="1" dirty="0"/>
          </a:p>
          <a:p>
            <a:pPr marL="176679" indent="-176679">
              <a:spcBef>
                <a:spcPct val="0"/>
              </a:spcBef>
              <a:buFont typeface="Arial" panose="020B0604020202020204" pitchFamily="34" charset="0"/>
              <a:buChar char="•"/>
              <a:defRPr/>
            </a:pPr>
            <a:r>
              <a:rPr lang="en-US" altLang="en-US" sz="1100" b="1" dirty="0"/>
              <a:t>Make these points:</a:t>
            </a:r>
          </a:p>
          <a:p>
            <a:pPr marL="647824" lvl="1" indent="-176679">
              <a:spcBef>
                <a:spcPct val="0"/>
              </a:spcBef>
              <a:buFont typeface="Arial" panose="020B0604020202020204" pitchFamily="34" charset="0"/>
              <a:buChar char="•"/>
              <a:defRPr/>
            </a:pPr>
            <a:r>
              <a:rPr lang="en-US" altLang="en-US" sz="1100" dirty="0"/>
              <a:t>SMART Advocacy has a </a:t>
            </a:r>
            <a:r>
              <a:rPr lang="en-US" altLang="en-US" sz="1100" u="sng" dirty="0"/>
              <a:t>3-phase process </a:t>
            </a:r>
            <a:r>
              <a:rPr lang="en-US" altLang="en-US" sz="1100" dirty="0"/>
              <a:t>for effective strategy development. The three phases are building consensus, focusing efforts, and achieving change. </a:t>
            </a:r>
          </a:p>
          <a:p>
            <a:pPr marL="647824" lvl="1" indent="-176679">
              <a:spcBef>
                <a:spcPct val="0"/>
              </a:spcBef>
              <a:buFont typeface="Arial" panose="020B0604020202020204" pitchFamily="34" charset="0"/>
              <a:buChar char="•"/>
              <a:defRPr/>
            </a:pPr>
            <a:r>
              <a:rPr lang="en-US" altLang="en-US" sz="1100" dirty="0"/>
              <a:t>Each phase consists of 3 steps, for a total of 9 steps. We will focus on the first two phases and six steps. The last phase and steps are intended to support your advocacy implementation and restarting the advocacy cycle. </a:t>
            </a:r>
          </a:p>
          <a:p>
            <a:pPr marL="647824" lvl="1" indent="-176679">
              <a:spcBef>
                <a:spcPct val="0"/>
              </a:spcBef>
              <a:buFont typeface="Arial" panose="020B0604020202020204" pitchFamily="34" charset="0"/>
              <a:buChar char="•"/>
              <a:defRPr/>
            </a:pPr>
            <a:r>
              <a:rPr lang="en-US" altLang="en-US" sz="1100" dirty="0"/>
              <a:t>We wi</a:t>
            </a:r>
            <a:r>
              <a:rPr lang="en-US" altLang="ja-JP" sz="1100" dirty="0"/>
              <a:t>ll discuss each of these phases and steps in detail, and you will create your own advocacy strategy as we go along.</a:t>
            </a:r>
          </a:p>
          <a:p>
            <a:pPr marL="647824" lvl="1" indent="-176679">
              <a:spcBef>
                <a:spcPct val="0"/>
              </a:spcBef>
              <a:buFont typeface="Arial" panose="020B0604020202020204" pitchFamily="34" charset="0"/>
              <a:buChar char="•"/>
              <a:defRPr/>
            </a:pPr>
            <a:r>
              <a:rPr lang="en-US" altLang="ja-JP" sz="1100" dirty="0"/>
              <a:t>Make the point that this is an advocacy process that allows you to continuously move forward and adapt to changes in the landscape (e.g., a new policymaker, national plan, or advocacy opening). </a:t>
            </a:r>
          </a:p>
          <a:p>
            <a:pPr marL="647824" lvl="1" indent="-176679">
              <a:spcBef>
                <a:spcPct val="0"/>
              </a:spcBef>
              <a:buFontTx/>
              <a:buChar char="•"/>
              <a:defRPr/>
            </a:pPr>
            <a:endParaRPr lang="en-US" altLang="en-US" sz="1100" dirty="0"/>
          </a:p>
          <a:p>
            <a:pPr marL="0" lvl="1">
              <a:spcBef>
                <a:spcPct val="0"/>
              </a:spcBef>
              <a:defRPr/>
            </a:pPr>
            <a:r>
              <a:rPr lang="en-US" altLang="en-US" sz="1100" i="1" dirty="0"/>
              <a:t>User’s Guide pages 8-9.</a:t>
            </a:r>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13</a:t>
            </a:fld>
            <a:endParaRPr lang="en-US"/>
          </a:p>
        </p:txBody>
      </p:sp>
    </p:spTree>
    <p:extLst>
      <p:ext uri="{BB962C8B-B14F-4D97-AF65-F5344CB8AC3E}">
        <p14:creationId xmlns:p14="http://schemas.microsoft.com/office/powerpoint/2010/main" val="1737209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spcBef>
                <a:spcPct val="0"/>
              </a:spcBef>
              <a:buFont typeface="Arial" panose="020B0604020202020204" pitchFamily="34" charset="0"/>
              <a:buChar char="•"/>
              <a:defRPr/>
            </a:pPr>
            <a:r>
              <a:rPr lang="en-US" altLang="en-US" sz="1100" b="1" dirty="0"/>
              <a:t>Alternative graphic to represent the advocacy cycle. </a:t>
            </a:r>
            <a:r>
              <a:rPr lang="en-US" altLang="en-US" sz="1100" dirty="0"/>
              <a:t>Use this graphic if you want to change the order of the steps to suit the needs of your group. </a:t>
            </a:r>
          </a:p>
          <a:p>
            <a:pPr marL="176679" indent="-176679">
              <a:spcBef>
                <a:spcPct val="0"/>
              </a:spcBef>
              <a:buFont typeface="Arial" panose="020B0604020202020204" pitchFamily="34" charset="0"/>
              <a:buChar char="•"/>
              <a:defRPr/>
            </a:pPr>
            <a:endParaRPr lang="en-US" altLang="en-US" sz="1100" b="1" dirty="0"/>
          </a:p>
          <a:p>
            <a:pPr marL="176679" indent="-176679">
              <a:spcBef>
                <a:spcPct val="0"/>
              </a:spcBef>
              <a:buFont typeface="Arial" panose="020B0604020202020204" pitchFamily="34" charset="0"/>
              <a:buChar char="•"/>
              <a:defRPr/>
            </a:pPr>
            <a:r>
              <a:rPr lang="en-US" altLang="en-US" sz="1100" b="1" dirty="0"/>
              <a:t>Read the names of each step and explain each briefly.</a:t>
            </a:r>
          </a:p>
          <a:p>
            <a:pPr marL="176679" indent="-176679">
              <a:spcBef>
                <a:spcPct val="0"/>
              </a:spcBef>
              <a:buFont typeface="Arial" panose="020B0604020202020204" pitchFamily="34" charset="0"/>
              <a:buChar char="•"/>
              <a:defRPr/>
            </a:pPr>
            <a:endParaRPr lang="en-US" altLang="en-US" sz="1100" b="1" dirty="0"/>
          </a:p>
          <a:p>
            <a:pPr marL="176679" indent="-176679">
              <a:spcBef>
                <a:spcPct val="0"/>
              </a:spcBef>
              <a:buFont typeface="Arial" panose="020B0604020202020204" pitchFamily="34" charset="0"/>
              <a:buChar char="•"/>
              <a:defRPr/>
            </a:pPr>
            <a:r>
              <a:rPr lang="en-US" altLang="en-US" sz="1100" b="1" dirty="0"/>
              <a:t>Make these points:</a:t>
            </a:r>
          </a:p>
          <a:p>
            <a:pPr marL="647824" lvl="1" indent="-176679">
              <a:spcBef>
                <a:spcPct val="0"/>
              </a:spcBef>
              <a:buFont typeface="Arial" panose="020B0604020202020204" pitchFamily="34" charset="0"/>
              <a:buChar char="•"/>
              <a:defRPr/>
            </a:pPr>
            <a:r>
              <a:rPr lang="en-US" altLang="en-US" sz="1100" dirty="0"/>
              <a:t>SMART Advocacy has a </a:t>
            </a:r>
            <a:r>
              <a:rPr lang="en-US" altLang="en-US" sz="1100" u="sng" dirty="0"/>
              <a:t>3-phase process </a:t>
            </a:r>
            <a:r>
              <a:rPr lang="en-US" altLang="en-US" sz="1100" dirty="0"/>
              <a:t>for effective strategy development. The three phases are building consensus, focusing efforts, and achieving change. </a:t>
            </a:r>
          </a:p>
          <a:p>
            <a:pPr marL="647824" lvl="1" indent="-176679">
              <a:spcBef>
                <a:spcPct val="0"/>
              </a:spcBef>
              <a:buFont typeface="Arial" panose="020B0604020202020204" pitchFamily="34" charset="0"/>
              <a:buChar char="•"/>
              <a:defRPr/>
            </a:pPr>
            <a:r>
              <a:rPr lang="en-US" altLang="en-US" sz="1100" dirty="0"/>
              <a:t>Each phase consists of 3 steps, for a total of 9 steps. We will focus on the first two phases and six steps. The last phase and steps are intended to support your advocacy implementation and restarting the advocacy cycle. </a:t>
            </a:r>
          </a:p>
          <a:p>
            <a:pPr marL="647824" lvl="1" indent="-176679">
              <a:spcBef>
                <a:spcPct val="0"/>
              </a:spcBef>
              <a:buFont typeface="Arial" panose="020B0604020202020204" pitchFamily="34" charset="0"/>
              <a:buChar char="•"/>
              <a:defRPr/>
            </a:pPr>
            <a:r>
              <a:rPr lang="en-US" altLang="en-US" sz="1100" dirty="0"/>
              <a:t>We wi</a:t>
            </a:r>
            <a:r>
              <a:rPr lang="en-US" altLang="ja-JP" sz="1100" dirty="0"/>
              <a:t>ll discuss each of these phases and steps in detail, and you will create your own advocacy strategy as we go along. </a:t>
            </a:r>
          </a:p>
          <a:p>
            <a:pPr marL="0" lvl="1">
              <a:spcBef>
                <a:spcPct val="0"/>
              </a:spcBef>
              <a:defRPr/>
            </a:pPr>
            <a:endParaRPr lang="en-US" altLang="en-US" sz="1100" i="1" dirty="0"/>
          </a:p>
          <a:p>
            <a:pPr marL="0" lvl="1">
              <a:spcBef>
                <a:spcPct val="0"/>
              </a:spcBef>
              <a:defRPr/>
            </a:pPr>
            <a:r>
              <a:rPr lang="en-US" altLang="en-US" sz="1100" i="1" dirty="0"/>
              <a:t>User’s Guide pages 8-9.</a:t>
            </a:r>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14</a:t>
            </a:fld>
            <a:endParaRPr lang="en-US"/>
          </a:p>
        </p:txBody>
      </p:sp>
    </p:spTree>
    <p:extLst>
      <p:ext uri="{BB962C8B-B14F-4D97-AF65-F5344CB8AC3E}">
        <p14:creationId xmlns:p14="http://schemas.microsoft.com/office/powerpoint/2010/main" val="765574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defRPr/>
            </a:pPr>
            <a:r>
              <a:rPr lang="en-US" b="1" dirty="0"/>
              <a:t>Optional</a:t>
            </a:r>
            <a:r>
              <a:rPr lang="en-US" b="0" dirty="0"/>
              <a:t>: Applying these 7 guiding principles throughout SMART Advocacy strategy development will improve the chances of success.</a:t>
            </a:r>
          </a:p>
          <a:p>
            <a:pPr marL="176679" indent="-176679">
              <a:buFont typeface="Arial" panose="020B0604020202020204" pitchFamily="34" charset="0"/>
              <a:buChar char="•"/>
              <a:defRPr/>
            </a:pPr>
            <a:endParaRPr lang="en-US" dirty="0"/>
          </a:p>
          <a:p>
            <a:pPr marL="176679" indent="-176679">
              <a:buFont typeface="Arial" panose="020B0604020202020204" pitchFamily="34" charset="0"/>
              <a:buChar char="•"/>
              <a:defRPr/>
            </a:pPr>
            <a:r>
              <a:rPr lang="en-US" sz="1100" b="1" dirty="0"/>
              <a:t>Briefly explain each of the guiding principles.</a:t>
            </a:r>
            <a:endParaRPr lang="en-US" sz="1100" dirty="0">
              <a:ea typeface="Times New Roman" panose="02020603050405020304" pitchFamily="18" charset="0"/>
            </a:endParaRPr>
          </a:p>
          <a:p>
            <a:pPr marL="824503" lvl="1" indent="-353358">
              <a:buFont typeface="+mj-lt"/>
              <a:buAutoNum type="arabicPeriod"/>
            </a:pPr>
            <a:r>
              <a:rPr lang="en-US" sz="1100" b="1" dirty="0">
                <a:ea typeface="Times New Roman" panose="02020603050405020304" pitchFamily="18" charset="0"/>
              </a:rPr>
              <a:t>Locally-driven</a:t>
            </a:r>
            <a:r>
              <a:rPr lang="en-US" sz="1100" dirty="0">
                <a:ea typeface="Times New Roman" panose="02020603050405020304" pitchFamily="18" charset="0"/>
              </a:rPr>
              <a:t>—Local champions set priorities and lead strategies.</a:t>
            </a:r>
          </a:p>
          <a:p>
            <a:pPr marL="824503" lvl="1" indent="-353358">
              <a:buFont typeface="+mj-lt"/>
              <a:buAutoNum type="arabicPeriod"/>
            </a:pPr>
            <a:r>
              <a:rPr lang="en-US" sz="1100" b="1" dirty="0">
                <a:ea typeface="Times New Roman" panose="02020603050405020304" pitchFamily="18" charset="0"/>
              </a:rPr>
              <a:t>Focused</a:t>
            </a:r>
            <a:r>
              <a:rPr lang="en-US" sz="1100" dirty="0">
                <a:ea typeface="Times New Roman" panose="02020603050405020304" pitchFamily="18" charset="0"/>
              </a:rPr>
              <a:t>—Efforts are targeted and pinpoint the key decision-maker who controls funds and sets policies. </a:t>
            </a:r>
          </a:p>
          <a:p>
            <a:pPr marL="824503" lvl="1" indent="-353358">
              <a:buFont typeface="+mj-lt"/>
              <a:buAutoNum type="arabicPeriod"/>
            </a:pPr>
            <a:r>
              <a:rPr lang="en-US" sz="1100" b="1" dirty="0">
                <a:ea typeface="Times New Roman" panose="02020603050405020304" pitchFamily="18" charset="0"/>
              </a:rPr>
              <a:t>Evidence-based</a:t>
            </a:r>
            <a:r>
              <a:rPr lang="en-US" sz="1100" dirty="0">
                <a:ea typeface="Times New Roman" panose="02020603050405020304" pitchFamily="18" charset="0"/>
              </a:rPr>
              <a:t>—Advocacy based on data drives practical and impactful change.</a:t>
            </a:r>
          </a:p>
          <a:p>
            <a:pPr marL="824503" lvl="1" indent="-353358">
              <a:buFont typeface="+mj-lt"/>
              <a:buAutoNum type="arabicPeriod"/>
            </a:pPr>
            <a:r>
              <a:rPr lang="en-US" sz="1100" b="1" dirty="0">
                <a:ea typeface="Times New Roman" panose="02020603050405020304" pitchFamily="18" charset="0"/>
              </a:rPr>
              <a:t>Collaborative</a:t>
            </a:r>
            <a:r>
              <a:rPr lang="en-US" sz="1100" dirty="0">
                <a:ea typeface="Times New Roman" panose="02020603050405020304" pitchFamily="18" charset="0"/>
              </a:rPr>
              <a:t>—An inclusive process gains consensus and leverages diverse resources.</a:t>
            </a:r>
          </a:p>
          <a:p>
            <a:pPr marL="824503" lvl="1" indent="-353358">
              <a:buFont typeface="+mj-lt"/>
              <a:buAutoNum type="arabicPeriod"/>
            </a:pPr>
            <a:r>
              <a:rPr lang="en-US" sz="1100" b="1" dirty="0">
                <a:ea typeface="Times New Roman" panose="02020603050405020304" pitchFamily="18" charset="0"/>
              </a:rPr>
              <a:t>Influential</a:t>
            </a:r>
            <a:r>
              <a:rPr lang="en-US" sz="1100" dirty="0">
                <a:ea typeface="Times New Roman" panose="02020603050405020304" pitchFamily="18" charset="0"/>
              </a:rPr>
              <a:t>—Those affected by the issue are the most powerful advocates.  </a:t>
            </a:r>
          </a:p>
          <a:p>
            <a:pPr marL="824503" lvl="1" indent="-353358">
              <a:buFont typeface="+mj-lt"/>
              <a:buAutoNum type="arabicPeriod"/>
            </a:pPr>
            <a:r>
              <a:rPr lang="en-US" sz="1100" b="1" dirty="0">
                <a:ea typeface="Times New Roman" panose="02020603050405020304" pitchFamily="18" charset="0"/>
              </a:rPr>
              <a:t>Accountable—</a:t>
            </a:r>
            <a:r>
              <a:rPr lang="en-US" sz="1100" dirty="0">
                <a:ea typeface="Times New Roman" panose="02020603050405020304" pitchFamily="18" charset="0"/>
              </a:rPr>
              <a:t>Specific performance benchmarks help you monitor, evaluate, and learn from progress as well as from setbacks.</a:t>
            </a:r>
          </a:p>
          <a:p>
            <a:pPr marL="824503" lvl="1" indent="-353358">
              <a:buFont typeface="+mj-lt"/>
              <a:buAutoNum type="arabicPeriod"/>
            </a:pPr>
            <a:r>
              <a:rPr lang="en-US" sz="1100" b="1" dirty="0">
                <a:ea typeface="Times New Roman" panose="02020603050405020304" pitchFamily="18" charset="0"/>
              </a:rPr>
              <a:t>Sustainable</a:t>
            </a:r>
            <a:r>
              <a:rPr lang="en-US" sz="1100" dirty="0">
                <a:ea typeface="Times New Roman" panose="02020603050405020304" pitchFamily="18" charset="0"/>
              </a:rPr>
              <a:t>—Advocacy results are more likely to be sustained when advocacy capacity is built into local processes, organizations, and systems.</a:t>
            </a:r>
          </a:p>
          <a:p>
            <a:pPr>
              <a:defRPr/>
            </a:pPr>
            <a:endParaRPr lang="en-US" i="1" dirty="0"/>
          </a:p>
          <a:p>
            <a:pPr>
              <a:defRPr/>
            </a:pPr>
            <a:r>
              <a:rPr lang="en-US" i="1" dirty="0"/>
              <a:t>User’s Guide page 10.</a:t>
            </a:r>
            <a:endParaRPr lang="en-GB" i="1" dirty="0"/>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15</a:t>
            </a:fld>
            <a:endParaRPr lang="en-US"/>
          </a:p>
        </p:txBody>
      </p:sp>
    </p:spTree>
    <p:extLst>
      <p:ext uri="{BB962C8B-B14F-4D97-AF65-F5344CB8AC3E}">
        <p14:creationId xmlns:p14="http://schemas.microsoft.com/office/powerpoint/2010/main" val="1825490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b="1" dirty="0"/>
              <a:t>Make these points: </a:t>
            </a:r>
          </a:p>
          <a:p>
            <a:pPr marL="647824" lvl="1" indent="-176679">
              <a:buFont typeface="Arial" panose="020B0604020202020204" pitchFamily="34" charset="0"/>
              <a:buChar char="•"/>
              <a:defRPr/>
            </a:pPr>
            <a:r>
              <a:rPr lang="en-US" dirty="0"/>
              <a:t>When beginning to develop a SMART Advocacy strategy, you will focus on building consensus on the issue you want to address. </a:t>
            </a:r>
          </a:p>
          <a:p>
            <a:pPr marL="647824" lvl="1" indent="-176679">
              <a:buFont typeface="Arial" panose="020B0604020202020204" pitchFamily="34" charset="0"/>
              <a:buChar char="•"/>
            </a:pPr>
            <a:r>
              <a:rPr lang="en-US" dirty="0"/>
              <a:t>In this phase, you will assess and understand the landscape surrounding your issue in Step 1, decide who to involve and build your advocacy working group in Step 2, and identify advocacy opportunities and set a SMART objective in Step 3.</a:t>
            </a:r>
          </a:p>
          <a:p>
            <a:pPr marL="647824" lvl="1" indent="-176679">
              <a:buFont typeface="Arial" panose="020B0604020202020204" pitchFamily="34" charset="0"/>
              <a:buChar char="•"/>
            </a:pPr>
            <a:endParaRPr lang="en-US" dirty="0"/>
          </a:p>
          <a:p>
            <a:r>
              <a:rPr lang="en-US" i="1" dirty="0"/>
              <a:t>User’s Guide page 11.</a:t>
            </a:r>
          </a:p>
          <a:p>
            <a:endParaRPr lang="en-US" dirty="0"/>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16</a:t>
            </a:fld>
            <a:endParaRPr lang="en-US"/>
          </a:p>
        </p:txBody>
      </p:sp>
    </p:spTree>
    <p:extLst>
      <p:ext uri="{BB962C8B-B14F-4D97-AF65-F5344CB8AC3E}">
        <p14:creationId xmlns:p14="http://schemas.microsoft.com/office/powerpoint/2010/main" val="1382015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stated on slide 4, the facilitator has three options: 1) group members conduct the landscape assessment </a:t>
            </a:r>
            <a:r>
              <a:rPr lang="en-US" b="1" dirty="0"/>
              <a:t>before</a:t>
            </a:r>
            <a:r>
              <a:rPr lang="en-US" dirty="0"/>
              <a:t> the facilitation, 2) a consultant or expert conducts the landscape assessment </a:t>
            </a:r>
            <a:r>
              <a:rPr lang="en-US" b="1" dirty="0"/>
              <a:t>before</a:t>
            </a:r>
            <a:r>
              <a:rPr lang="en-US" dirty="0"/>
              <a:t> the facilitation and presents findings </a:t>
            </a:r>
            <a:r>
              <a:rPr lang="en-US" b="1" dirty="0"/>
              <a:t>during </a:t>
            </a:r>
            <a:r>
              <a:rPr lang="en-US" dirty="0"/>
              <a:t>the facilitation, or 3) the group works on an initial assessment </a:t>
            </a:r>
            <a:r>
              <a:rPr lang="en-US" b="1" dirty="0"/>
              <a:t>during</a:t>
            </a:r>
            <a:r>
              <a:rPr lang="en-US" dirty="0"/>
              <a:t> the facilitation. </a:t>
            </a:r>
          </a:p>
          <a:p>
            <a:pPr marL="228600" indent="-228600">
              <a:buFont typeface="+mj-lt"/>
              <a:buAutoNum type="arabicPeriod"/>
            </a:pPr>
            <a:r>
              <a:rPr lang="en-US" dirty="0"/>
              <a:t>If the landscape assessment is conducted before the facilitation, have a group member present a brief summary of the landscape assessment findings (10- 20 mins). For option 2, it often helps to have government officials present the landscape assessment. </a:t>
            </a:r>
          </a:p>
          <a:p>
            <a:pPr marL="228600" indent="-228600">
              <a:buFont typeface="+mj-lt"/>
              <a:buAutoNum type="arabicPeriod"/>
            </a:pPr>
            <a:r>
              <a:rPr lang="en-US" dirty="0"/>
              <a:t>If conducting the landscape assessment during the facilitation, unhide slides 21-24. Ask each group to discuss the questions on slide 21-24 and to write their answers on flip chart sheets, a whiteboard, or worksheets. Facilitate the report-out of their findings. </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Facilitation Troubleshooting:</a:t>
            </a:r>
          </a:p>
          <a:p>
            <a:pPr marL="176679" indent="-176679">
              <a:buFont typeface="Arial" panose="020B0604020202020204" pitchFamily="34" charset="0"/>
              <a:buChar char="•"/>
            </a:pPr>
            <a:r>
              <a:rPr lang="en-US" dirty="0"/>
              <a:t>If the group struggles to find common ground in 1.1 and 1.2, organize a prioritization exercise using sticky dots, annotation in a virtual whiteboard, or poll, wherein each participants has 3 choices on which topic to continue focusing their strategy on. Mention that subsequent steps will enable them to narrow in on what actions they would like to take.</a:t>
            </a:r>
          </a:p>
        </p:txBody>
      </p:sp>
      <p:sp>
        <p:nvSpPr>
          <p:cNvPr id="4" name="Slide Number Placeholder 3"/>
          <p:cNvSpPr>
            <a:spLocks noGrp="1"/>
          </p:cNvSpPr>
          <p:nvPr>
            <p:ph type="sldNum" sz="quarter" idx="5"/>
          </p:nvPr>
        </p:nvSpPr>
        <p:spPr/>
        <p:txBody>
          <a:bodyPr/>
          <a:lstStyle/>
          <a:p>
            <a:fld id="{88FDCCB8-BBD5-BB4D-A49B-553A66C479A8}" type="slidenum">
              <a:rPr lang="en-US" smtClean="0"/>
              <a:t>17</a:t>
            </a:fld>
            <a:endParaRPr lang="en-US"/>
          </a:p>
        </p:txBody>
      </p:sp>
    </p:spTree>
    <p:extLst>
      <p:ext uri="{BB962C8B-B14F-4D97-AF65-F5344CB8AC3E}">
        <p14:creationId xmlns:p14="http://schemas.microsoft.com/office/powerpoint/2010/main" val="840429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spcBef>
                <a:spcPct val="0"/>
              </a:spcBef>
              <a:buFont typeface="Arial" panose="020B0604020202020204" pitchFamily="34" charset="0"/>
              <a:buChar char="•"/>
              <a:defRPr/>
            </a:pPr>
            <a:r>
              <a:rPr lang="en-US" altLang="en-US" sz="1100" b="1" dirty="0"/>
              <a:t>By the end of this step, you will have a list of strategic advocacy opportunities based on evidence.</a:t>
            </a:r>
          </a:p>
          <a:p>
            <a:pPr marL="176679" indent="-176679">
              <a:spcBef>
                <a:spcPct val="0"/>
              </a:spcBef>
              <a:buFont typeface="Arial" panose="020B0604020202020204" pitchFamily="34" charset="0"/>
              <a:buChar char="•"/>
              <a:defRPr/>
            </a:pPr>
            <a:endParaRPr lang="en-US" altLang="en-US" sz="1100" b="1" dirty="0"/>
          </a:p>
          <a:p>
            <a:pPr marL="176679" indent="-176679">
              <a:spcBef>
                <a:spcPct val="0"/>
              </a:spcBef>
              <a:buFont typeface="Arial" panose="020B0604020202020204" pitchFamily="34" charset="0"/>
              <a:buChar char="•"/>
              <a:defRPr/>
            </a:pPr>
            <a:r>
              <a:rPr lang="en-US" altLang="en-US" sz="1100" b="1" dirty="0"/>
              <a:t>Make these points:</a:t>
            </a:r>
          </a:p>
          <a:p>
            <a:pPr marL="647824" lvl="1" indent="-176679">
              <a:spcBef>
                <a:spcPct val="0"/>
              </a:spcBef>
              <a:buFontTx/>
              <a:buChar char="•"/>
              <a:defRPr/>
            </a:pPr>
            <a:r>
              <a:rPr lang="en-US" altLang="en-US" sz="1100" dirty="0"/>
              <a:t>Before you embark on a journey, you need a map. Likewise, to develop an effective advocacy strategy, you need an in-depth understanding of the overall environment—or landscape—surrounding your issue. A review of the context—also called a landscape assessment—can help us consider external opportunities and challenges. </a:t>
            </a:r>
          </a:p>
          <a:p>
            <a:pPr marL="647824" lvl="1" indent="-176679">
              <a:spcBef>
                <a:spcPct val="0"/>
              </a:spcBef>
              <a:buFontTx/>
              <a:buChar char="•"/>
              <a:defRPr/>
            </a:pPr>
            <a:r>
              <a:rPr lang="en-US" altLang="en-US" sz="1100" dirty="0"/>
              <a:t>In this step, you will consider all opportunities affecting your issue and identify possible advocacy entry points.</a:t>
            </a:r>
          </a:p>
          <a:p>
            <a:pPr marL="176679" indent="-176679">
              <a:spcBef>
                <a:spcPct val="0"/>
              </a:spcBef>
              <a:buFontTx/>
              <a:buChar char="•"/>
              <a:defRPr/>
            </a:pPr>
            <a:endParaRPr lang="en-US" altLang="en-US" sz="1100" dirty="0"/>
          </a:p>
          <a:p>
            <a:pPr marL="471145" lvl="1">
              <a:spcBef>
                <a:spcPct val="0"/>
              </a:spcBef>
              <a:defRPr/>
            </a:pPr>
            <a:endParaRPr lang="en-US" altLang="en-US" sz="1100" dirty="0"/>
          </a:p>
          <a:p>
            <a:pPr>
              <a:spcBef>
                <a:spcPct val="0"/>
              </a:spcBef>
              <a:defRPr/>
            </a:pPr>
            <a:r>
              <a:rPr lang="en-US" altLang="en-US" sz="1100" i="1" dirty="0"/>
              <a:t>User’s Guide pages 12-18.</a:t>
            </a:r>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18</a:t>
            </a:fld>
            <a:endParaRPr lang="en-US"/>
          </a:p>
        </p:txBody>
      </p:sp>
    </p:spTree>
    <p:extLst>
      <p:ext uri="{BB962C8B-B14F-4D97-AF65-F5344CB8AC3E}">
        <p14:creationId xmlns:p14="http://schemas.microsoft.com/office/powerpoint/2010/main" val="3261575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spcBef>
                <a:spcPct val="0"/>
              </a:spcBef>
              <a:buFont typeface="Arial" panose="020B0604020202020204" pitchFamily="34" charset="0"/>
              <a:buChar char="•"/>
            </a:pPr>
            <a:r>
              <a:rPr lang="en-US" altLang="en-US" sz="1100" b="1" dirty="0">
                <a:solidFill>
                  <a:srgbClr val="0000FF"/>
                </a:solidFill>
              </a:rPr>
              <a:t>Adapt the Slide:</a:t>
            </a:r>
          </a:p>
          <a:p>
            <a:pPr marL="647824" lvl="1" indent="-176679">
              <a:buFont typeface="Arial" panose="020B0604020202020204" pitchFamily="34" charset="0"/>
              <a:buChar char="•"/>
            </a:pPr>
            <a:r>
              <a:rPr lang="en-US" altLang="en-US" sz="1100" dirty="0">
                <a:solidFill>
                  <a:srgbClr val="0000FF"/>
                </a:solidFill>
              </a:rPr>
              <a:t>On the slide, replace the placeholder with photos or statements that reflect the environment in which the strategy will be implemented.</a:t>
            </a:r>
          </a:p>
          <a:p>
            <a:pPr marL="647824" lvl="1" indent="-176679">
              <a:buFont typeface="Arial" panose="020B0604020202020204" pitchFamily="34" charset="0"/>
              <a:buChar char="•"/>
            </a:pPr>
            <a:endParaRPr lang="en-US" altLang="en-US" sz="1100" b="1" dirty="0"/>
          </a:p>
          <a:p>
            <a:pPr marL="176679" indent="-176679">
              <a:spcBef>
                <a:spcPct val="0"/>
              </a:spcBef>
              <a:buFont typeface="Arial" panose="020B0604020202020204" pitchFamily="34" charset="0"/>
              <a:buChar char="•"/>
            </a:pPr>
            <a:r>
              <a:rPr lang="en-US" altLang="en-US" sz="1100" b="1" dirty="0"/>
              <a:t>Facilitate discussion: </a:t>
            </a:r>
          </a:p>
          <a:p>
            <a:pPr marL="647824" lvl="1" indent="-176679">
              <a:spcBef>
                <a:spcPct val="0"/>
              </a:spcBef>
              <a:buFont typeface="Arial" panose="020B0604020202020204" pitchFamily="34" charset="0"/>
              <a:buChar char="•"/>
            </a:pPr>
            <a:r>
              <a:rPr lang="en-US" altLang="en-US" sz="1100" dirty="0"/>
              <a:t>How might decision-making contexts/environments differ? How might an advocacy strategy need to change depending on where it is implemented?</a:t>
            </a:r>
          </a:p>
          <a:p>
            <a:pPr marL="176679" indent="-176679">
              <a:spcBef>
                <a:spcPct val="0"/>
              </a:spcBef>
            </a:pPr>
            <a:r>
              <a:rPr lang="en-US" altLang="en-US" sz="1100" dirty="0"/>
              <a:t> </a:t>
            </a:r>
          </a:p>
          <a:p>
            <a:pPr marL="176679" indent="-176679">
              <a:spcBef>
                <a:spcPct val="0"/>
              </a:spcBef>
              <a:buFont typeface="Arial" panose="020B0604020202020204" pitchFamily="34" charset="0"/>
              <a:buChar char="•"/>
            </a:pPr>
            <a:r>
              <a:rPr lang="en-US" altLang="en-US" sz="1100" b="1" dirty="0"/>
              <a:t>Make these points:</a:t>
            </a:r>
          </a:p>
          <a:p>
            <a:pPr marL="647824" lvl="1" indent="-176679">
              <a:spcBef>
                <a:spcPct val="0"/>
              </a:spcBef>
              <a:buFontTx/>
              <a:buChar char="•"/>
              <a:defRPr/>
            </a:pPr>
            <a:r>
              <a:rPr lang="en-US" altLang="en-US" sz="1100" dirty="0"/>
              <a:t>A small group of committed people with relevant knowledge from different viewpoints can usually make the best assessment.</a:t>
            </a:r>
          </a:p>
          <a:p>
            <a:pPr marL="647824" lvl="1" indent="-176679">
              <a:spcBef>
                <a:spcPct val="0"/>
              </a:spcBef>
              <a:buFontTx/>
              <a:buChar char="•"/>
              <a:defRPr/>
            </a:pPr>
            <a:r>
              <a:rPr lang="en-US" altLang="en-US" sz="1100" dirty="0"/>
              <a:t>This group may be the nucleus for the advocacy working group that will develop and carry out the strategy.</a:t>
            </a:r>
          </a:p>
          <a:p>
            <a:pPr marL="647824" lvl="1" indent="-176679" defTabSz="942289">
              <a:spcBef>
                <a:spcPct val="0"/>
              </a:spcBef>
              <a:buFontTx/>
              <a:buChar char="•"/>
              <a:defRPr/>
            </a:pPr>
            <a:r>
              <a:rPr lang="en-US" altLang="ja-JP" sz="1100" dirty="0"/>
              <a:t>While implementing your advocacy strategy, you should continuously revisit your assessment from time to time to see what has changed or is changing and realign your strategy as needed.</a:t>
            </a:r>
            <a:r>
              <a:rPr lang="en-US" altLang="en-US" sz="1100" dirty="0"/>
              <a:t> What works in one location, or one set of circumstances might not work somewhere else or at another time.</a:t>
            </a:r>
          </a:p>
          <a:p>
            <a:pPr marL="176679" indent="-176679"/>
            <a:endParaRPr lang="en-US" altLang="en-US" sz="1100" dirty="0">
              <a:solidFill>
                <a:srgbClr val="0000FF"/>
              </a:solidFill>
            </a:endParaRPr>
          </a:p>
          <a:p>
            <a:pPr marL="176679" indent="-176679"/>
            <a:r>
              <a:rPr lang="en-US" altLang="en-US" sz="1100" i="1" dirty="0">
                <a:solidFill>
                  <a:srgbClr val="0000FF"/>
                </a:solidFill>
              </a:rPr>
              <a:t>User’s Guide pages 12-13.</a:t>
            </a:r>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19</a:t>
            </a:fld>
            <a:endParaRPr lang="en-US"/>
          </a:p>
        </p:txBody>
      </p:sp>
    </p:spTree>
    <p:extLst>
      <p:ext uri="{BB962C8B-B14F-4D97-AF65-F5344CB8AC3E}">
        <p14:creationId xmlns:p14="http://schemas.microsoft.com/office/powerpoint/2010/main" val="635644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5572" indent="-235572">
              <a:buFont typeface="+mj-lt"/>
              <a:buAutoNum type="arabicPeriod"/>
            </a:pPr>
            <a:r>
              <a:rPr lang="en-US" sz="1100" b="1" dirty="0"/>
              <a:t>Set the Scope</a:t>
            </a:r>
          </a:p>
          <a:p>
            <a:pPr marL="706717" lvl="1" indent="-235572">
              <a:buFont typeface="+mj-lt"/>
              <a:buAutoNum type="alphaLcPeriod"/>
            </a:pPr>
            <a:r>
              <a:rPr lang="en-US" sz="1100" dirty="0"/>
              <a:t>A suggested duration is indicated in the hidden facilitator slide for each step.</a:t>
            </a:r>
          </a:p>
          <a:p>
            <a:pPr marL="706717" lvl="1" indent="-235572">
              <a:buFont typeface="+mj-lt"/>
              <a:buAutoNum type="alphaLcPeriod"/>
            </a:pPr>
            <a:r>
              <a:rPr lang="en-US" sz="1100" dirty="0"/>
              <a:t>Timing varies according to the size of the group, their knowledge of the issue and advocacy opportunities, and their familiarity with SMART Advocacy.</a:t>
            </a:r>
          </a:p>
          <a:p>
            <a:pPr marL="706717" lvl="1" indent="-235572">
              <a:buFont typeface="+mj-lt"/>
              <a:buAutoNum type="alphaLcPeriod"/>
            </a:pPr>
            <a:r>
              <a:rPr lang="en-US" sz="1100" dirty="0"/>
              <a:t>Consider building in some ‘unallocated’ time to allow for flexibility and ensure that everyone can contribute to the discussion.</a:t>
            </a:r>
          </a:p>
          <a:p>
            <a:pPr marL="235572" indent="-235572">
              <a:buFont typeface="+mj-lt"/>
              <a:buAutoNum type="arabicPeriod"/>
            </a:pPr>
            <a:r>
              <a:rPr lang="en-US" sz="1100" b="1" dirty="0"/>
              <a:t>Build in Interactivity and Exercises</a:t>
            </a:r>
          </a:p>
          <a:p>
            <a:pPr marL="706717" lvl="1" indent="-235572">
              <a:buFont typeface="+mj-lt"/>
              <a:buAutoNum type="alphaLcPeriod"/>
            </a:pPr>
            <a:r>
              <a:rPr lang="en-US" sz="1100" dirty="0"/>
              <a:t>Instructions will appear in the speaker notes on the slides labeled for each exercise (e.g., 3.1, 3.2). </a:t>
            </a:r>
          </a:p>
          <a:p>
            <a:pPr marL="706717" lvl="1" indent="-235572">
              <a:buFont typeface="+mj-lt"/>
              <a:buAutoNum type="alphaLcPeriod"/>
            </a:pPr>
            <a:r>
              <a:rPr lang="en-US" sz="1100" dirty="0"/>
              <a:t>Decide before the facilitation whether they will be completed in plenary, in small groups, or a mix of the two. </a:t>
            </a:r>
          </a:p>
          <a:p>
            <a:pPr marL="706717" lvl="1" indent="-235572">
              <a:buFont typeface="+mj-lt"/>
              <a:buAutoNum type="alphaLcPeriod"/>
            </a:pPr>
            <a:r>
              <a:rPr lang="en-US" sz="1100" dirty="0"/>
              <a:t>Suggestions will be made in the speaker notes.</a:t>
            </a:r>
            <a:endParaRPr lang="en-US" sz="1100" b="1" dirty="0"/>
          </a:p>
          <a:p>
            <a:pPr marL="235572" indent="-235572">
              <a:buFont typeface="+mj-lt"/>
              <a:buAutoNum type="arabicPeriod"/>
            </a:pPr>
            <a:r>
              <a:rPr lang="en-US" sz="1100" b="1" dirty="0"/>
              <a:t>Finalize the Agenda and Roles</a:t>
            </a:r>
          </a:p>
          <a:p>
            <a:pPr marL="706717" lvl="1" indent="-235572">
              <a:buFont typeface="+mj-lt"/>
              <a:buAutoNum type="alphaLcPeriod"/>
            </a:pPr>
            <a:r>
              <a:rPr lang="en-US" sz="1100" dirty="0"/>
              <a:t>Assign roles for additional facilitators, leadership of exercises, etc.</a:t>
            </a:r>
          </a:p>
          <a:p>
            <a:pPr marL="706717" lvl="1" indent="-235572">
              <a:buFont typeface="+mj-lt"/>
              <a:buAutoNum type="alphaLcPeriod"/>
            </a:pPr>
            <a:r>
              <a:rPr lang="en-US" sz="1100" dirty="0"/>
              <a:t>Assign a notetaker or notetakers to document findings and consensus points.</a:t>
            </a:r>
          </a:p>
          <a:p>
            <a:pPr marL="706717" lvl="1" indent="-235572">
              <a:buFont typeface="+mj-lt"/>
              <a:buAutoNum type="alphaLcPeriod"/>
            </a:pPr>
            <a:r>
              <a:rPr lang="en-US" sz="1100" dirty="0"/>
              <a:t>Report-outs and note-taking suggestions from group work will be emphasized in the speaker notes under “facilitate report-out” and “document findings.”</a:t>
            </a:r>
          </a:p>
          <a:p>
            <a:pPr marL="176679" indent="-176679">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88FDCCB8-BBD5-BB4D-A49B-553A66C479A8}" type="slidenum">
              <a:rPr lang="en-US" smtClean="0"/>
              <a:t>2</a:t>
            </a:fld>
            <a:endParaRPr lang="en-US"/>
          </a:p>
        </p:txBody>
      </p:sp>
    </p:spTree>
    <p:extLst>
      <p:ext uri="{BB962C8B-B14F-4D97-AF65-F5344CB8AC3E}">
        <p14:creationId xmlns:p14="http://schemas.microsoft.com/office/powerpoint/2010/main" val="2256204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spcBef>
                <a:spcPct val="0"/>
              </a:spcBef>
              <a:buFont typeface="Arial" panose="020B0604020202020204" pitchFamily="34" charset="0"/>
              <a:buChar char="•"/>
            </a:pPr>
            <a:r>
              <a:rPr lang="en-US" altLang="en-US" sz="1100" b="1" dirty="0">
                <a:solidFill>
                  <a:srgbClr val="FF0000"/>
                </a:solidFill>
              </a:rPr>
              <a:t>Assign exercise 1.1 or ask the individual or group assigned the exercise as pre-work to present their findings.</a:t>
            </a:r>
          </a:p>
          <a:p>
            <a:pPr marL="647824" lvl="1" indent="-176679" defTabSz="942289">
              <a:spcBef>
                <a:spcPct val="0"/>
              </a:spcBef>
              <a:buFont typeface="Arial" panose="020B0604020202020204" pitchFamily="34" charset="0"/>
              <a:buChar char="•"/>
              <a:defRPr/>
            </a:pPr>
            <a:r>
              <a:rPr lang="en-US" altLang="en-US" sz="1100" dirty="0">
                <a:solidFill>
                  <a:srgbClr val="FF0000"/>
                </a:solidFill>
                <a:latin typeface="Calibri" panose="020F0502020204030204" pitchFamily="34" charset="0"/>
                <a:cs typeface="Calibri" panose="020F0502020204030204" pitchFamily="34" charset="0"/>
              </a:rPr>
              <a:t>Instructions: </a:t>
            </a:r>
            <a:r>
              <a:rPr lang="en-US" altLang="en-US" sz="1100" dirty="0">
                <a:latin typeface="Calibri" panose="020F0502020204030204" pitchFamily="34" charset="0"/>
                <a:cs typeface="Calibri" panose="020F0502020204030204" pitchFamily="34" charset="0"/>
              </a:rPr>
              <a:t>You will now</a:t>
            </a:r>
            <a:r>
              <a:rPr lang="en-US" altLang="ja-JP" sz="1100" dirty="0">
                <a:latin typeface="Calibri" panose="020F0502020204030204" pitchFamily="34" charset="0"/>
                <a:cs typeface="Calibri" panose="020F0502020204030204" pitchFamily="34" charset="0"/>
              </a:rPr>
              <a:t> start assessing your own landscape. Use evidence and knowledge to understand how to focus your advocacy. What issue will your advocacy strategy address? What are the opportunities for and obstacles to addressing the issue? What is the level of support and opposition? How is the issue addressed in official plans, commitments, strategies, or goals? </a:t>
            </a:r>
          </a:p>
          <a:p>
            <a:pPr marL="647824" lvl="1" indent="-176679" defTabSz="942289">
              <a:spcBef>
                <a:spcPct val="0"/>
              </a:spcBef>
              <a:buFont typeface="Arial" panose="020B0604020202020204" pitchFamily="34" charset="0"/>
              <a:buChar char="•"/>
              <a:defRPr/>
            </a:pPr>
            <a:r>
              <a:rPr lang="en-US" sz="1100" dirty="0">
                <a:solidFill>
                  <a:srgbClr val="FFFFFF"/>
                </a:solidFill>
                <a:latin typeface="Calibri" panose="020F0502020204030204" pitchFamily="34" charset="0"/>
                <a:cs typeface="Calibri" panose="020F0502020204030204" pitchFamily="34" charset="0"/>
              </a:rPr>
              <a:t>Consider everything you know or can learn about your issue—from official statistics to expert opinions to knowledge from fellow advocates. Gather as much detailed relevant information as you can, starting with the questions in 1.1 on your worksheet.</a:t>
            </a:r>
          </a:p>
          <a:p>
            <a:pPr marL="647824" lvl="1" indent="-176679" defTabSz="942289">
              <a:spcBef>
                <a:spcPct val="0"/>
              </a:spcBef>
              <a:buFont typeface="Arial" panose="020B0604020202020204" pitchFamily="34" charset="0"/>
              <a:buChar char="•"/>
              <a:defRPr/>
            </a:pPr>
            <a:endParaRPr lang="en-US" altLang="en-US" sz="1100" b="1" dirty="0">
              <a:solidFill>
                <a:srgbClr val="FF0000"/>
              </a:solidFill>
            </a:endParaRPr>
          </a:p>
          <a:p>
            <a:pPr marL="176679" indent="-176679">
              <a:spcBef>
                <a:spcPct val="0"/>
              </a:spcBef>
              <a:buFont typeface="Arial" panose="020B0604020202020204" pitchFamily="34" charset="0"/>
              <a:buChar char="•"/>
            </a:pPr>
            <a:r>
              <a:rPr lang="en-US" altLang="en-US" sz="1100" b="1" dirty="0">
                <a:solidFill>
                  <a:srgbClr val="FF0000"/>
                </a:solidFill>
              </a:rPr>
              <a:t>Report findings: Ask presenter(s) the best opportunities that they have identified, and the challenges involved.</a:t>
            </a:r>
            <a:r>
              <a:rPr lang="en-US" altLang="en-US" sz="1100" dirty="0">
                <a:solidFill>
                  <a:srgbClr val="FF0000"/>
                </a:solidFill>
              </a:rPr>
              <a:t> Ask the other participants if these points resonate with them. </a:t>
            </a:r>
          </a:p>
          <a:p>
            <a:pPr marL="176679" indent="-176679">
              <a:spcBef>
                <a:spcPct val="0"/>
              </a:spcBef>
              <a:buFont typeface="Arial" panose="020B0604020202020204" pitchFamily="34" charset="0"/>
              <a:buChar char="•"/>
            </a:pPr>
            <a:endParaRPr lang="en-US" altLang="en-US" sz="1100" b="1" dirty="0">
              <a:solidFill>
                <a:srgbClr val="FF0000"/>
              </a:solidFill>
            </a:endParaRPr>
          </a:p>
          <a:p>
            <a:r>
              <a:rPr lang="en-US" i="1" dirty="0"/>
              <a:t>User’s Guide pages 13-17.</a:t>
            </a:r>
          </a:p>
        </p:txBody>
      </p:sp>
      <p:sp>
        <p:nvSpPr>
          <p:cNvPr id="4" name="Slide Number Placeholder 3"/>
          <p:cNvSpPr>
            <a:spLocks noGrp="1"/>
          </p:cNvSpPr>
          <p:nvPr>
            <p:ph type="sldNum" sz="quarter" idx="5"/>
          </p:nvPr>
        </p:nvSpPr>
        <p:spPr/>
        <p:txBody>
          <a:bodyPr/>
          <a:lstStyle/>
          <a:p>
            <a:fld id="{88FDCCB8-BBD5-BB4D-A49B-553A66C479A8}" type="slidenum">
              <a:rPr lang="en-US" smtClean="0"/>
              <a:t>20</a:t>
            </a:fld>
            <a:endParaRPr lang="en-US"/>
          </a:p>
        </p:txBody>
      </p:sp>
    </p:spTree>
    <p:extLst>
      <p:ext uri="{BB962C8B-B14F-4D97-AF65-F5344CB8AC3E}">
        <p14:creationId xmlns:p14="http://schemas.microsoft.com/office/powerpoint/2010/main" val="2270019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Unhide if conducting landscape assessment during facilitation. Ask small groups to do their best to answer ALL the questions.</a:t>
            </a:r>
          </a:p>
          <a:p>
            <a:endParaRPr lang="en-US" sz="1100" dirty="0"/>
          </a:p>
          <a:p>
            <a:r>
              <a:rPr lang="en-US" sz="1100" i="1" dirty="0"/>
              <a:t>User’s Guide page 14.</a:t>
            </a:r>
          </a:p>
        </p:txBody>
      </p:sp>
      <p:sp>
        <p:nvSpPr>
          <p:cNvPr id="4" name="Slide Number Placeholder 3"/>
          <p:cNvSpPr>
            <a:spLocks noGrp="1"/>
          </p:cNvSpPr>
          <p:nvPr>
            <p:ph type="sldNum" sz="quarter" idx="5"/>
          </p:nvPr>
        </p:nvSpPr>
        <p:spPr/>
        <p:txBody>
          <a:bodyPr/>
          <a:lstStyle/>
          <a:p>
            <a:fld id="{88FDCCB8-BBD5-BB4D-A49B-553A66C479A8}" type="slidenum">
              <a:rPr lang="en-US" smtClean="0"/>
              <a:t>21</a:t>
            </a:fld>
            <a:endParaRPr lang="en-US"/>
          </a:p>
        </p:txBody>
      </p:sp>
    </p:spTree>
    <p:extLst>
      <p:ext uri="{BB962C8B-B14F-4D97-AF65-F5344CB8AC3E}">
        <p14:creationId xmlns:p14="http://schemas.microsoft.com/office/powerpoint/2010/main" val="1758643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Unhide if conducting landscape assessment during facilitation. Ask small groups to do their best to answer ALL the questions.</a:t>
            </a:r>
          </a:p>
          <a:p>
            <a:endParaRPr lang="en-US" sz="1100" dirty="0"/>
          </a:p>
          <a:p>
            <a:r>
              <a:rPr lang="en-US" sz="1100" i="1" dirty="0"/>
              <a:t>User’s Guide page 15.</a:t>
            </a:r>
          </a:p>
        </p:txBody>
      </p:sp>
      <p:sp>
        <p:nvSpPr>
          <p:cNvPr id="4" name="Slide Number Placeholder 3"/>
          <p:cNvSpPr>
            <a:spLocks noGrp="1"/>
          </p:cNvSpPr>
          <p:nvPr>
            <p:ph type="sldNum" sz="quarter" idx="5"/>
          </p:nvPr>
        </p:nvSpPr>
        <p:spPr/>
        <p:txBody>
          <a:bodyPr/>
          <a:lstStyle/>
          <a:p>
            <a:fld id="{88FDCCB8-BBD5-BB4D-A49B-553A66C479A8}" type="slidenum">
              <a:rPr lang="en-US" smtClean="0"/>
              <a:t>22</a:t>
            </a:fld>
            <a:endParaRPr lang="en-US"/>
          </a:p>
        </p:txBody>
      </p:sp>
    </p:spTree>
    <p:extLst>
      <p:ext uri="{BB962C8B-B14F-4D97-AF65-F5344CB8AC3E}">
        <p14:creationId xmlns:p14="http://schemas.microsoft.com/office/powerpoint/2010/main" val="2104769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100" dirty="0"/>
              <a:t>Unhide if conducting landscape assessment during facilitation. Ask small groups to do their best to answer ALL the questions.</a:t>
            </a:r>
          </a:p>
          <a:p>
            <a:endParaRPr lang="en-US" sz="1100" dirty="0"/>
          </a:p>
          <a:p>
            <a:r>
              <a:rPr lang="en-US" sz="1100" i="1" dirty="0"/>
              <a:t>User’s Guide page 16.</a:t>
            </a:r>
          </a:p>
        </p:txBody>
      </p:sp>
      <p:sp>
        <p:nvSpPr>
          <p:cNvPr id="4" name="Slide Number Placeholder 3"/>
          <p:cNvSpPr>
            <a:spLocks noGrp="1"/>
          </p:cNvSpPr>
          <p:nvPr>
            <p:ph type="sldNum" sz="quarter" idx="5"/>
          </p:nvPr>
        </p:nvSpPr>
        <p:spPr/>
        <p:txBody>
          <a:bodyPr/>
          <a:lstStyle/>
          <a:p>
            <a:fld id="{88FDCCB8-BBD5-BB4D-A49B-553A66C479A8}" type="slidenum">
              <a:rPr lang="en-US" smtClean="0"/>
              <a:t>23</a:t>
            </a:fld>
            <a:endParaRPr lang="en-US"/>
          </a:p>
        </p:txBody>
      </p:sp>
    </p:spTree>
    <p:extLst>
      <p:ext uri="{BB962C8B-B14F-4D97-AF65-F5344CB8AC3E}">
        <p14:creationId xmlns:p14="http://schemas.microsoft.com/office/powerpoint/2010/main" val="1828805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Unhide if conducting landscape assessment during facilitation. Ask small groups to do their best to answer ALL the questions.</a:t>
            </a:r>
          </a:p>
          <a:p>
            <a:endParaRPr lang="en-US" sz="1100" dirty="0"/>
          </a:p>
          <a:p>
            <a:r>
              <a:rPr lang="en-US" sz="1100" i="1" dirty="0"/>
              <a:t>User’s Guide page 17.</a:t>
            </a:r>
          </a:p>
        </p:txBody>
      </p:sp>
      <p:sp>
        <p:nvSpPr>
          <p:cNvPr id="4" name="Slide Number Placeholder 3"/>
          <p:cNvSpPr>
            <a:spLocks noGrp="1"/>
          </p:cNvSpPr>
          <p:nvPr>
            <p:ph type="sldNum" sz="quarter" idx="5"/>
          </p:nvPr>
        </p:nvSpPr>
        <p:spPr/>
        <p:txBody>
          <a:bodyPr/>
          <a:lstStyle/>
          <a:p>
            <a:fld id="{88FDCCB8-BBD5-BB4D-A49B-553A66C479A8}" type="slidenum">
              <a:rPr lang="en-US" smtClean="0"/>
              <a:t>24</a:t>
            </a:fld>
            <a:endParaRPr lang="en-US"/>
          </a:p>
        </p:txBody>
      </p:sp>
    </p:spTree>
    <p:extLst>
      <p:ext uri="{BB962C8B-B14F-4D97-AF65-F5344CB8AC3E}">
        <p14:creationId xmlns:p14="http://schemas.microsoft.com/office/powerpoint/2010/main" val="11497967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sz="1100" b="1" dirty="0"/>
              <a:t>Facilitate discussion:</a:t>
            </a:r>
          </a:p>
          <a:p>
            <a:pPr marL="647824" lvl="1" indent="-176679">
              <a:buFont typeface="Arial" panose="020B0604020202020204" pitchFamily="34" charset="0"/>
              <a:buChar char="•"/>
            </a:pPr>
            <a:r>
              <a:rPr lang="en-US" sz="1100" dirty="0"/>
              <a:t>Identify your advocacy working group’s strategic openings. </a:t>
            </a:r>
          </a:p>
          <a:p>
            <a:pPr marL="647824" lvl="1" indent="-176679">
              <a:buFont typeface="Arial" panose="020B0604020202020204" pitchFamily="34" charset="0"/>
              <a:buChar char="•"/>
            </a:pPr>
            <a:r>
              <a:rPr lang="en-US" sz="1100" dirty="0"/>
              <a:t>What advocacy opportunities and obstacles do you see in your landscape? </a:t>
            </a:r>
          </a:p>
          <a:p>
            <a:pPr marL="647824" lvl="1" indent="-176679">
              <a:buFont typeface="Arial" panose="020B0604020202020204" pitchFamily="34" charset="0"/>
              <a:buChar char="•"/>
            </a:pPr>
            <a:r>
              <a:rPr lang="en-US" sz="1100" dirty="0"/>
              <a:t>Which of these opportunities—new leadership, policy developments, community needs—would allow you to achieve an advocacy win within the next six months? </a:t>
            </a:r>
          </a:p>
          <a:p>
            <a:pPr marL="647824" lvl="1" indent="-176679">
              <a:buFont typeface="Arial" panose="020B0604020202020204" pitchFamily="34" charset="0"/>
              <a:buChar char="•"/>
            </a:pPr>
            <a:r>
              <a:rPr lang="en-US" sz="1100" dirty="0"/>
              <a:t>Weigh opportunities against the obstacles.</a:t>
            </a:r>
          </a:p>
          <a:p>
            <a:pPr marL="647824" lvl="1" indent="-176679">
              <a:buFont typeface="Arial" panose="020B0604020202020204" pitchFamily="34" charset="0"/>
              <a:buChar char="•"/>
            </a:pPr>
            <a:r>
              <a:rPr lang="en-US" sz="1100" dirty="0"/>
              <a:t>Which individual decision-makers are most likely to be a champion for or have the power to act on your issue? It is important to list them by name and title.</a:t>
            </a:r>
          </a:p>
          <a:p>
            <a:pPr marL="176679" indent="-176679">
              <a:buFont typeface="Arial" panose="020B0604020202020204" pitchFamily="34" charset="0"/>
              <a:buChar char="•"/>
            </a:pPr>
            <a:endParaRPr lang="en-US" sz="1100" dirty="0"/>
          </a:p>
          <a:p>
            <a:pPr marL="176679" indent="-176679">
              <a:buFont typeface="Arial" panose="020B0604020202020204" pitchFamily="34" charset="0"/>
              <a:buChar char="•"/>
            </a:pPr>
            <a:r>
              <a:rPr lang="en-US" sz="1100" b="1" dirty="0"/>
              <a:t>Make these points:</a:t>
            </a:r>
          </a:p>
          <a:p>
            <a:pPr marL="647824" lvl="1" indent="-176679" defTabSz="942289">
              <a:buFont typeface="Arial" panose="020B0604020202020204" pitchFamily="34" charset="0"/>
              <a:buChar char="•"/>
              <a:defRPr/>
            </a:pPr>
            <a:r>
              <a:rPr lang="en-US" sz="1100" dirty="0">
                <a:solidFill>
                  <a:srgbClr val="000000"/>
                </a:solidFill>
              </a:rPr>
              <a:t>The landscape is never static. The landscape assessment should be updated periodically to keep refining your strategy. </a:t>
            </a:r>
          </a:p>
          <a:p>
            <a:pPr marL="647824" lvl="1" indent="-176679" defTabSz="942289">
              <a:buFont typeface="Arial" panose="020B0604020202020204" pitchFamily="34" charset="0"/>
              <a:buChar char="•"/>
              <a:defRPr/>
            </a:pPr>
            <a:r>
              <a:rPr lang="en-US" sz="1100" dirty="0">
                <a:solidFill>
                  <a:srgbClr val="000000"/>
                </a:solidFill>
              </a:rPr>
              <a:t>The assessment serves as a benchmark for comparing any changes from the current situation surrounding your issue as you pursue your desired goal. </a:t>
            </a:r>
          </a:p>
          <a:p>
            <a:pPr marL="647824" lvl="1" indent="-176679" defTabSz="942289">
              <a:buFont typeface="Arial" panose="020B0604020202020204" pitchFamily="34" charset="0"/>
              <a:buChar char="•"/>
              <a:defRPr/>
            </a:pPr>
            <a:endParaRPr lang="en-US" sz="1100" dirty="0">
              <a:solidFill>
                <a:srgbClr val="000000"/>
              </a:solidFill>
            </a:endParaRPr>
          </a:p>
          <a:p>
            <a:pPr marL="176679" indent="-176679" defTabSz="942289">
              <a:buFont typeface="Arial" panose="020B0604020202020204" pitchFamily="34" charset="0"/>
              <a:buChar char="•"/>
              <a:defRPr/>
            </a:pPr>
            <a:r>
              <a:rPr lang="en-US" sz="1100" b="1" dirty="0">
                <a:solidFill>
                  <a:srgbClr val="000000"/>
                </a:solidFill>
              </a:rPr>
              <a:t>Document findings on PowerPoint, flip chart, worksheets or whiteboard. This is likely the first information to save—take a photo of the flip chart sheet or white board. If the white board is being used on a virtual platform (e.g., Zoom, Microsoft Teams, etc.) familiarize yourself with how to save information for later use or take a photo of your screen.</a:t>
            </a:r>
          </a:p>
          <a:p>
            <a:pPr marL="647824" lvl="1" indent="-176679" defTabSz="942289">
              <a:buFont typeface="Arial" panose="020B0604020202020204" pitchFamily="34" charset="0"/>
              <a:buChar char="•"/>
              <a:defRPr/>
            </a:pPr>
            <a:endParaRPr lang="en-US" sz="1900" dirty="0">
              <a:solidFill>
                <a:srgbClr val="000000"/>
              </a:solidFill>
              <a:latin typeface="GillSans Light"/>
            </a:endParaRPr>
          </a:p>
          <a:p>
            <a:r>
              <a:rPr lang="en-US" sz="1100" i="1" dirty="0">
                <a:solidFill>
                  <a:srgbClr val="000000"/>
                </a:solidFill>
              </a:rPr>
              <a:t>User’s Guide page 18.</a:t>
            </a:r>
            <a:endParaRPr lang="en-US" sz="1100" i="1" dirty="0"/>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25</a:t>
            </a:fld>
            <a:endParaRPr lang="en-US"/>
          </a:p>
        </p:txBody>
      </p:sp>
    </p:spTree>
    <p:extLst>
      <p:ext uri="{BB962C8B-B14F-4D97-AF65-F5344CB8AC3E}">
        <p14:creationId xmlns:p14="http://schemas.microsoft.com/office/powerpoint/2010/main" val="2154669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1" i="0" u="none" strike="noStrike" baseline="0" dirty="0">
                <a:solidFill>
                  <a:srgbClr val="000000"/>
                </a:solidFill>
                <a:latin typeface="+mn-lt"/>
              </a:rPr>
              <a:t>Stakeholder Inventory Checklist</a:t>
            </a:r>
          </a:p>
          <a:p>
            <a:pPr algn="l"/>
            <a:endParaRPr lang="en-US" sz="1100" b="0" i="0" u="sng" strike="noStrike" baseline="0" dirty="0">
              <a:solidFill>
                <a:srgbClr val="000000"/>
              </a:solidFill>
              <a:latin typeface="+mn-lt"/>
            </a:endParaRPr>
          </a:p>
          <a:p>
            <a:pPr algn="l"/>
            <a:r>
              <a:rPr lang="en-US" sz="1100" b="0" i="0" u="sng" strike="noStrike" baseline="0" dirty="0">
                <a:solidFill>
                  <a:srgbClr val="000000"/>
                </a:solidFill>
                <a:latin typeface="+mn-lt"/>
              </a:rPr>
              <a:t>Does your advocacy working group include:</a:t>
            </a:r>
          </a:p>
          <a:p>
            <a:pPr marL="171450" indent="-171450">
              <a:buFont typeface="Arial" panose="020B0604020202020204" pitchFamily="34" charset="0"/>
              <a:buChar char="•"/>
            </a:pPr>
            <a:r>
              <a:rPr lang="en-US" sz="1100" b="0" i="0" u="none" strike="noStrike" baseline="0" dirty="0">
                <a:solidFill>
                  <a:srgbClr val="211E1F"/>
                </a:solidFill>
                <a:latin typeface="+mn-lt"/>
              </a:rPr>
              <a:t>People with influence and access to those in power </a:t>
            </a:r>
          </a:p>
          <a:p>
            <a:pPr marL="171450" indent="-171450">
              <a:buFont typeface="Arial" panose="020B0604020202020204" pitchFamily="34" charset="0"/>
              <a:buChar char="•"/>
            </a:pPr>
            <a:r>
              <a:rPr lang="en-US" sz="1100" b="0" i="0" u="none" strike="noStrike" baseline="0" dirty="0">
                <a:solidFill>
                  <a:srgbClr val="211E1F"/>
                </a:solidFill>
                <a:latin typeface="+mn-lt"/>
              </a:rPr>
              <a:t>Professionals with relevant expertise </a:t>
            </a:r>
          </a:p>
          <a:p>
            <a:pPr marL="171450" indent="-171450">
              <a:buFont typeface="Arial" panose="020B0604020202020204" pitchFamily="34" charset="0"/>
              <a:buChar char="•"/>
            </a:pPr>
            <a:r>
              <a:rPr lang="en-US" sz="1100" b="0" i="0" u="none" strike="noStrike" baseline="0" dirty="0">
                <a:solidFill>
                  <a:srgbClr val="211E1F"/>
                </a:solidFill>
                <a:latin typeface="+mn-lt"/>
              </a:rPr>
              <a:t>Informants who can shed light on government processes </a:t>
            </a:r>
          </a:p>
          <a:p>
            <a:pPr marL="171450" indent="-171450">
              <a:buFont typeface="Arial" panose="020B0604020202020204" pitchFamily="34" charset="0"/>
              <a:buChar char="•"/>
            </a:pPr>
            <a:r>
              <a:rPr lang="en-US" sz="1100" b="0" i="0" u="none" strike="noStrike" baseline="0" dirty="0">
                <a:solidFill>
                  <a:srgbClr val="211E1F"/>
                </a:solidFill>
                <a:latin typeface="+mn-lt"/>
              </a:rPr>
              <a:t>Healthcare providers, other professionals, or community members with first-hand knowledge of your issue </a:t>
            </a:r>
          </a:p>
          <a:p>
            <a:pPr marL="171450" indent="-171450">
              <a:buFont typeface="Arial" panose="020B0604020202020204" pitchFamily="34" charset="0"/>
              <a:buChar char="•"/>
            </a:pPr>
            <a:r>
              <a:rPr lang="en-US" sz="1100" b="0" i="0" u="none" strike="noStrike" baseline="0" dirty="0">
                <a:solidFill>
                  <a:srgbClr val="211E1F"/>
                </a:solidFill>
                <a:latin typeface="+mn-lt"/>
              </a:rPr>
              <a:t>A monitoring, evaluation, and learning (MEL) expert with access to key data </a:t>
            </a:r>
          </a:p>
          <a:p>
            <a:pPr marL="171450" indent="-171450">
              <a:buFont typeface="Arial" panose="020B0604020202020204" pitchFamily="34" charset="0"/>
              <a:buChar char="•"/>
            </a:pPr>
            <a:r>
              <a:rPr lang="en-US" sz="1100" b="0" i="0" u="none" strike="noStrike" baseline="0" dirty="0">
                <a:solidFill>
                  <a:srgbClr val="211E1F"/>
                </a:solidFill>
                <a:latin typeface="+mn-lt"/>
              </a:rPr>
              <a:t>Potential beneficiaries of a policy or funding decision </a:t>
            </a:r>
          </a:p>
          <a:p>
            <a:pPr marL="171450" indent="-171450">
              <a:buFont typeface="Arial" panose="020B0604020202020204" pitchFamily="34" charset="0"/>
              <a:buChar char="•"/>
            </a:pPr>
            <a:r>
              <a:rPr lang="en-US" sz="1100" b="0" i="0" u="none" strike="noStrike" baseline="0" dirty="0">
                <a:solidFill>
                  <a:srgbClr val="211E1F"/>
                </a:solidFill>
                <a:latin typeface="+mn-lt"/>
              </a:rPr>
              <a:t>A facilitator who can lead positive discussions, mediate disagreement, and keep the group on track. </a:t>
            </a:r>
            <a:endParaRPr lang="en-US" sz="1100" dirty="0">
              <a:latin typeface="+mn-lt"/>
            </a:endParaRPr>
          </a:p>
        </p:txBody>
      </p:sp>
      <p:sp>
        <p:nvSpPr>
          <p:cNvPr id="4" name="Slide Number Placeholder 3"/>
          <p:cNvSpPr>
            <a:spLocks noGrp="1"/>
          </p:cNvSpPr>
          <p:nvPr>
            <p:ph type="sldNum" sz="quarter" idx="5"/>
          </p:nvPr>
        </p:nvSpPr>
        <p:spPr/>
        <p:txBody>
          <a:bodyPr/>
          <a:lstStyle/>
          <a:p>
            <a:fld id="{88FDCCB8-BBD5-BB4D-A49B-553A66C479A8}" type="slidenum">
              <a:rPr lang="en-US" smtClean="0"/>
              <a:t>26</a:t>
            </a:fld>
            <a:endParaRPr lang="en-US"/>
          </a:p>
        </p:txBody>
      </p:sp>
    </p:spTree>
    <p:extLst>
      <p:ext uri="{BB962C8B-B14F-4D97-AF65-F5344CB8AC3E}">
        <p14:creationId xmlns:p14="http://schemas.microsoft.com/office/powerpoint/2010/main" val="2673083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spcBef>
                <a:spcPct val="0"/>
              </a:spcBef>
              <a:buFont typeface="Arial" panose="020B0604020202020204" pitchFamily="34" charset="0"/>
              <a:buChar char="•"/>
              <a:defRPr/>
            </a:pPr>
            <a:r>
              <a:rPr lang="en-US" altLang="en-US" b="1" dirty="0">
                <a:ea typeface="+mn-ea"/>
              </a:rPr>
              <a:t>At the end of this step, you will have developed an inventory of key stakeholders.</a:t>
            </a:r>
          </a:p>
          <a:p>
            <a:pPr marL="176679" indent="-176679">
              <a:spcBef>
                <a:spcPct val="0"/>
              </a:spcBef>
              <a:buFont typeface="Arial" panose="020B0604020202020204" pitchFamily="34" charset="0"/>
              <a:buChar char="•"/>
              <a:defRPr/>
            </a:pPr>
            <a:endParaRPr lang="en-US" altLang="en-US" b="1" dirty="0">
              <a:ea typeface="+mn-ea"/>
            </a:endParaRPr>
          </a:p>
          <a:p>
            <a:pPr marL="176679" indent="-176679">
              <a:spcBef>
                <a:spcPct val="0"/>
              </a:spcBef>
              <a:buFont typeface="Arial" panose="020B0604020202020204" pitchFamily="34" charset="0"/>
              <a:buChar char="•"/>
              <a:defRPr/>
            </a:pPr>
            <a:r>
              <a:rPr lang="en-US" altLang="en-US" b="1" dirty="0">
                <a:ea typeface="+mn-ea"/>
              </a:rPr>
              <a:t>Make this point:</a:t>
            </a:r>
          </a:p>
          <a:p>
            <a:pPr marL="647824" lvl="1" indent="-176679">
              <a:spcBef>
                <a:spcPct val="0"/>
              </a:spcBef>
              <a:buFont typeface="Arial" panose="020B0604020202020204" pitchFamily="34" charset="0"/>
              <a:buChar char="•"/>
              <a:defRPr/>
            </a:pPr>
            <a:r>
              <a:rPr lang="en-US" altLang="en-US" b="0" dirty="0">
                <a:ea typeface="+mn-ea"/>
              </a:rPr>
              <a:t>The chances of success are greatest when the right people come together, as the advocacy working group, to develop the advocacy strategy.</a:t>
            </a:r>
          </a:p>
          <a:p>
            <a:pPr>
              <a:spcBef>
                <a:spcPct val="0"/>
              </a:spcBef>
              <a:buFont typeface="Wingdings" panose="05000000000000000000" pitchFamily="2" charset="2"/>
              <a:buNone/>
              <a:defRPr/>
            </a:pPr>
            <a:endParaRPr lang="en-US" altLang="ja-JP" sz="1100" i="1" dirty="0"/>
          </a:p>
          <a:p>
            <a:pPr>
              <a:spcBef>
                <a:spcPct val="0"/>
              </a:spcBef>
              <a:buFont typeface="Wingdings" panose="05000000000000000000" pitchFamily="2" charset="2"/>
              <a:buNone/>
              <a:defRPr/>
            </a:pPr>
            <a:r>
              <a:rPr lang="en-US" altLang="ja-JP" sz="1100" i="1" dirty="0"/>
              <a:t>User’s Guide pages 19-23.</a:t>
            </a:r>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27</a:t>
            </a:fld>
            <a:endParaRPr lang="en-US"/>
          </a:p>
        </p:txBody>
      </p:sp>
    </p:spTree>
    <p:extLst>
      <p:ext uri="{BB962C8B-B14F-4D97-AF65-F5344CB8AC3E}">
        <p14:creationId xmlns:p14="http://schemas.microsoft.com/office/powerpoint/2010/main" val="1781972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spcBef>
                <a:spcPct val="0"/>
              </a:spcBef>
              <a:buFont typeface="Arial" panose="020B0604020202020204" pitchFamily="34" charset="0"/>
              <a:buChar char="•"/>
              <a:defRPr/>
            </a:pPr>
            <a:r>
              <a:rPr lang="en-US" altLang="en-US" sz="1100" b="1" dirty="0"/>
              <a:t>Make these points:</a:t>
            </a:r>
          </a:p>
          <a:p>
            <a:pPr marL="647824" lvl="1" indent="-176679">
              <a:spcBef>
                <a:spcPct val="0"/>
              </a:spcBef>
              <a:buFont typeface="Arial" panose="020B0604020202020204" pitchFamily="34" charset="0"/>
              <a:buChar char="•"/>
              <a:defRPr/>
            </a:pPr>
            <a:r>
              <a:rPr lang="en-US" altLang="en-US" sz="1100" dirty="0"/>
              <a:t>The next step is to think about specific organizations and agencies in your area that are already engaged on this issue or who could be engaged.</a:t>
            </a:r>
          </a:p>
          <a:p>
            <a:pPr marL="647824" lvl="1" indent="-176679" defTabSz="942289" eaLnBrk="0" fontAlgn="base" hangingPunct="0">
              <a:spcBef>
                <a:spcPct val="0"/>
              </a:spcBef>
              <a:spcAft>
                <a:spcPct val="0"/>
              </a:spcAft>
              <a:buFont typeface="Arial" panose="020B0604020202020204" pitchFamily="34" charset="0"/>
              <a:buChar char="•"/>
              <a:defRPr/>
            </a:pPr>
            <a:r>
              <a:rPr lang="en-US" altLang="en-US" sz="1100" dirty="0"/>
              <a:t>Who else might be helpful in your working group? (Read the questions on the slide).</a:t>
            </a:r>
          </a:p>
          <a:p>
            <a:pPr marL="647824" lvl="1" indent="-176679">
              <a:spcBef>
                <a:spcPct val="0"/>
              </a:spcBef>
              <a:buFont typeface="Arial" panose="020B0604020202020204" pitchFamily="34" charset="0"/>
              <a:buChar char="•"/>
              <a:defRPr/>
            </a:pPr>
            <a:r>
              <a:rPr lang="en-US" altLang="en-US" sz="1100" dirty="0"/>
              <a:t>A broad range of stakeholders can lend their expertise and bring unique perspectives. </a:t>
            </a:r>
          </a:p>
          <a:p>
            <a:pPr marL="647824" lvl="1" indent="-176679">
              <a:spcBef>
                <a:spcPct val="0"/>
              </a:spcBef>
              <a:buFont typeface="Arial" panose="020B0604020202020204" pitchFamily="34" charset="0"/>
              <a:buChar char="•"/>
              <a:defRPr/>
            </a:pPr>
            <a:r>
              <a:rPr lang="en-US" altLang="ja-JP" sz="1100" dirty="0"/>
              <a:t>Any advocacy working group will have a core group of dedicated members who are strongly committed to change. At the same time, inviting the participation of influential people who are not yet strong advocates can strengthen their commitment and contributions.</a:t>
            </a:r>
          </a:p>
          <a:p>
            <a:endParaRPr lang="en-US" dirty="0"/>
          </a:p>
          <a:p>
            <a:pPr defTabSz="942289">
              <a:defRPr/>
            </a:pPr>
            <a:r>
              <a:rPr lang="en-US" altLang="ja-JP" i="1" dirty="0"/>
              <a:t>User’s Guide pages 20-23.</a:t>
            </a:r>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28</a:t>
            </a:fld>
            <a:endParaRPr lang="en-US"/>
          </a:p>
        </p:txBody>
      </p:sp>
    </p:spTree>
    <p:extLst>
      <p:ext uri="{BB962C8B-B14F-4D97-AF65-F5344CB8AC3E}">
        <p14:creationId xmlns:p14="http://schemas.microsoft.com/office/powerpoint/2010/main" val="1882293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spcBef>
                <a:spcPct val="0"/>
              </a:spcBef>
              <a:buFont typeface="Arial" panose="020B0604020202020204" pitchFamily="34" charset="0"/>
              <a:buChar char="•"/>
            </a:pPr>
            <a:r>
              <a:rPr lang="en-US" altLang="en-US" sz="1100" b="1" dirty="0">
                <a:solidFill>
                  <a:srgbClr val="0000FF"/>
                </a:solidFill>
              </a:rPr>
              <a:t>Adapt the Slide:</a:t>
            </a:r>
          </a:p>
          <a:p>
            <a:pPr marL="647824" lvl="1" indent="-176679">
              <a:buFont typeface="Arial" panose="020B0604020202020204" pitchFamily="34" charset="0"/>
              <a:buChar char="•"/>
            </a:pPr>
            <a:r>
              <a:rPr lang="en-US" altLang="en-US" sz="1100" dirty="0">
                <a:solidFill>
                  <a:srgbClr val="0000FF"/>
                </a:solidFill>
              </a:rPr>
              <a:t>On the slide, replace the placeholder with a locally relevant photo or image.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i="1" dirty="0"/>
              <a:t>User’s Guide pages 20-23.</a:t>
            </a:r>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29</a:t>
            </a:fld>
            <a:endParaRPr lang="en-US"/>
          </a:p>
        </p:txBody>
      </p:sp>
    </p:spTree>
    <p:extLst>
      <p:ext uri="{BB962C8B-B14F-4D97-AF65-F5344CB8AC3E}">
        <p14:creationId xmlns:p14="http://schemas.microsoft.com/office/powerpoint/2010/main" val="1351490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defTabSz="942289">
              <a:buFont typeface="Arial" panose="020B0604020202020204" pitchFamily="34" charset="0"/>
              <a:buChar char="•"/>
              <a:defRPr/>
            </a:pPr>
            <a:r>
              <a:rPr lang="en-US" sz="1100" dirty="0"/>
              <a:t>Hide a slide by right-clicking on the small image of the slide </a:t>
            </a:r>
            <a:r>
              <a:rPr lang="en-US" sz="1100" dirty="0">
                <a:solidFill>
                  <a:srgbClr val="FF0000"/>
                </a:solidFill>
              </a:rPr>
              <a:t>on the left-hand side of the screen </a:t>
            </a:r>
            <a:r>
              <a:rPr lang="en-US" sz="1100" dirty="0"/>
              <a:t>and then left-clicking on “Hide slide” in the menu that appears. You can make the slide visible again by repeating this sequence. </a:t>
            </a:r>
          </a:p>
          <a:p>
            <a:pPr marL="176679" indent="-176679" defTabSz="942289">
              <a:buFont typeface="Arial" panose="020B0604020202020204" pitchFamily="34" charset="0"/>
              <a:buChar char="•"/>
              <a:defRPr/>
            </a:pPr>
            <a:r>
              <a:rPr lang="en-US" sz="1100" dirty="0"/>
              <a:t>You also can hide a slide or make it visible by clicking on the “Hide Slide” icon in the “Slide Show” drop-down menu at the top of the screen.</a:t>
            </a:r>
          </a:p>
          <a:p>
            <a:pPr marL="176679" indent="-176679" defTabSz="942289">
              <a:buFont typeface="Arial" panose="020B0604020202020204" pitchFamily="34" charset="0"/>
              <a:buChar char="•"/>
              <a:defRPr/>
            </a:pPr>
            <a:r>
              <a:rPr lang="en-US" sz="1100" dirty="0"/>
              <a:t>If possible, pre-test photos, images, and quotations with relevant stakeholders before conducting the actual session.</a:t>
            </a:r>
          </a:p>
          <a:p>
            <a:pPr marL="176679" indent="-176679" defTabSz="942289">
              <a:buFont typeface="Arial" panose="020B0604020202020204" pitchFamily="34" charset="0"/>
              <a:buChar char="•"/>
              <a:defRPr/>
            </a:pPr>
            <a:r>
              <a:rPr lang="en-US" sz="1100" dirty="0"/>
              <a:t>For all photos, images and quotations, include credits. Note that many photos and images found on the Internet still require credits and sometimes permission to be used publicly. </a:t>
            </a:r>
          </a:p>
          <a:p>
            <a:pPr marL="176679" indent="-176679" defTabSz="942289">
              <a:buFont typeface="Arial" panose="020B0604020202020204" pitchFamily="34" charset="0"/>
              <a:buChar char="•"/>
              <a:defRPr/>
            </a:pPr>
            <a:endParaRPr lang="en-US" dirty="0"/>
          </a:p>
          <a:p>
            <a:pPr defTabSz="942289">
              <a:defRPr/>
            </a:pPr>
            <a:endParaRPr lang="en-US" dirty="0"/>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3</a:t>
            </a:fld>
            <a:endParaRPr lang="en-US"/>
          </a:p>
        </p:txBody>
      </p:sp>
    </p:spTree>
    <p:extLst>
      <p:ext uri="{BB962C8B-B14F-4D97-AF65-F5344CB8AC3E}">
        <p14:creationId xmlns:p14="http://schemas.microsoft.com/office/powerpoint/2010/main" val="2736658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defTabSz="942289" eaLnBrk="0" fontAlgn="base" hangingPunct="0">
              <a:spcBef>
                <a:spcPct val="30000"/>
              </a:spcBef>
              <a:spcAft>
                <a:spcPct val="0"/>
              </a:spcAft>
              <a:buFont typeface="Arial" panose="020B0604020202020204" pitchFamily="34" charset="0"/>
              <a:buChar char="•"/>
              <a:defRPr/>
            </a:pPr>
            <a:r>
              <a:rPr lang="en-US" altLang="en-US" sz="1100" b="1" dirty="0"/>
              <a:t>Assign 2.1:</a:t>
            </a:r>
          </a:p>
          <a:p>
            <a:pPr marL="633879" lvl="1" indent="-176679" defTabSz="942289" eaLnBrk="0" fontAlgn="base" hangingPunct="0">
              <a:spcBef>
                <a:spcPct val="30000"/>
              </a:spcBef>
              <a:spcAft>
                <a:spcPct val="0"/>
              </a:spcAft>
              <a:buFont typeface="Arial" panose="020B0604020202020204" pitchFamily="34" charset="0"/>
              <a:buChar char="•"/>
              <a:defRPr/>
            </a:pPr>
            <a:r>
              <a:rPr lang="en-US" altLang="en-US" sz="1100" b="0" dirty="0"/>
              <a:t>Who do you need to help you act on your advocacy opportunity? Brainstorm individuals and organizations that can be potential allies. Add their contact information and put a check in the “Priority for Inclusion” column if the contact is critical to your advocacy.</a:t>
            </a:r>
          </a:p>
          <a:p>
            <a:pPr marL="176679" indent="-176679" defTabSz="942289" eaLnBrk="0" fontAlgn="base" hangingPunct="0">
              <a:spcBef>
                <a:spcPct val="30000"/>
              </a:spcBef>
              <a:spcAft>
                <a:spcPct val="0"/>
              </a:spcAft>
              <a:buFont typeface="Arial" panose="020B0604020202020204" pitchFamily="34" charset="0"/>
              <a:buChar char="•"/>
              <a:defRPr/>
            </a:pPr>
            <a:endParaRPr lang="en-US" altLang="en-US" sz="1100" b="1" dirty="0"/>
          </a:p>
          <a:p>
            <a:pPr marL="176679" indent="-176679" defTabSz="942289" eaLnBrk="0" fontAlgn="base" hangingPunct="0">
              <a:spcBef>
                <a:spcPct val="30000"/>
              </a:spcBef>
              <a:spcAft>
                <a:spcPct val="0"/>
              </a:spcAft>
              <a:buFont typeface="Arial" panose="020B0604020202020204" pitchFamily="34" charset="0"/>
              <a:buChar char="•"/>
              <a:defRPr/>
            </a:pPr>
            <a:r>
              <a:rPr lang="en-US" altLang="en-US" sz="1100" b="1" dirty="0"/>
              <a:t>Facilitate report-out and document findings:</a:t>
            </a:r>
          </a:p>
          <a:p>
            <a:pPr marL="647824" lvl="1" indent="-176679" defTabSz="942289" eaLnBrk="0" fontAlgn="base" hangingPunct="0">
              <a:spcBef>
                <a:spcPct val="30000"/>
              </a:spcBef>
              <a:spcAft>
                <a:spcPct val="0"/>
              </a:spcAft>
              <a:buFont typeface="Arial" panose="020B0604020202020204" pitchFamily="34" charset="0"/>
              <a:buChar char="•"/>
              <a:defRPr/>
            </a:pPr>
            <a:r>
              <a:rPr lang="en-US" altLang="en-US" sz="1100" dirty="0"/>
              <a:t>Have participants write their answers on a flip chart sheet, whiteboard, or on their worksheet. </a:t>
            </a:r>
          </a:p>
          <a:p>
            <a:pPr marL="647824" lvl="1" indent="-176679" defTabSz="942289" eaLnBrk="0" fontAlgn="base" hangingPunct="0">
              <a:spcBef>
                <a:spcPct val="30000"/>
              </a:spcBef>
              <a:spcAft>
                <a:spcPct val="0"/>
              </a:spcAft>
              <a:buFont typeface="Arial" panose="020B0604020202020204" pitchFamily="34" charset="0"/>
              <a:buChar char="•"/>
              <a:defRPr/>
            </a:pPr>
            <a:r>
              <a:rPr lang="en-US" altLang="ja-JP" sz="1100" dirty="0"/>
              <a:t>The group can reference the checklist on page 23 of the User’s Guide.</a:t>
            </a:r>
            <a:endParaRPr lang="en-US" altLang="en-US" sz="1100" dirty="0"/>
          </a:p>
          <a:p>
            <a:endParaRPr lang="en-US" sz="1000" dirty="0"/>
          </a:p>
          <a:p>
            <a:pPr defTabSz="942289">
              <a:defRPr/>
            </a:pPr>
            <a:r>
              <a:rPr lang="en-US" altLang="ja-JP" i="1" dirty="0"/>
              <a:t>User’s Guide pages 21-23.</a:t>
            </a:r>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30</a:t>
            </a:fld>
            <a:endParaRPr lang="en-US"/>
          </a:p>
        </p:txBody>
      </p:sp>
    </p:spTree>
    <p:extLst>
      <p:ext uri="{BB962C8B-B14F-4D97-AF65-F5344CB8AC3E}">
        <p14:creationId xmlns:p14="http://schemas.microsoft.com/office/powerpoint/2010/main" val="190775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spcBef>
                <a:spcPct val="0"/>
              </a:spcBef>
              <a:buFont typeface="Arial" panose="020B0604020202020204" pitchFamily="34" charset="0"/>
              <a:buChar char="•"/>
            </a:pPr>
            <a:r>
              <a:rPr lang="en-US" altLang="en-US" sz="1000" b="1" dirty="0"/>
              <a:t>Step 3 Facilitation Troubleshooting: </a:t>
            </a:r>
            <a:endParaRPr lang="en-US" altLang="en-US" sz="1000" dirty="0"/>
          </a:p>
          <a:p>
            <a:pPr marL="647824" lvl="1" indent="-176679">
              <a:spcBef>
                <a:spcPct val="0"/>
              </a:spcBef>
              <a:buFont typeface="Arial" panose="020B0604020202020204" pitchFamily="34" charset="0"/>
              <a:buChar char="•"/>
            </a:pPr>
            <a:r>
              <a:rPr lang="en-US" altLang="en-US" sz="1000" b="1" dirty="0"/>
              <a:t>When a group</a:t>
            </a:r>
            <a:r>
              <a:rPr lang="en-US" altLang="en-US" sz="1100" b="1" dirty="0"/>
              <a:t>’</a:t>
            </a:r>
            <a:r>
              <a:rPr lang="en-US" altLang="ja-JP" sz="1000" b="1" dirty="0"/>
              <a:t>s objective lacks specificity:</a:t>
            </a:r>
          </a:p>
          <a:p>
            <a:pPr marL="1118968" lvl="3" indent="-176679">
              <a:spcBef>
                <a:spcPct val="0"/>
              </a:spcBef>
              <a:buFontTx/>
              <a:buChar char="•"/>
            </a:pPr>
            <a:r>
              <a:rPr lang="en-US" altLang="en-US" sz="1000" dirty="0"/>
              <a:t>Tell the group to state their objective as an outcome so that they know when the strategy succeeds or when they need to regroup. </a:t>
            </a:r>
          </a:p>
          <a:p>
            <a:pPr marL="1118968" lvl="3" indent="-176679">
              <a:spcBef>
                <a:spcPct val="0"/>
              </a:spcBef>
              <a:buFontTx/>
              <a:buChar char="•"/>
            </a:pPr>
            <a:r>
              <a:rPr lang="en-US" altLang="en-US" sz="1000" dirty="0"/>
              <a:t>Tell the group to make sure the decision-maker is specific enough; </a:t>
            </a:r>
            <a:r>
              <a:rPr lang="ja-JP" altLang="en-US" sz="1000" dirty="0"/>
              <a:t>“</a:t>
            </a:r>
            <a:r>
              <a:rPr lang="en-US" altLang="ja-JP" sz="1000" dirty="0"/>
              <a:t>the government</a:t>
            </a:r>
            <a:r>
              <a:rPr lang="ja-JP" altLang="en-US" sz="1000" dirty="0"/>
              <a:t>”</a:t>
            </a:r>
            <a:r>
              <a:rPr lang="en-US" altLang="ja-JP" sz="1000" dirty="0"/>
              <a:t> is not a decision-maker. Who in government makes the decision?</a:t>
            </a:r>
          </a:p>
          <a:p>
            <a:pPr marL="1118968" lvl="3" indent="-176679">
              <a:spcBef>
                <a:spcPct val="0"/>
              </a:spcBef>
              <a:buFontTx/>
              <a:buChar char="•"/>
            </a:pPr>
            <a:r>
              <a:rPr lang="en-US" altLang="en-US" sz="1000" dirty="0"/>
              <a:t>Ask the group:</a:t>
            </a:r>
          </a:p>
          <a:p>
            <a:pPr marL="1590113" lvl="5" indent="-176679">
              <a:spcBef>
                <a:spcPct val="0"/>
              </a:spcBef>
              <a:buFont typeface="Courier New" panose="02070309020205020404" pitchFamily="49" charset="0"/>
              <a:buChar char="o"/>
            </a:pPr>
            <a:r>
              <a:rPr lang="en-US" altLang="en-US" sz="1000" dirty="0"/>
              <a:t>Would a stranger understand what you are trying to achieve? Is your objective explicit and precise?</a:t>
            </a:r>
          </a:p>
          <a:p>
            <a:pPr marL="1590113" lvl="5" indent="-176679">
              <a:spcBef>
                <a:spcPct val="0"/>
              </a:spcBef>
              <a:buFont typeface="Courier New" panose="02070309020205020404" pitchFamily="49" charset="0"/>
              <a:buChar char="o"/>
            </a:pPr>
            <a:r>
              <a:rPr lang="en-US" altLang="en-US" sz="1000" dirty="0"/>
              <a:t>Does the objective state a key outcome, a timeframe, and a decision-maker who can make it happen?</a:t>
            </a:r>
          </a:p>
          <a:p>
            <a:pPr marL="647824" lvl="1" indent="-176679">
              <a:spcBef>
                <a:spcPct val="0"/>
              </a:spcBef>
              <a:buFont typeface="Arial" panose="020B0604020202020204" pitchFamily="34" charset="0"/>
              <a:buChar char="•"/>
            </a:pPr>
            <a:r>
              <a:rPr lang="en-US" altLang="en-US" sz="1000" b="1" dirty="0"/>
              <a:t>When a group confuses goals and objectives:</a:t>
            </a:r>
          </a:p>
          <a:p>
            <a:pPr marL="1118968" lvl="3" indent="-176679">
              <a:spcBef>
                <a:spcPct val="0"/>
              </a:spcBef>
              <a:buFontTx/>
              <a:buChar char="•"/>
            </a:pPr>
            <a:r>
              <a:rPr lang="en-US" altLang="en-US" sz="1000" dirty="0"/>
              <a:t>Tell the group to imagine that their goal is to make their community safe for children. Then ask, </a:t>
            </a:r>
            <a:r>
              <a:rPr lang="ja-JP" altLang="en-US" sz="1000" dirty="0"/>
              <a:t>“</a:t>
            </a:r>
            <a:r>
              <a:rPr lang="en-US" altLang="ja-JP" sz="1000" dirty="0"/>
              <a:t>What possible first steps in advocacy would you need to take? What would your first, second, and third objective be?</a:t>
            </a:r>
            <a:r>
              <a:rPr lang="ja-JP" altLang="en-US" sz="1000" dirty="0"/>
              <a:t>”</a:t>
            </a:r>
            <a:endParaRPr lang="en-US" altLang="ja-JP" sz="1000" dirty="0"/>
          </a:p>
          <a:p>
            <a:pPr marL="1118968" lvl="3" indent="-176679">
              <a:spcBef>
                <a:spcPct val="0"/>
              </a:spcBef>
              <a:buFontTx/>
              <a:buChar char="•"/>
            </a:pPr>
            <a:r>
              <a:rPr lang="en-US" altLang="en-US" sz="1000" dirty="0"/>
              <a:t>Ask the group:</a:t>
            </a:r>
          </a:p>
          <a:p>
            <a:pPr marL="1590113" lvl="5" indent="-176679">
              <a:spcBef>
                <a:spcPct val="0"/>
              </a:spcBef>
              <a:buFont typeface="Courier New" panose="02070309020205020404" pitchFamily="49" charset="0"/>
              <a:buChar char="o"/>
            </a:pPr>
            <a:r>
              <a:rPr lang="en-US" altLang="en-US" sz="1000" dirty="0"/>
              <a:t>What can you achieve now to contribute to your long-term goal?</a:t>
            </a:r>
          </a:p>
          <a:p>
            <a:pPr marL="1590113" lvl="5" indent="-176679">
              <a:spcBef>
                <a:spcPct val="0"/>
              </a:spcBef>
              <a:buFont typeface="Courier New" panose="02070309020205020404" pitchFamily="49" charset="0"/>
              <a:buChar char="o"/>
            </a:pPr>
            <a:r>
              <a:rPr lang="en-US" altLang="en-US" sz="1000" dirty="0"/>
              <a:t>What are important incremental steps toward reaching your goal?</a:t>
            </a:r>
          </a:p>
          <a:p>
            <a:pPr marL="647824" lvl="1" indent="-176679">
              <a:spcBef>
                <a:spcPct val="0"/>
              </a:spcBef>
              <a:buFont typeface="Arial" panose="020B0604020202020204" pitchFamily="34" charset="0"/>
              <a:buChar char="•"/>
            </a:pPr>
            <a:r>
              <a:rPr lang="en-US" altLang="en-US" sz="1000" b="1" dirty="0"/>
              <a:t>When a group proposes activities instead of objectives:</a:t>
            </a:r>
          </a:p>
          <a:p>
            <a:pPr marL="1118968" lvl="3" indent="-176679">
              <a:spcBef>
                <a:spcPct val="0"/>
              </a:spcBef>
              <a:buFontTx/>
              <a:buChar char="•"/>
            </a:pPr>
            <a:r>
              <a:rPr lang="en-US" altLang="en-US" sz="1000" dirty="0"/>
              <a:t>Tell the group that </a:t>
            </a:r>
            <a:r>
              <a:rPr lang="en-US" altLang="en-US" sz="1000" i="1" dirty="0"/>
              <a:t>they</a:t>
            </a:r>
            <a:r>
              <a:rPr lang="en-US" altLang="en-US" sz="1000" dirty="0"/>
              <a:t> will carry out activities—but a </a:t>
            </a:r>
            <a:r>
              <a:rPr lang="en-US" altLang="en-US" sz="1000" i="1" dirty="0"/>
              <a:t>decision-maker</a:t>
            </a:r>
            <a:r>
              <a:rPr lang="en-US" altLang="en-US" sz="1000" dirty="0"/>
              <a:t> will have the ultimate say on whether to take action to meet your objective. </a:t>
            </a:r>
          </a:p>
          <a:p>
            <a:pPr marL="1118968" lvl="3" indent="-176679">
              <a:spcBef>
                <a:spcPct val="0"/>
              </a:spcBef>
              <a:buFontTx/>
              <a:buChar char="•"/>
            </a:pPr>
            <a:r>
              <a:rPr lang="en-US" altLang="en-US" sz="1000" dirty="0"/>
              <a:t>Ask the group:</a:t>
            </a:r>
          </a:p>
          <a:p>
            <a:pPr marL="1590113" lvl="5" indent="-176679">
              <a:spcBef>
                <a:spcPct val="0"/>
              </a:spcBef>
              <a:buFont typeface="Courier New" panose="02070309020205020404" pitchFamily="49" charset="0"/>
              <a:buChar char="o"/>
            </a:pPr>
            <a:r>
              <a:rPr lang="en-US" altLang="en-US" sz="1000" dirty="0"/>
              <a:t>How could you use this activity to contribute to a SMART objective?</a:t>
            </a:r>
          </a:p>
          <a:p>
            <a:pPr marL="647824" lvl="1" indent="-176679">
              <a:spcBef>
                <a:spcPct val="0"/>
              </a:spcBef>
              <a:buFont typeface="Arial" panose="020B0604020202020204" pitchFamily="34" charset="0"/>
              <a:buChar char="•"/>
            </a:pPr>
            <a:r>
              <a:rPr lang="en-US" altLang="en-US" sz="1000" b="1" dirty="0"/>
              <a:t>When a group is unable to prioritize one objective:</a:t>
            </a:r>
          </a:p>
          <a:p>
            <a:pPr marL="1118968" lvl="3" indent="-176679">
              <a:spcBef>
                <a:spcPct val="0"/>
              </a:spcBef>
              <a:buFontTx/>
              <a:buChar char="•"/>
            </a:pPr>
            <a:r>
              <a:rPr lang="en-US" altLang="en-US" sz="1000" dirty="0"/>
              <a:t>Tell the group to think about ways in which multiple objectives may be more difficult to manage. Emphasize that more challenging objectives can be addressed in future strategy sessions.</a:t>
            </a:r>
          </a:p>
          <a:p>
            <a:pPr marL="1118968" lvl="3" indent="-176679">
              <a:spcBef>
                <a:spcPct val="0"/>
              </a:spcBef>
              <a:buFontTx/>
              <a:buChar char="•"/>
            </a:pPr>
            <a:r>
              <a:rPr lang="en-US" altLang="en-US" sz="1000" dirty="0"/>
              <a:t>Ask the group:</a:t>
            </a:r>
          </a:p>
          <a:p>
            <a:pPr marL="1590113" lvl="4" indent="-176679">
              <a:spcBef>
                <a:spcPct val="0"/>
              </a:spcBef>
              <a:buFont typeface="Courier New" panose="02070309020205020404" pitchFamily="49" charset="0"/>
              <a:buChar char="o"/>
            </a:pPr>
            <a:r>
              <a:rPr lang="en-US" altLang="en-US" sz="1000" dirty="0"/>
              <a:t>Are any of the objectives you have set more important than others?</a:t>
            </a:r>
          </a:p>
          <a:p>
            <a:pPr marL="1590113" lvl="4" indent="-176679">
              <a:spcBef>
                <a:spcPct val="0"/>
              </a:spcBef>
              <a:buFont typeface="Courier New" panose="02070309020205020404" pitchFamily="49" charset="0"/>
              <a:buChar char="o"/>
            </a:pPr>
            <a:r>
              <a:rPr lang="en-US" altLang="en-US" sz="1000" dirty="0"/>
              <a:t>If all are equal, how will you coordinate parallel efforts and what kinds of resources will you need?</a:t>
            </a:r>
          </a:p>
          <a:p>
            <a:pPr marL="647824" lvl="1" indent="-176679">
              <a:spcBef>
                <a:spcPct val="0"/>
              </a:spcBef>
              <a:buFont typeface="Arial" panose="020B0604020202020204" pitchFamily="34" charset="0"/>
              <a:buChar char="•"/>
            </a:pPr>
            <a:r>
              <a:rPr lang="en-US" altLang="en-US" sz="1000" b="1" dirty="0"/>
              <a:t>When a group is unable to gain consensus on one objective:</a:t>
            </a:r>
          </a:p>
          <a:p>
            <a:pPr marL="1118968" lvl="3" indent="-176679">
              <a:spcBef>
                <a:spcPct val="0"/>
              </a:spcBef>
              <a:buFontTx/>
              <a:buChar char="•"/>
            </a:pPr>
            <a:r>
              <a:rPr lang="en-US" altLang="en-US" sz="1000" dirty="0"/>
              <a:t>Tell the group to assess objectives according to the most impactful and near term. Record secondary objectives for additional strategy sessions.</a:t>
            </a:r>
          </a:p>
          <a:p>
            <a:pPr marL="1118968" lvl="3" indent="-176679">
              <a:spcBef>
                <a:spcPct val="0"/>
              </a:spcBef>
              <a:buFontTx/>
              <a:buChar char="•"/>
            </a:pPr>
            <a:r>
              <a:rPr lang="en-US" altLang="en-US" sz="1000" dirty="0"/>
              <a:t>Ask the group:</a:t>
            </a:r>
          </a:p>
          <a:p>
            <a:pPr marL="1590113" lvl="5" indent="-176679">
              <a:spcBef>
                <a:spcPct val="0"/>
              </a:spcBef>
              <a:buFont typeface="Courier New" panose="02070309020205020404" pitchFamily="49" charset="0"/>
              <a:buChar char="o"/>
            </a:pPr>
            <a:r>
              <a:rPr lang="en-US" altLang="en-US" sz="1000" dirty="0"/>
              <a:t>From the list that has been developed, which of these will have the biggest impact?</a:t>
            </a:r>
          </a:p>
          <a:p>
            <a:pPr marL="1590113" lvl="5" indent="-176679">
              <a:spcBef>
                <a:spcPct val="0"/>
              </a:spcBef>
              <a:buFont typeface="Courier New" panose="02070309020205020404" pitchFamily="49" charset="0"/>
              <a:buChar char="o"/>
            </a:pPr>
            <a:r>
              <a:rPr lang="en-US" altLang="en-US" sz="1000" dirty="0"/>
              <a:t>What can be achieved in the near term?</a:t>
            </a:r>
          </a:p>
          <a:p>
            <a:pPr marL="1590113" lvl="5" indent="-176679">
              <a:spcBef>
                <a:spcPct val="0"/>
              </a:spcBef>
              <a:buFont typeface="Courier New" panose="02070309020205020404" pitchFamily="49" charset="0"/>
              <a:buChar char="o"/>
            </a:pPr>
            <a:r>
              <a:rPr lang="en-US" altLang="en-US" sz="1000" dirty="0"/>
              <a:t>How can you balance both impact and your timeline in choosing one objective?</a:t>
            </a:r>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31</a:t>
            </a:fld>
            <a:endParaRPr lang="en-US"/>
          </a:p>
        </p:txBody>
      </p:sp>
    </p:spTree>
    <p:extLst>
      <p:ext uri="{BB962C8B-B14F-4D97-AF65-F5344CB8AC3E}">
        <p14:creationId xmlns:p14="http://schemas.microsoft.com/office/powerpoint/2010/main" val="540633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spcBef>
                <a:spcPct val="0"/>
              </a:spcBef>
              <a:buFont typeface="Arial" panose="020B0604020202020204" pitchFamily="34" charset="0"/>
              <a:buChar char="•"/>
            </a:pPr>
            <a:r>
              <a:rPr lang="en-US" altLang="en-US" sz="1100" b="1" dirty="0"/>
              <a:t>At the end of this step, you will have specified an advocacy goal and set a first SMART objective.</a:t>
            </a:r>
          </a:p>
          <a:p>
            <a:pPr marL="176679" indent="-176679">
              <a:spcBef>
                <a:spcPct val="0"/>
              </a:spcBef>
              <a:buFont typeface="Arial" panose="020B0604020202020204" pitchFamily="34" charset="0"/>
              <a:buChar char="•"/>
            </a:pPr>
            <a:endParaRPr lang="en-US" altLang="en-US" sz="1100" b="1" dirty="0"/>
          </a:p>
          <a:p>
            <a:pPr marL="176679" indent="-176679">
              <a:spcBef>
                <a:spcPct val="0"/>
              </a:spcBef>
              <a:buFont typeface="Arial" panose="020B0604020202020204" pitchFamily="34" charset="0"/>
              <a:buChar char="•"/>
            </a:pPr>
            <a:r>
              <a:rPr lang="en-US" altLang="en-US" sz="1100" b="1" dirty="0"/>
              <a:t>Make these points:</a:t>
            </a:r>
          </a:p>
          <a:p>
            <a:pPr marL="647824" lvl="1" indent="-176679">
              <a:spcBef>
                <a:spcPct val="0"/>
              </a:spcBef>
              <a:buFontTx/>
              <a:buChar char="•"/>
            </a:pPr>
            <a:r>
              <a:rPr lang="en-US" altLang="en-US" sz="1100" dirty="0"/>
              <a:t>Every advocate dreams big. But to reach your goals, you also must focus on near-term, incremental progress. Something you can accomplish in 6-12 months. </a:t>
            </a:r>
          </a:p>
          <a:p>
            <a:pPr marL="647824" lvl="1" indent="-176679">
              <a:spcBef>
                <a:spcPct val="0"/>
              </a:spcBef>
              <a:buFontTx/>
              <a:buChar char="•"/>
            </a:pPr>
            <a:r>
              <a:rPr lang="en-US" altLang="en-US" sz="1100" dirty="0"/>
              <a:t>In Step 3 you will identify a SMART objective focused on an advocacy win. This objective will answer the question, </a:t>
            </a:r>
            <a:r>
              <a:rPr lang="ja-JP" altLang="en-US" sz="1100" dirty="0"/>
              <a:t>“</a:t>
            </a:r>
            <a:r>
              <a:rPr lang="en-US" altLang="ja-JP" sz="1100" dirty="0"/>
              <a:t>What are you </a:t>
            </a:r>
            <a:r>
              <a:rPr lang="en-US" altLang="ja-JP" sz="1100" i="1" dirty="0"/>
              <a:t>really </a:t>
            </a:r>
            <a:r>
              <a:rPr lang="en-US" altLang="ja-JP" sz="1100" dirty="0"/>
              <a:t>trying to accomplish, and what can you do about it </a:t>
            </a:r>
            <a:r>
              <a:rPr lang="en-US" altLang="ja-JP" sz="1100" i="1" dirty="0"/>
              <a:t>now</a:t>
            </a:r>
            <a:r>
              <a:rPr lang="en-US" altLang="ja-JP" sz="1100" dirty="0"/>
              <a:t>?</a:t>
            </a:r>
            <a:r>
              <a:rPr lang="ja-JP" altLang="en-US" sz="1100" dirty="0"/>
              <a:t>”</a:t>
            </a:r>
            <a:endParaRPr lang="en-US" altLang="en-US" sz="1100" b="1" dirty="0"/>
          </a:p>
          <a:p>
            <a:pPr marL="647824" lvl="1" indent="-176679" defTabSz="942289" eaLnBrk="0" fontAlgn="base" hangingPunct="0">
              <a:spcBef>
                <a:spcPct val="0"/>
              </a:spcBef>
              <a:spcAft>
                <a:spcPct val="0"/>
              </a:spcAft>
              <a:buFontTx/>
              <a:buChar char="•"/>
              <a:defRPr/>
            </a:pPr>
            <a:r>
              <a:rPr lang="en-US" altLang="en-US" sz="1100" dirty="0"/>
              <a:t>If you identify many challenges or significant opposition, you will need to consider them when setting your objective.</a:t>
            </a:r>
          </a:p>
          <a:p>
            <a:pPr marL="647824" lvl="1" indent="-176679">
              <a:spcBef>
                <a:spcPct val="0"/>
              </a:spcBef>
              <a:buFontTx/>
              <a:buChar char="•"/>
            </a:pPr>
            <a:endParaRPr lang="en-US" altLang="en-US" sz="1100" b="1" dirty="0"/>
          </a:p>
          <a:p>
            <a:pPr>
              <a:spcBef>
                <a:spcPct val="0"/>
              </a:spcBef>
            </a:pPr>
            <a:r>
              <a:rPr lang="en-US" altLang="en-US" sz="1100" i="1" dirty="0"/>
              <a:t>User’s</a:t>
            </a:r>
            <a:r>
              <a:rPr lang="ja-JP" altLang="en-US" sz="1100" i="1" dirty="0"/>
              <a:t> </a:t>
            </a:r>
            <a:r>
              <a:rPr lang="en-US" altLang="ja-JP" sz="1100" i="1" dirty="0"/>
              <a:t>Guide</a:t>
            </a:r>
            <a:r>
              <a:rPr lang="ja-JP" altLang="en-US" sz="1100" i="1" dirty="0"/>
              <a:t> </a:t>
            </a:r>
            <a:r>
              <a:rPr lang="en-US" altLang="ja-JP" sz="1100" i="1" dirty="0"/>
              <a:t>pages</a:t>
            </a:r>
            <a:r>
              <a:rPr lang="ja-JP" altLang="en-US" sz="1100" i="1" dirty="0"/>
              <a:t> </a:t>
            </a:r>
            <a:r>
              <a:rPr lang="en-US" altLang="ja-JP" sz="1100" i="1" dirty="0"/>
              <a:t>24-30.</a:t>
            </a:r>
            <a:endParaRPr lang="en-US" altLang="en-US" sz="1100" i="1" dirty="0"/>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32</a:t>
            </a:fld>
            <a:endParaRPr lang="en-US"/>
          </a:p>
        </p:txBody>
      </p:sp>
    </p:spTree>
    <p:extLst>
      <p:ext uri="{BB962C8B-B14F-4D97-AF65-F5344CB8AC3E}">
        <p14:creationId xmlns:p14="http://schemas.microsoft.com/office/powerpoint/2010/main" val="3421425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spcBef>
                <a:spcPct val="0"/>
              </a:spcBef>
              <a:buFont typeface="Arial" panose="020B0604020202020204" pitchFamily="34" charset="0"/>
              <a:buChar char="•"/>
            </a:pPr>
            <a:r>
              <a:rPr lang="en-US" altLang="en-US" sz="1100" b="1" dirty="0"/>
              <a:t>Facilitate discussion:</a:t>
            </a:r>
          </a:p>
          <a:p>
            <a:pPr marL="647824" lvl="1" indent="-176679">
              <a:spcBef>
                <a:spcPct val="0"/>
              </a:spcBef>
              <a:buFont typeface="Arial" panose="020B0604020202020204" pitchFamily="34" charset="0"/>
              <a:buChar char="•"/>
            </a:pPr>
            <a:r>
              <a:rPr lang="en-US" altLang="en-US" sz="1100" b="1" dirty="0"/>
              <a:t>What does a good goal statement look like? Ask participants for their thoughts. Some answers may include:</a:t>
            </a:r>
          </a:p>
          <a:p>
            <a:pPr marL="1118968" lvl="2" indent="-176679">
              <a:spcBef>
                <a:spcPct val="0"/>
              </a:spcBef>
              <a:buFontTx/>
              <a:buChar char="•"/>
            </a:pPr>
            <a:r>
              <a:rPr lang="en-US" altLang="en-US" sz="1100" dirty="0"/>
              <a:t>A goal is ambitious. It will take time to achieve, and it is worth the time and effort.</a:t>
            </a:r>
          </a:p>
          <a:p>
            <a:pPr marL="1118968" lvl="2" indent="-176679">
              <a:spcBef>
                <a:spcPct val="0"/>
              </a:spcBef>
              <a:buFontTx/>
              <a:buChar char="•"/>
            </a:pPr>
            <a:r>
              <a:rPr lang="en-US" altLang="en-US" sz="1100" dirty="0"/>
              <a:t>A goal statement is clear and easily understood, even by those not familiar with the issue.</a:t>
            </a:r>
          </a:p>
          <a:p>
            <a:pPr marL="1118968" lvl="2" indent="-176679">
              <a:spcBef>
                <a:spcPct val="0"/>
              </a:spcBef>
              <a:buFontTx/>
              <a:buChar char="•"/>
            </a:pPr>
            <a:r>
              <a:rPr lang="en-US" altLang="en-US" sz="1100" dirty="0"/>
              <a:t>A goal is inspiring and will attract the commitment of advocates and support of decision-makers and the public.</a:t>
            </a:r>
          </a:p>
          <a:p>
            <a:pPr marL="1118968" lvl="2" indent="-176679">
              <a:spcBef>
                <a:spcPct val="0"/>
              </a:spcBef>
              <a:buFontTx/>
              <a:buChar char="•"/>
            </a:pPr>
            <a:r>
              <a:rPr lang="en-US" altLang="en-US" sz="1100" dirty="0"/>
              <a:t>A goal is in sync with broad national policy goals.</a:t>
            </a:r>
          </a:p>
          <a:p>
            <a:pPr marL="647824" lvl="1" indent="-176679">
              <a:spcBef>
                <a:spcPct val="0"/>
              </a:spcBef>
              <a:buFontTx/>
              <a:buChar char="•"/>
            </a:pPr>
            <a:r>
              <a:rPr lang="en-US" altLang="en-US" sz="1100" dirty="0"/>
              <a:t>Ask for examples of goals of all types—business, government, personal.</a:t>
            </a:r>
          </a:p>
          <a:p>
            <a:pPr marL="647824" lvl="1" indent="-176679">
              <a:spcBef>
                <a:spcPct val="0"/>
              </a:spcBef>
              <a:buFont typeface="Arial" panose="020B0604020202020204" pitchFamily="34" charset="0"/>
              <a:buChar char="•"/>
            </a:pPr>
            <a:endParaRPr lang="en-US" altLang="en-US" sz="1100" b="1" dirty="0"/>
          </a:p>
          <a:p>
            <a:pPr>
              <a:spcBef>
                <a:spcPct val="0"/>
              </a:spcBef>
            </a:pPr>
            <a:r>
              <a:rPr lang="en-US" altLang="en-US" sz="1100" i="1" dirty="0"/>
              <a:t>User’s Guide pages 24-25.</a:t>
            </a:r>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33</a:t>
            </a:fld>
            <a:endParaRPr lang="en-US"/>
          </a:p>
        </p:txBody>
      </p:sp>
    </p:spTree>
    <p:extLst>
      <p:ext uri="{BB962C8B-B14F-4D97-AF65-F5344CB8AC3E}">
        <p14:creationId xmlns:p14="http://schemas.microsoft.com/office/powerpoint/2010/main" val="1132336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defTabSz="942289">
              <a:spcBef>
                <a:spcPct val="0"/>
              </a:spcBef>
              <a:buFontTx/>
              <a:buChar char="•"/>
              <a:defRPr/>
            </a:pPr>
            <a:r>
              <a:rPr lang="en-US" altLang="en-US" sz="1100" b="1" dirty="0"/>
              <a:t>Assign 3.1.</a:t>
            </a:r>
          </a:p>
          <a:p>
            <a:pPr marL="647824" lvl="1" indent="-176679" defTabSz="942289">
              <a:spcBef>
                <a:spcPct val="0"/>
              </a:spcBef>
              <a:buFontTx/>
              <a:buChar char="•"/>
              <a:defRPr/>
            </a:pPr>
            <a:r>
              <a:rPr lang="en-US" altLang="en-US" sz="1100" dirty="0"/>
              <a:t>Ask participants to work together to propose a goal in plenary or in small groups. </a:t>
            </a:r>
          </a:p>
          <a:p>
            <a:pPr marL="647824" marR="0" lvl="1" indent="-176679" algn="l" defTabSz="942289" rtl="0" eaLnBrk="1" fontAlgn="auto" latinLnBrk="0" hangingPunct="1">
              <a:lnSpc>
                <a:spcPct val="100000"/>
              </a:lnSpc>
              <a:spcBef>
                <a:spcPct val="0"/>
              </a:spcBef>
              <a:spcAft>
                <a:spcPts val="0"/>
              </a:spcAft>
              <a:buClrTx/>
              <a:buSzTx/>
              <a:buFontTx/>
              <a:buChar char="•"/>
              <a:tabLst/>
              <a:defRPr/>
            </a:pPr>
            <a:r>
              <a:rPr lang="en-US" altLang="en-US" sz="1100" dirty="0"/>
              <a:t>If the working group already has a goal, confirm that it is still in operation and skip step 3.1.</a:t>
            </a:r>
          </a:p>
          <a:p>
            <a:pPr marL="647824" marR="0" lvl="1" indent="-176679" algn="l" defTabSz="942289" rtl="0" eaLnBrk="1" fontAlgn="auto" latinLnBrk="0" hangingPunct="1">
              <a:lnSpc>
                <a:spcPct val="100000"/>
              </a:lnSpc>
              <a:spcBef>
                <a:spcPct val="0"/>
              </a:spcBef>
              <a:spcAft>
                <a:spcPts val="0"/>
              </a:spcAft>
              <a:buClrTx/>
              <a:buSzTx/>
              <a:buFontTx/>
              <a:buChar char="•"/>
              <a:tabLst/>
              <a:defRPr/>
            </a:pPr>
            <a:endParaRPr lang="en-US" altLang="en-US" sz="1100" dirty="0"/>
          </a:p>
          <a:p>
            <a:pPr marL="185395" marR="0" lvl="0" indent="-171450" algn="l" defTabSz="942289"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altLang="en-US" sz="1100" b="1" dirty="0"/>
              <a:t>Facilitate report-out</a:t>
            </a:r>
            <a:r>
              <a:rPr lang="en-US" altLang="en-US" sz="1100" dirty="0"/>
              <a:t>: If assigned in small groups, ask the groups to present their proposed </a:t>
            </a:r>
            <a:r>
              <a:rPr lang="en-US" altLang="en-US" sz="1100" u="sng" dirty="0"/>
              <a:t>goal statements to the entire group.</a:t>
            </a:r>
          </a:p>
          <a:p>
            <a:pPr marL="171450" indent="-171450" defTabSz="942289" eaLnBrk="0" fontAlgn="base" hangingPunct="0">
              <a:spcBef>
                <a:spcPct val="0"/>
              </a:spcBef>
              <a:spcAft>
                <a:spcPct val="0"/>
              </a:spcAft>
              <a:buFont typeface="Arial" panose="020B0604020202020204" pitchFamily="34" charset="0"/>
              <a:buChar char="•"/>
              <a:defRPr/>
            </a:pPr>
            <a:endParaRPr lang="en-US" sz="1100" b="1" dirty="0">
              <a:ea typeface="MS PGothic" panose="020B0600070205080204" pitchFamily="34" charset="-128"/>
            </a:endParaRPr>
          </a:p>
          <a:p>
            <a:pPr marL="171450" marR="0" lvl="0" indent="-171450" algn="l" defTabSz="942289"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100" b="1" dirty="0">
                <a:solidFill>
                  <a:srgbClr val="000000"/>
                </a:solidFill>
              </a:rPr>
              <a:t>Document findings on a flip chart sheet, worksheet, or whiteboard.</a:t>
            </a:r>
          </a:p>
          <a:p>
            <a:pPr marL="176679" indent="-176679" defTabSz="942289" eaLnBrk="0" fontAlgn="base" hangingPunct="0">
              <a:spcBef>
                <a:spcPct val="0"/>
              </a:spcBef>
              <a:spcAft>
                <a:spcPct val="0"/>
              </a:spcAft>
              <a:buFont typeface="Wingdings" panose="05000000000000000000" pitchFamily="2" charset="2"/>
              <a:buChar char="Ø"/>
              <a:defRPr/>
            </a:pPr>
            <a:endParaRPr lang="en-US" sz="1100" b="1" dirty="0">
              <a:ea typeface="MS PGothic" panose="020B0600070205080204" pitchFamily="34" charset="-128"/>
            </a:endParaRPr>
          </a:p>
          <a:p>
            <a:pPr marL="176679" indent="-176679" defTabSz="942289" eaLnBrk="0" fontAlgn="base" hangingPunct="0">
              <a:spcBef>
                <a:spcPct val="0"/>
              </a:spcBef>
              <a:spcAft>
                <a:spcPct val="0"/>
              </a:spcAft>
              <a:buFont typeface="Arial" panose="020B0604020202020204" pitchFamily="34" charset="0"/>
              <a:buChar char="•"/>
              <a:defRPr/>
            </a:pPr>
            <a:r>
              <a:rPr lang="en-US" sz="1100" b="1" dirty="0">
                <a:ea typeface="MS PGothic" panose="020B0600070205080204" pitchFamily="34" charset="-128"/>
              </a:rPr>
              <a:t>Facilitation Tips:</a:t>
            </a:r>
            <a:endParaRPr lang="en-US" sz="1100" dirty="0">
              <a:ea typeface="MS PGothic" panose="020B0600070205080204" pitchFamily="34" charset="-128"/>
            </a:endParaRPr>
          </a:p>
          <a:p>
            <a:pPr marL="647824" lvl="1" indent="-176679" defTabSz="942289">
              <a:spcBef>
                <a:spcPct val="0"/>
              </a:spcBef>
              <a:buFont typeface="Arial" panose="020B0604020202020204" pitchFamily="34" charset="0"/>
              <a:buChar char="•"/>
              <a:defRPr/>
            </a:pPr>
            <a:r>
              <a:rPr lang="en-US" sz="1100" dirty="0">
                <a:solidFill>
                  <a:srgbClr val="211E1F"/>
                </a:solidFill>
              </a:rPr>
              <a:t>Review your landscape assessment to formulate or build consensus on a goal that states clearly the change that you hope to see as a result of your efforts.</a:t>
            </a:r>
            <a:endParaRPr lang="en-US" sz="1100" dirty="0">
              <a:ea typeface="MS PGothic" panose="020B0600070205080204" pitchFamily="34" charset="-128"/>
            </a:endParaRPr>
          </a:p>
          <a:p>
            <a:pPr marL="647824" lvl="1" indent="-176679">
              <a:spcBef>
                <a:spcPct val="0"/>
              </a:spcBef>
              <a:buFont typeface="Arial" panose="020B0604020202020204" pitchFamily="34" charset="0"/>
              <a:buChar char="•"/>
            </a:pPr>
            <a:r>
              <a:rPr lang="en-US" sz="1100" dirty="0">
                <a:ea typeface="MS PGothic" panose="020B0600070205080204" pitchFamily="34" charset="-128"/>
              </a:rPr>
              <a:t>If they are formulating a goal for the first time, consider various options, including what will best inspire strong commitment. Regardless, take the time to discuss and debate. </a:t>
            </a:r>
          </a:p>
          <a:p>
            <a:pPr marL="647824" lvl="1" indent="-176679">
              <a:spcBef>
                <a:spcPct val="0"/>
              </a:spcBef>
              <a:buFont typeface="Arial" panose="020B0604020202020204" pitchFamily="34" charset="0"/>
              <a:buChar char="•"/>
            </a:pPr>
            <a:r>
              <a:rPr lang="en-US" sz="1100" dirty="0">
                <a:ea typeface="MS PGothic" panose="020B0600070205080204" pitchFamily="34" charset="-128"/>
              </a:rPr>
              <a:t>This is the most important step to gaining the consensus. It is the critical unifier in establishing or energizing an advocacy working group.</a:t>
            </a:r>
            <a:r>
              <a:rPr lang="en-US" sz="1100" dirty="0"/>
              <a:t> </a:t>
            </a:r>
          </a:p>
          <a:p>
            <a:pPr marL="647824" lvl="1" indent="-176679">
              <a:spcBef>
                <a:spcPct val="0"/>
              </a:spcBef>
              <a:buFont typeface="Arial" panose="020B0604020202020204" pitchFamily="34" charset="0"/>
              <a:buChar char="•"/>
            </a:pPr>
            <a:endParaRPr lang="en-US" altLang="en-US" sz="1100" b="1" dirty="0"/>
          </a:p>
          <a:p>
            <a:pPr marL="176679" indent="-176679">
              <a:spcBef>
                <a:spcPct val="0"/>
              </a:spcBef>
              <a:buFont typeface="Arial" panose="020B0604020202020204" pitchFamily="34" charset="0"/>
              <a:buChar char="•"/>
            </a:pPr>
            <a:r>
              <a:rPr lang="en-US" altLang="en-US" sz="1100" i="1" dirty="0"/>
              <a:t>User’s Guide pages 24-25.</a:t>
            </a:r>
          </a:p>
          <a:p>
            <a:endParaRPr lang="en-US" sz="1900" dirty="0">
              <a:solidFill>
                <a:srgbClr val="211E1F"/>
              </a:solidFill>
              <a:latin typeface="GillSans Light"/>
            </a:endParaRPr>
          </a:p>
          <a:p>
            <a:endParaRPr lang="en-US" sz="1900" dirty="0">
              <a:solidFill>
                <a:srgbClr val="211E1F"/>
              </a:solidFill>
              <a:latin typeface="GillSans Light"/>
            </a:endParaRPr>
          </a:p>
          <a:p>
            <a:endParaRPr lang="en-US" sz="1900" dirty="0">
              <a:solidFill>
                <a:srgbClr val="211E1F"/>
              </a:solidFill>
              <a:latin typeface="GillSans Light"/>
            </a:endParaRPr>
          </a:p>
          <a:p>
            <a:endParaRPr lang="en-US" dirty="0"/>
          </a:p>
        </p:txBody>
      </p:sp>
      <p:sp>
        <p:nvSpPr>
          <p:cNvPr id="4" name="Slide Number Placeholder 3"/>
          <p:cNvSpPr>
            <a:spLocks noGrp="1"/>
          </p:cNvSpPr>
          <p:nvPr>
            <p:ph type="sldNum" sz="quarter" idx="5"/>
          </p:nvPr>
        </p:nvSpPr>
        <p:spPr/>
        <p:txBody>
          <a:bodyPr/>
          <a:lstStyle/>
          <a:p>
            <a:pPr>
              <a:defRPr/>
            </a:pPr>
            <a:fld id="{97D5B2D7-7A36-4FE8-AC09-CB41BD8EE605}" type="slidenum">
              <a:rPr lang="en-US" altLang="en-US" smtClean="0"/>
              <a:pPr>
                <a:defRPr/>
              </a:pPr>
              <a:t>34</a:t>
            </a:fld>
            <a:endParaRPr lang="en-US" altLang="en-US"/>
          </a:p>
        </p:txBody>
      </p:sp>
    </p:spTree>
    <p:extLst>
      <p:ext uri="{BB962C8B-B14F-4D97-AF65-F5344CB8AC3E}">
        <p14:creationId xmlns:p14="http://schemas.microsoft.com/office/powerpoint/2010/main" val="33544218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defRPr/>
            </a:pPr>
            <a:r>
              <a:rPr lang="en-US" sz="1100" b="1" dirty="0"/>
              <a:t>Facilitate discussion:</a:t>
            </a:r>
          </a:p>
          <a:p>
            <a:pPr marL="633879" lvl="1" indent="-176679">
              <a:buFont typeface="Arial" panose="020B0604020202020204" pitchFamily="34" charset="0"/>
              <a:buChar char="•"/>
              <a:defRPr/>
            </a:pPr>
            <a:r>
              <a:rPr lang="en-US" sz="1100" b="0" dirty="0"/>
              <a:t>What is the difference between a goal and an objective?</a:t>
            </a:r>
          </a:p>
          <a:p>
            <a:pPr marL="176679" indent="-176679">
              <a:buFont typeface="Wingdings" panose="05000000000000000000" pitchFamily="2" charset="2"/>
              <a:buChar char="Ø"/>
              <a:defRPr/>
            </a:pPr>
            <a:endParaRPr lang="en-US" sz="1100" b="1" dirty="0"/>
          </a:p>
          <a:p>
            <a:pPr marL="176679" indent="-176679">
              <a:buFont typeface="Arial" panose="020B0604020202020204" pitchFamily="34" charset="0"/>
              <a:buChar char="•"/>
              <a:defRPr/>
            </a:pPr>
            <a:r>
              <a:rPr lang="en-US" sz="1100" b="1" dirty="0"/>
              <a:t>Make these points:</a:t>
            </a:r>
          </a:p>
          <a:p>
            <a:pPr marL="647824" lvl="1" indent="-176679">
              <a:buFont typeface="Arial" panose="020B0604020202020204" pitchFamily="34" charset="0"/>
              <a:buChar char="•"/>
              <a:defRPr/>
            </a:pPr>
            <a:r>
              <a:rPr lang="en-US" sz="1100" dirty="0"/>
              <a:t>Objectives are small, incremental steps. </a:t>
            </a:r>
            <a:r>
              <a:rPr lang="en-US" sz="1100" dirty="0">
                <a:solidFill>
                  <a:schemeClr val="accent2"/>
                </a:solidFill>
                <a:cs typeface="Arial" panose="020B0604020202020204" pitchFamily="34" charset="0"/>
              </a:rPr>
              <a:t>You reach your goal through a chain of these “advocacy wins.” </a:t>
            </a:r>
            <a:endParaRPr lang="en-US" sz="1100" dirty="0"/>
          </a:p>
          <a:p>
            <a:pPr marL="647824" lvl="1" indent="-176679">
              <a:buFont typeface="Arial" panose="020B0604020202020204" pitchFamily="34" charset="0"/>
              <a:buChar char="•"/>
              <a:defRPr/>
            </a:pPr>
            <a:r>
              <a:rPr lang="en-US" sz="1100" dirty="0"/>
              <a:t>Objectives often take advantage of imminent policy windows.</a:t>
            </a:r>
          </a:p>
          <a:p>
            <a:pPr marL="176679" indent="-176679">
              <a:buFont typeface="Wingdings" panose="05000000000000000000" pitchFamily="2" charset="2"/>
              <a:buChar char="Ø"/>
              <a:defRPr/>
            </a:pPr>
            <a:endParaRPr lang="en-US" sz="1100" dirty="0"/>
          </a:p>
          <a:p>
            <a:pPr marL="176679" indent="-176679">
              <a:buFont typeface="Arial" panose="020B0604020202020204" pitchFamily="34" charset="0"/>
              <a:buChar char="•"/>
              <a:defRPr/>
            </a:pPr>
            <a:r>
              <a:rPr lang="en-US" sz="1100" b="1" dirty="0"/>
              <a:t>Optional activity:</a:t>
            </a:r>
          </a:p>
          <a:p>
            <a:pPr marL="647824" lvl="1" indent="-176679">
              <a:buFont typeface="Arial" panose="020B0604020202020204" pitchFamily="34" charset="0"/>
              <a:buChar char="•"/>
              <a:defRPr/>
            </a:pPr>
            <a:r>
              <a:rPr lang="en-US" sz="1100" dirty="0"/>
              <a:t>Prepare ahead a list of examples of possible goals and objectives appropriate to the local context.                                                                                                                                                </a:t>
            </a:r>
          </a:p>
          <a:p>
            <a:pPr marL="647824" lvl="1" indent="-176679">
              <a:buFont typeface="Arial" panose="020B0604020202020204" pitchFamily="34" charset="0"/>
              <a:buChar char="•"/>
              <a:defRPr/>
            </a:pPr>
            <a:r>
              <a:rPr lang="en-US" sz="1100" dirty="0"/>
              <a:t>Read each example. Discuss with participants whether it is a goal or an objective. </a:t>
            </a:r>
            <a:endParaRPr lang="en-US" sz="1100" i="1" dirty="0"/>
          </a:p>
          <a:p>
            <a:pPr marL="176679" indent="-176679">
              <a:buFont typeface="Wingdings" panose="05000000000000000000" pitchFamily="2" charset="2"/>
              <a:buChar char="Ø"/>
              <a:defRPr/>
            </a:pPr>
            <a:endParaRPr lang="en-US" sz="1100" i="1" dirty="0"/>
          </a:p>
          <a:p>
            <a:pPr>
              <a:defRPr/>
            </a:pPr>
            <a:r>
              <a:rPr lang="en-US" i="1" dirty="0">
                <a:ea typeface="+mn-ea"/>
              </a:rPr>
              <a:t>User’s Guide pages 26-30.</a:t>
            </a:r>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35</a:t>
            </a:fld>
            <a:endParaRPr lang="en-US"/>
          </a:p>
        </p:txBody>
      </p:sp>
    </p:spTree>
    <p:extLst>
      <p:ext uri="{BB962C8B-B14F-4D97-AF65-F5344CB8AC3E}">
        <p14:creationId xmlns:p14="http://schemas.microsoft.com/office/powerpoint/2010/main" val="19081558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defRPr/>
            </a:pPr>
            <a:r>
              <a:rPr lang="en-US" b="1" dirty="0"/>
              <a:t>Make this point:</a:t>
            </a:r>
          </a:p>
          <a:p>
            <a:pPr marL="647824" lvl="1" indent="-176679">
              <a:buFont typeface="Arial" panose="020B0604020202020204" pitchFamily="34" charset="0"/>
              <a:buChar char="•"/>
              <a:defRPr/>
            </a:pPr>
            <a:r>
              <a:rPr lang="en-US" dirty="0"/>
              <a:t>To drive advocacy efforts and achieve success, the objective must be SMART (have characteristics that qualify the objective as being specific, measurable, attainable, relevant, and time-bound).</a:t>
            </a:r>
          </a:p>
          <a:p>
            <a:pPr marL="647824" marR="0" lvl="1"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(Read each of the 5 characteristics of a SMART objective on the slide.) </a:t>
            </a:r>
          </a:p>
          <a:p>
            <a:pPr>
              <a:defRPr/>
            </a:pPr>
            <a:endParaRPr lang="en-US" b="1" dirty="0"/>
          </a:p>
          <a:p>
            <a:pPr marL="176679" indent="-176679">
              <a:buFont typeface="Arial" panose="020B0604020202020204" pitchFamily="34" charset="0"/>
              <a:buChar char="•"/>
              <a:defRPr/>
            </a:pPr>
            <a:r>
              <a:rPr lang="en-US" b="1" dirty="0"/>
              <a:t>Facilitate a discussion: </a:t>
            </a:r>
          </a:p>
          <a:p>
            <a:pPr marL="647824" lvl="1" indent="-176679">
              <a:buFont typeface="Arial" panose="020B0604020202020204" pitchFamily="34" charset="0"/>
              <a:buChar char="•"/>
              <a:defRPr/>
            </a:pPr>
            <a:r>
              <a:rPr lang="en-US" dirty="0"/>
              <a:t>How does a SMART objective facilitate an advocacy win? Use an example that will be familiar to the group or ask the group to share examples they feel are SMART.</a:t>
            </a:r>
          </a:p>
          <a:p>
            <a:pPr marL="647824" lvl="1" indent="-176679">
              <a:buFont typeface="Arial" panose="020B0604020202020204" pitchFamily="34" charset="0"/>
              <a:buChar char="•"/>
              <a:defRPr/>
            </a:pPr>
            <a:endParaRPr lang="en-US" dirty="0"/>
          </a:p>
          <a:p>
            <a:pPr marL="176679" indent="-176679">
              <a:buFont typeface="Arial" panose="020B0604020202020204" pitchFamily="34" charset="0"/>
              <a:buChar char="•"/>
              <a:defRPr/>
            </a:pPr>
            <a:r>
              <a:rPr lang="en-US" b="1" dirty="0"/>
              <a:t>Optional activity:</a:t>
            </a:r>
          </a:p>
          <a:p>
            <a:pPr marL="647824" lvl="1" indent="-176679">
              <a:buFont typeface="Arial" panose="020B0604020202020204" pitchFamily="34" charset="0"/>
              <a:buChar char="•"/>
              <a:defRPr/>
            </a:pPr>
            <a:r>
              <a:rPr lang="en-US" dirty="0"/>
              <a:t>Create small groups and ask each to draft a SMART objective based on the landscape assessment and their own knowledge. They can note their objective on a flip chart or slide to share with the larger group. The larger group assesses how each group’s objective is SMART and how it could be made stronger. This exercise is particularly useful when a group is new to the SMART concept.</a:t>
            </a:r>
          </a:p>
          <a:p>
            <a:pPr marL="176679" indent="-176679">
              <a:buFont typeface="Wingdings" panose="05000000000000000000" pitchFamily="2" charset="2"/>
              <a:buChar char="Ø"/>
              <a:defRPr/>
            </a:pPr>
            <a:endParaRPr lang="en-US" dirty="0"/>
          </a:p>
          <a:p>
            <a:pPr>
              <a:defRPr/>
            </a:pPr>
            <a:r>
              <a:rPr lang="en-US" i="1" dirty="0"/>
              <a:t>User’s Guide pages 26-27.</a:t>
            </a:r>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36</a:t>
            </a:fld>
            <a:endParaRPr lang="en-US"/>
          </a:p>
        </p:txBody>
      </p:sp>
    </p:spTree>
    <p:extLst>
      <p:ext uri="{BB962C8B-B14F-4D97-AF65-F5344CB8AC3E}">
        <p14:creationId xmlns:p14="http://schemas.microsoft.com/office/powerpoint/2010/main" val="20509222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spcBef>
                <a:spcPct val="0"/>
              </a:spcBef>
              <a:buFont typeface="Arial" panose="020B0604020202020204" pitchFamily="34" charset="0"/>
              <a:buChar char="•"/>
              <a:defRPr/>
            </a:pPr>
            <a:r>
              <a:rPr lang="en-US" altLang="en-US" sz="1100" b="1" dirty="0"/>
              <a:t>Make this point:</a:t>
            </a:r>
          </a:p>
          <a:p>
            <a:pPr marL="647824" lvl="1" indent="-176679">
              <a:spcBef>
                <a:spcPct val="0"/>
              </a:spcBef>
              <a:buFontTx/>
              <a:buChar char="•"/>
              <a:defRPr/>
            </a:pPr>
            <a:r>
              <a:rPr lang="en-US" altLang="en-US" sz="1100" dirty="0"/>
              <a:t>Many advocacy wins—that is, meeting SMART objectives—are needed to reach the broader goal. In this example, the overall goal is reduced maternal mortality. </a:t>
            </a:r>
          </a:p>
          <a:p>
            <a:pPr marL="647824" lvl="1" indent="-176679">
              <a:spcBef>
                <a:spcPct val="0"/>
              </a:spcBef>
              <a:buFontTx/>
              <a:buChar char="•"/>
              <a:defRPr/>
            </a:pPr>
            <a:r>
              <a:rPr lang="en-US" altLang="en-US" sz="1100" dirty="0"/>
              <a:t>Review objectives 1 to 5 on the slide.</a:t>
            </a:r>
          </a:p>
          <a:p>
            <a:pPr marL="176679" indent="-176679">
              <a:spcBef>
                <a:spcPct val="0"/>
              </a:spcBef>
              <a:buFont typeface="Arial" panose="020B0604020202020204" pitchFamily="34" charset="0"/>
              <a:buChar char="•"/>
              <a:defRPr/>
            </a:pPr>
            <a:endParaRPr lang="en-US" altLang="en-US" sz="1100" dirty="0"/>
          </a:p>
          <a:p>
            <a:pPr marL="176679" indent="-176679">
              <a:spcBef>
                <a:spcPct val="0"/>
              </a:spcBef>
              <a:buFont typeface="Arial" panose="020B0604020202020204" pitchFamily="34" charset="0"/>
              <a:buChar char="•"/>
              <a:defRPr/>
            </a:pPr>
            <a:r>
              <a:rPr lang="en-US" altLang="en-US" sz="1100" b="1" dirty="0"/>
              <a:t>Facilitate discussion:</a:t>
            </a:r>
          </a:p>
          <a:p>
            <a:pPr marL="647824" lvl="1" indent="-176679">
              <a:spcBef>
                <a:spcPct val="0"/>
              </a:spcBef>
              <a:buFont typeface="Arial" panose="020B0604020202020204" pitchFamily="34" charset="0"/>
              <a:buChar char="•"/>
              <a:defRPr/>
            </a:pPr>
            <a:r>
              <a:rPr lang="en-US" altLang="en-US" sz="1100" dirty="0"/>
              <a:t>Do these objectives form a chain that leads to the goal?</a:t>
            </a:r>
          </a:p>
          <a:p>
            <a:pPr marL="647824" lvl="1" indent="-176679">
              <a:spcBef>
                <a:spcPct val="0"/>
              </a:spcBef>
              <a:buFont typeface="Arial" panose="020B0604020202020204" pitchFamily="34" charset="0"/>
              <a:buChar char="•"/>
              <a:defRPr/>
            </a:pPr>
            <a:r>
              <a:rPr lang="en-US" altLang="en-US" sz="1100" dirty="0"/>
              <a:t>Is it possible to achieve them in a different order?</a:t>
            </a:r>
          </a:p>
          <a:p>
            <a:pPr marL="647824" lvl="1" indent="-176679">
              <a:spcBef>
                <a:spcPct val="0"/>
              </a:spcBef>
              <a:buFont typeface="Arial" panose="020B0604020202020204" pitchFamily="34" charset="0"/>
              <a:buChar char="•"/>
              <a:defRPr/>
            </a:pPr>
            <a:r>
              <a:rPr lang="en-US" altLang="en-US" sz="1100" dirty="0"/>
              <a:t>What other possible objectives would help meet the goal?</a:t>
            </a:r>
          </a:p>
          <a:p>
            <a:pPr marL="647824" lvl="1" indent="-176679" defTabSz="942289">
              <a:spcBef>
                <a:spcPct val="0"/>
              </a:spcBef>
              <a:buFont typeface="Arial" panose="020B0604020202020204" pitchFamily="34" charset="0"/>
              <a:buChar char="•"/>
              <a:defRPr/>
            </a:pPr>
            <a:r>
              <a:rPr lang="en-US" sz="1100" dirty="0">
                <a:solidFill>
                  <a:srgbClr val="211E1F"/>
                </a:solidFill>
                <a:latin typeface="Calibri" panose="020F0502020204030204" pitchFamily="34" charset="0"/>
                <a:cs typeface="Calibri" panose="020F0502020204030204" pitchFamily="34" charset="0"/>
              </a:rPr>
              <a:t>Brainstorm how to define, measure, and verify success. </a:t>
            </a:r>
            <a:endParaRPr lang="en-US" altLang="en-US" sz="1100" dirty="0"/>
          </a:p>
          <a:p>
            <a:pPr marL="176679" indent="-176679">
              <a:spcBef>
                <a:spcPct val="0"/>
              </a:spcBef>
              <a:buFont typeface="Arial" panose="020B0604020202020204" pitchFamily="34" charset="0"/>
              <a:buChar char="•"/>
              <a:defRPr/>
            </a:pPr>
            <a:endParaRPr lang="en-US" altLang="en-US" sz="1100" b="1" dirty="0"/>
          </a:p>
          <a:p>
            <a:pPr marL="176679" indent="-176679">
              <a:spcBef>
                <a:spcPct val="0"/>
              </a:spcBef>
              <a:buFont typeface="Arial" panose="020B0604020202020204" pitchFamily="34" charset="0"/>
              <a:buChar char="•"/>
              <a:defRPr/>
            </a:pPr>
            <a:r>
              <a:rPr lang="en-US" altLang="en-US" sz="1100" b="1" dirty="0"/>
              <a:t>Ask for any questions on clarifying the differences between goals and objectives and the characteristics of a SMART objective.  </a:t>
            </a:r>
          </a:p>
          <a:p>
            <a:pPr>
              <a:spcBef>
                <a:spcPct val="0"/>
              </a:spcBef>
              <a:defRPr/>
            </a:pPr>
            <a:endParaRPr lang="en-US" altLang="en-US" sz="1100" b="1" dirty="0"/>
          </a:p>
          <a:p>
            <a:pPr>
              <a:spcBef>
                <a:spcPct val="0"/>
              </a:spcBef>
              <a:defRPr/>
            </a:pPr>
            <a:r>
              <a:rPr lang="en-US" altLang="en-US" sz="1100" i="1" dirty="0"/>
              <a:t>User’s Guide page 30.</a:t>
            </a:r>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37</a:t>
            </a:fld>
            <a:endParaRPr lang="en-US"/>
          </a:p>
        </p:txBody>
      </p:sp>
    </p:spTree>
    <p:extLst>
      <p:ext uri="{BB962C8B-B14F-4D97-AF65-F5344CB8AC3E}">
        <p14:creationId xmlns:p14="http://schemas.microsoft.com/office/powerpoint/2010/main" val="32047589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54621A56-F64F-4B64-BFF0-640EB7F0D5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a:extLst>
              <a:ext uri="{FF2B5EF4-FFF2-40B4-BE49-F238E27FC236}">
                <a16:creationId xmlns:a16="http://schemas.microsoft.com/office/drawing/2014/main" id="{5B1FA900-DDF5-4DFF-811C-4881AD0D63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dirty="0"/>
              <a:t>Optional: Alternative slide</a:t>
            </a:r>
          </a:p>
          <a:p>
            <a:pPr>
              <a:spcBef>
                <a:spcPct val="0"/>
              </a:spcBef>
            </a:pPr>
            <a:endParaRPr lang="en-US" altLang="en-US" sz="1100" b="1" dirty="0"/>
          </a:p>
          <a:p>
            <a:pPr marL="176679" indent="-176679">
              <a:spcBef>
                <a:spcPct val="0"/>
              </a:spcBef>
              <a:buFont typeface="Arial" panose="020B0604020202020204" pitchFamily="34" charset="0"/>
              <a:buChar char="•"/>
            </a:pPr>
            <a:r>
              <a:rPr lang="en-US" altLang="en-US" sz="1100" b="1" dirty="0"/>
              <a:t>Make these points:</a:t>
            </a:r>
          </a:p>
          <a:p>
            <a:pPr marL="647824" lvl="1" indent="-176679">
              <a:spcBef>
                <a:spcPct val="0"/>
              </a:spcBef>
              <a:buFont typeface="Arial" panose="020B0604020202020204" pitchFamily="34" charset="0"/>
              <a:buChar char="•"/>
            </a:pPr>
            <a:r>
              <a:rPr lang="en-US" altLang="en-US" sz="1100" dirty="0"/>
              <a:t>Many SMART objectives are needed to reach the broader goal. When an objective is achieved, it is an advocacy win.</a:t>
            </a:r>
          </a:p>
          <a:p>
            <a:pPr marL="647824" lvl="1" indent="-176679">
              <a:spcBef>
                <a:spcPct val="0"/>
              </a:spcBef>
              <a:buFont typeface="Arial" panose="020B0604020202020204" pitchFamily="34" charset="0"/>
              <a:buChar char="•"/>
            </a:pPr>
            <a:r>
              <a:rPr lang="en-US" altLang="en-US" sz="1100" dirty="0"/>
              <a:t>In this example, the overall goal fewer women dying in childbirth—but the state currently experiences many women dying during pregnancy and childbirth. </a:t>
            </a:r>
          </a:p>
          <a:p>
            <a:pPr marL="647824" lvl="1" indent="-176679">
              <a:spcBef>
                <a:spcPct val="0"/>
              </a:spcBef>
              <a:buFont typeface="Arial" panose="020B0604020202020204" pitchFamily="34" charset="0"/>
              <a:buChar char="•"/>
            </a:pPr>
            <a:r>
              <a:rPr lang="en-US" altLang="en-US" sz="1100" dirty="0"/>
              <a:t>(Review objectives 1 to 5 on the slide.)</a:t>
            </a:r>
          </a:p>
          <a:p>
            <a:pPr marL="176679" indent="-176679">
              <a:spcBef>
                <a:spcPct val="0"/>
              </a:spcBef>
              <a:buFont typeface="Arial" panose="020B0604020202020204" pitchFamily="34" charset="0"/>
              <a:buChar char="•"/>
            </a:pPr>
            <a:endParaRPr lang="en-US" altLang="en-US" sz="1100" b="1" dirty="0"/>
          </a:p>
          <a:p>
            <a:pPr marL="176679" indent="-176679">
              <a:spcBef>
                <a:spcPct val="0"/>
              </a:spcBef>
              <a:buFont typeface="Arial" panose="020B0604020202020204" pitchFamily="34" charset="0"/>
              <a:buChar char="•"/>
            </a:pPr>
            <a:r>
              <a:rPr lang="en-US" altLang="en-US" sz="1100" b="1" dirty="0"/>
              <a:t>Ask for any clarifying questions on the differences between goals and objectives, and what an objective should include.  </a:t>
            </a:r>
          </a:p>
          <a:p>
            <a:pPr marL="176679" indent="-176679">
              <a:spcBef>
                <a:spcPct val="0"/>
              </a:spcBef>
            </a:pPr>
            <a:endParaRPr lang="en-US" altLang="en-US" dirty="0"/>
          </a:p>
        </p:txBody>
      </p:sp>
      <p:sp>
        <p:nvSpPr>
          <p:cNvPr id="72707" name="Slide Number Placeholder 3">
            <a:extLst>
              <a:ext uri="{FF2B5EF4-FFF2-40B4-BE49-F238E27FC236}">
                <a16:creationId xmlns:a16="http://schemas.microsoft.com/office/drawing/2014/main" id="{3534EF6F-CC65-45BB-982F-E6DC28823F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6D95A654-4837-4C82-999E-C445A57C7566}" type="slidenum">
              <a:rPr lang="en-US" altLang="en-US">
                <a:latin typeface="Calibri" panose="020F0502020204030204" pitchFamily="34" charset="0"/>
              </a:rPr>
              <a:pPr/>
              <a:t>38</a:t>
            </a:fld>
            <a:endParaRPr lang="en-US" altLang="en-US">
              <a:latin typeface="Calibri" panose="020F0502020204030204" pitchFamily="34" charset="0"/>
            </a:endParaRPr>
          </a:p>
        </p:txBody>
      </p:sp>
    </p:spTree>
    <p:extLst>
      <p:ext uri="{BB962C8B-B14F-4D97-AF65-F5344CB8AC3E}">
        <p14:creationId xmlns:p14="http://schemas.microsoft.com/office/powerpoint/2010/main" val="2386947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54621A56-F64F-4B64-BFF0-640EB7F0D5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a:extLst>
              <a:ext uri="{FF2B5EF4-FFF2-40B4-BE49-F238E27FC236}">
                <a16:creationId xmlns:a16="http://schemas.microsoft.com/office/drawing/2014/main" id="{5B1FA900-DDF5-4DFF-811C-4881AD0D63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dirty="0"/>
              <a:t>Optional: Alternative slide</a:t>
            </a:r>
          </a:p>
          <a:p>
            <a:pPr marL="176679" indent="-176679">
              <a:spcBef>
                <a:spcPct val="0"/>
              </a:spcBef>
              <a:buFont typeface="Arial" panose="020B0604020202020204" pitchFamily="34" charset="0"/>
              <a:buChar char="•"/>
            </a:pPr>
            <a:endParaRPr lang="en-US" altLang="en-US" sz="1100" b="1" dirty="0"/>
          </a:p>
          <a:p>
            <a:pPr marL="176679" indent="-176679">
              <a:spcBef>
                <a:spcPct val="0"/>
              </a:spcBef>
              <a:buFont typeface="Arial" panose="020B0604020202020204" pitchFamily="34" charset="0"/>
              <a:buChar char="•"/>
            </a:pPr>
            <a:r>
              <a:rPr lang="en-US" altLang="en-US" sz="1100" b="1" dirty="0"/>
              <a:t>Make these points:</a:t>
            </a:r>
          </a:p>
          <a:p>
            <a:pPr marL="647824" lvl="1" indent="-176679">
              <a:spcBef>
                <a:spcPct val="0"/>
              </a:spcBef>
              <a:buFont typeface="Arial" panose="020B0604020202020204" pitchFamily="34" charset="0"/>
              <a:buChar char="•"/>
            </a:pPr>
            <a:r>
              <a:rPr lang="en-US" altLang="en-US" sz="1100" dirty="0"/>
              <a:t>Many SMART objectives are needed to reach the broader goal. When an objective is achieved, it is an advocacy win.</a:t>
            </a:r>
          </a:p>
          <a:p>
            <a:pPr marL="647824" lvl="1" indent="-176679">
              <a:spcBef>
                <a:spcPct val="0"/>
              </a:spcBef>
              <a:buFont typeface="Arial" panose="020B0604020202020204" pitchFamily="34" charset="0"/>
              <a:buChar char="•"/>
            </a:pPr>
            <a:r>
              <a:rPr lang="en-US" altLang="en-US" sz="1100" dirty="0"/>
              <a:t>In this example, the overall goal in a safe, clean space for children to play outside—but the neighborhood currently experiences fast traffic and delays in rubbish collection, leaving outside areas unsafe and unhygienic. </a:t>
            </a:r>
          </a:p>
          <a:p>
            <a:pPr marL="176679" indent="-176679">
              <a:spcBef>
                <a:spcPct val="0"/>
              </a:spcBef>
              <a:buFont typeface="Arial" panose="020B0604020202020204" pitchFamily="34" charset="0"/>
              <a:buChar char="•"/>
            </a:pPr>
            <a:endParaRPr lang="en-US" altLang="en-US" sz="1100" dirty="0"/>
          </a:p>
          <a:p>
            <a:pPr marL="176679" indent="-176679">
              <a:spcBef>
                <a:spcPct val="0"/>
              </a:spcBef>
              <a:buFont typeface="Arial" panose="020B0604020202020204" pitchFamily="34" charset="0"/>
              <a:buChar char="•"/>
            </a:pPr>
            <a:r>
              <a:rPr lang="en-US" altLang="en-US" sz="1100" dirty="0"/>
              <a:t>Review objectives 1 to 5 on the slide.</a:t>
            </a:r>
          </a:p>
          <a:p>
            <a:pPr marL="176679" indent="-176679">
              <a:spcBef>
                <a:spcPct val="0"/>
              </a:spcBef>
              <a:buFont typeface="Arial" panose="020B0604020202020204" pitchFamily="34" charset="0"/>
              <a:buChar char="•"/>
            </a:pPr>
            <a:endParaRPr lang="en-US" altLang="en-US" sz="1100" b="1" dirty="0"/>
          </a:p>
          <a:p>
            <a:pPr marL="176679" indent="-176679">
              <a:spcBef>
                <a:spcPct val="0"/>
              </a:spcBef>
              <a:buFont typeface="Arial" panose="020B0604020202020204" pitchFamily="34" charset="0"/>
              <a:buChar char="•"/>
            </a:pPr>
            <a:r>
              <a:rPr lang="en-US" altLang="en-US" sz="1100" b="1" dirty="0"/>
              <a:t>Ask for any clarifying questions on the differences between goals and objectives, and what an objective should include.  </a:t>
            </a:r>
          </a:p>
          <a:p>
            <a:pPr marL="176679" indent="-176679">
              <a:spcBef>
                <a:spcPct val="0"/>
              </a:spcBef>
            </a:pPr>
            <a:endParaRPr lang="en-US" altLang="en-US" dirty="0"/>
          </a:p>
        </p:txBody>
      </p:sp>
      <p:sp>
        <p:nvSpPr>
          <p:cNvPr id="72707" name="Slide Number Placeholder 3">
            <a:extLst>
              <a:ext uri="{FF2B5EF4-FFF2-40B4-BE49-F238E27FC236}">
                <a16:creationId xmlns:a16="http://schemas.microsoft.com/office/drawing/2014/main" id="{3534EF6F-CC65-45BB-982F-E6DC28823F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6D95A654-4837-4C82-999E-C445A57C7566}" type="slidenum">
              <a:rPr lang="en-US" altLang="en-US">
                <a:latin typeface="Calibri" panose="020F0502020204030204" pitchFamily="34" charset="0"/>
              </a:rPr>
              <a:pPr/>
              <a:t>39</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endParaRPr lang="en-US" sz="1100" dirty="0"/>
          </a:p>
        </p:txBody>
      </p:sp>
      <p:sp>
        <p:nvSpPr>
          <p:cNvPr id="4" name="Slide Number Placeholder 3"/>
          <p:cNvSpPr>
            <a:spLocks noGrp="1"/>
          </p:cNvSpPr>
          <p:nvPr>
            <p:ph type="sldNum" sz="quarter" idx="5"/>
          </p:nvPr>
        </p:nvSpPr>
        <p:spPr/>
        <p:txBody>
          <a:bodyPr/>
          <a:lstStyle/>
          <a:p>
            <a:fld id="{88FDCCB8-BBD5-BB4D-A49B-553A66C479A8}" type="slidenum">
              <a:rPr lang="en-US" smtClean="0"/>
              <a:t>4</a:t>
            </a:fld>
            <a:endParaRPr lang="en-US"/>
          </a:p>
        </p:txBody>
      </p:sp>
    </p:spTree>
    <p:extLst>
      <p:ext uri="{BB962C8B-B14F-4D97-AF65-F5344CB8AC3E}">
        <p14:creationId xmlns:p14="http://schemas.microsoft.com/office/powerpoint/2010/main" val="32764738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DDFD5AB2-E265-4D41-B7DF-4C6E13405F78}"/>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256B22F3-A8A7-4F31-BB78-F61CA6E8B25D}"/>
              </a:ext>
            </a:extLst>
          </p:cNvPr>
          <p:cNvSpPr>
            <a:spLocks noGrp="1"/>
          </p:cNvSpPr>
          <p:nvPr>
            <p:ph type="body" idx="1"/>
          </p:nvPr>
        </p:nvSpPr>
        <p:spPr bwMode="auto"/>
        <p:txBody>
          <a:bodyPr wrap="square" numCol="1" anchor="t" anchorCtr="0" compatLnSpc="1">
            <a:prstTxWarp prst="textNoShape">
              <a:avLst/>
            </a:prstTxWarp>
          </a:bodyPr>
          <a:lstStyle/>
          <a:p>
            <a:pPr>
              <a:spcBef>
                <a:spcPct val="0"/>
              </a:spcBef>
            </a:pPr>
            <a:r>
              <a:rPr lang="en-US" altLang="en-US" sz="1100" dirty="0"/>
              <a:t>Optional: Alternative slide</a:t>
            </a:r>
          </a:p>
          <a:p>
            <a:pPr marL="176679" indent="-176679">
              <a:spcBef>
                <a:spcPct val="0"/>
              </a:spcBef>
              <a:defRPr/>
            </a:pPr>
            <a:endParaRPr lang="en-US" altLang="en-US" sz="1100" b="1" dirty="0">
              <a:solidFill>
                <a:srgbClr val="0000FF"/>
              </a:solidFill>
            </a:endParaRPr>
          </a:p>
          <a:p>
            <a:pPr marL="176679" indent="-176679">
              <a:spcBef>
                <a:spcPct val="0"/>
              </a:spcBef>
              <a:buFont typeface="Arial" panose="020B0604020202020204" pitchFamily="34" charset="0"/>
              <a:buChar char="•"/>
              <a:defRPr/>
            </a:pPr>
            <a:r>
              <a:rPr lang="en-US" altLang="en-US" sz="1100" b="1" dirty="0">
                <a:solidFill>
                  <a:srgbClr val="0000FF"/>
                </a:solidFill>
              </a:rPr>
              <a:t>Optional slide adaptions:</a:t>
            </a:r>
          </a:p>
          <a:p>
            <a:pPr marL="647824" lvl="1" indent="-176679">
              <a:buFont typeface="Arial" panose="020B0604020202020204" pitchFamily="34" charset="0"/>
              <a:buChar char="•"/>
              <a:defRPr/>
            </a:pPr>
            <a:r>
              <a:rPr lang="en-US" altLang="en-US" sz="1100" dirty="0">
                <a:solidFill>
                  <a:srgbClr val="0000FF"/>
                </a:solidFill>
              </a:rPr>
              <a:t>Substitute a SMART objective phrased in locally relevant terms—either an actual objective from a previous advocacy effort or a hypothetical SMART objective.</a:t>
            </a:r>
          </a:p>
          <a:p>
            <a:pPr marL="647824" lvl="1" indent="-176679">
              <a:buFont typeface="Arial" panose="020B0604020202020204" pitchFamily="34" charset="0"/>
              <a:buChar char="•"/>
              <a:defRPr/>
            </a:pPr>
            <a:endParaRPr lang="en-US" altLang="en-US" sz="1100" b="1" dirty="0"/>
          </a:p>
          <a:p>
            <a:pPr marL="176679" indent="-176679">
              <a:spcBef>
                <a:spcPct val="0"/>
              </a:spcBef>
              <a:buFont typeface="Arial" panose="020B0604020202020204" pitchFamily="34" charset="0"/>
              <a:buChar char="•"/>
              <a:defRPr/>
            </a:pPr>
            <a:r>
              <a:rPr lang="en-US" altLang="en-US" sz="1100" b="1" dirty="0"/>
              <a:t>Facilitate a discussion about why/how this is a SMART objective. </a:t>
            </a:r>
            <a:endParaRPr lang="en-US" altLang="en-US" sz="1100" dirty="0"/>
          </a:p>
          <a:p>
            <a:pPr marL="647824" lvl="2" indent="-176679">
              <a:spcBef>
                <a:spcPct val="0"/>
              </a:spcBef>
              <a:buFontTx/>
              <a:buChar char="•"/>
              <a:defRPr/>
            </a:pPr>
            <a:r>
              <a:rPr lang="en-US" altLang="en-US" sz="1100" dirty="0"/>
              <a:t>Ask the group to identify the 5 SMART characteristics of this objective.</a:t>
            </a:r>
          </a:p>
          <a:p>
            <a:pPr marL="647824" lvl="2" indent="-176679">
              <a:spcBef>
                <a:spcPct val="0"/>
              </a:spcBef>
              <a:buFontTx/>
              <a:buChar char="•"/>
              <a:defRPr/>
            </a:pPr>
            <a:r>
              <a:rPr lang="en-US" altLang="en-US" sz="1100" dirty="0"/>
              <a:t>How will this objective achieve an advocacy win?</a:t>
            </a:r>
          </a:p>
          <a:p>
            <a:pPr marL="647824" lvl="2" indent="-176679">
              <a:spcBef>
                <a:spcPct val="0"/>
              </a:spcBef>
              <a:buFontTx/>
              <a:buChar char="•"/>
              <a:defRPr/>
            </a:pPr>
            <a:r>
              <a:rPr lang="en-US" altLang="en-US" sz="1100" dirty="0"/>
              <a:t>How would an advocacy win on this objective contribute to accomplishing the overall goal?</a:t>
            </a:r>
          </a:p>
          <a:p>
            <a:pPr marL="176679" indent="-176679">
              <a:defRPr/>
            </a:pPr>
            <a:endParaRPr lang="en-US" altLang="en-US" sz="1100" dirty="0">
              <a:solidFill>
                <a:srgbClr val="0000FF"/>
              </a:solidFill>
            </a:endParaRPr>
          </a:p>
          <a:p>
            <a:pPr marL="176679" indent="-176679">
              <a:spcBef>
                <a:spcPct val="0"/>
              </a:spcBef>
              <a:defRPr/>
            </a:pPr>
            <a:endParaRPr lang="en-US" altLang="en-US" sz="1100" b="1" dirty="0"/>
          </a:p>
          <a:p>
            <a:pPr marL="176679" indent="-176679">
              <a:spcBef>
                <a:spcPct val="0"/>
              </a:spcBef>
              <a:defRPr/>
            </a:pPr>
            <a:endParaRPr lang="en-US" altLang="en-US" b="1" dirty="0"/>
          </a:p>
        </p:txBody>
      </p:sp>
      <p:sp>
        <p:nvSpPr>
          <p:cNvPr id="94212" name="Slide Number Placeholder 3">
            <a:extLst>
              <a:ext uri="{FF2B5EF4-FFF2-40B4-BE49-F238E27FC236}">
                <a16:creationId xmlns:a16="http://schemas.microsoft.com/office/drawing/2014/main" id="{B88096B6-38DF-4FFF-847A-75667C1071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4500C7AE-9BF1-480F-960F-5D45CFCD9246}" type="slidenum">
              <a:rPr lang="en-US" altLang="en-US" smtClean="0">
                <a:latin typeface="Calibri" panose="020F0502020204030204" pitchFamily="34" charset="0"/>
              </a:rPr>
              <a:pPr/>
              <a:t>40</a:t>
            </a:fld>
            <a:endParaRPr lang="en-US" altLang="en-US">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5572" indent="-235572">
              <a:spcBef>
                <a:spcPct val="0"/>
              </a:spcBef>
              <a:buFont typeface="Arial" panose="020B0604020202020204" pitchFamily="34" charset="0"/>
              <a:buChar char="•"/>
            </a:pPr>
            <a:r>
              <a:rPr lang="en-US" altLang="en-US" sz="1100" b="1" dirty="0"/>
              <a:t>Assign 3.2:</a:t>
            </a:r>
          </a:p>
          <a:p>
            <a:pPr marL="647824" lvl="1" indent="-176679">
              <a:spcBef>
                <a:spcPct val="0"/>
              </a:spcBef>
              <a:buFontTx/>
              <a:buChar char="•"/>
            </a:pPr>
            <a:r>
              <a:rPr lang="en-US" altLang="en-US" sz="1100" dirty="0"/>
              <a:t>In small groups, you will work to identify one SMART objective on which to build your advocacy strategy. </a:t>
            </a:r>
          </a:p>
          <a:p>
            <a:pPr marL="647824" lvl="1" indent="-176679">
              <a:spcBef>
                <a:spcPct val="0"/>
              </a:spcBef>
              <a:buFontTx/>
              <a:buChar char="•"/>
            </a:pPr>
            <a:r>
              <a:rPr lang="en-US" altLang="en-US" sz="1100" dirty="0"/>
              <a:t>Sometimes groups discuss a number of near-term objectives and then narrow down to one. </a:t>
            </a:r>
          </a:p>
          <a:p>
            <a:pPr marL="647824" lvl="1" indent="-176679">
              <a:spcBef>
                <a:spcPct val="0"/>
              </a:spcBef>
              <a:buFontTx/>
              <a:buChar char="•"/>
            </a:pPr>
            <a:r>
              <a:rPr lang="en-US" altLang="en-US" sz="1100" dirty="0"/>
              <a:t>If needed, the group can narrow down this list to ONE SMART objective by asking the following questions:</a:t>
            </a:r>
          </a:p>
          <a:p>
            <a:pPr marL="1118968" lvl="2" indent="-176679">
              <a:spcBef>
                <a:spcPct val="0"/>
              </a:spcBef>
              <a:buFont typeface="Courier New" panose="02070309020205020404" pitchFamily="49" charset="0"/>
              <a:buChar char="o"/>
            </a:pPr>
            <a:r>
              <a:rPr lang="en-US" altLang="en-US" sz="1100" dirty="0"/>
              <a:t>Which is the highest priority?</a:t>
            </a:r>
          </a:p>
          <a:p>
            <a:pPr marL="1118968" lvl="2" indent="-176679">
              <a:spcBef>
                <a:spcPct val="0"/>
              </a:spcBef>
              <a:buFont typeface="Courier New" panose="02070309020205020404" pitchFamily="49" charset="0"/>
              <a:buChar char="o"/>
            </a:pPr>
            <a:r>
              <a:rPr lang="en-US" altLang="en-US" sz="1100" dirty="0"/>
              <a:t>Which is most achievable in the short term? </a:t>
            </a:r>
            <a:endParaRPr lang="en-US" altLang="ja-JP" sz="1100" dirty="0"/>
          </a:p>
          <a:p>
            <a:pPr marL="1118968" lvl="2" indent="-176679">
              <a:spcBef>
                <a:spcPct val="0"/>
              </a:spcBef>
              <a:buFont typeface="Courier New" panose="02070309020205020404" pitchFamily="49" charset="0"/>
              <a:buChar char="o"/>
            </a:pPr>
            <a:r>
              <a:rPr lang="en-US" altLang="en-US" sz="1100" dirty="0"/>
              <a:t>Which has the greatest potential to help reach our long-term goal?</a:t>
            </a:r>
          </a:p>
          <a:p>
            <a:pPr marL="1118968" lvl="2" indent="-176679">
              <a:spcBef>
                <a:spcPct val="0"/>
              </a:spcBef>
              <a:buFont typeface="Courier New" panose="02070309020205020404" pitchFamily="49" charset="0"/>
              <a:buChar char="o"/>
            </a:pPr>
            <a:r>
              <a:rPr lang="en-US" altLang="en-US" sz="1100" dirty="0"/>
              <a:t>Which must be realized BEFORE other objectives can be addressed?</a:t>
            </a:r>
          </a:p>
          <a:p>
            <a:pPr marL="1118968" lvl="2" indent="-176679">
              <a:spcBef>
                <a:spcPct val="0"/>
              </a:spcBef>
              <a:buFont typeface="Courier New" panose="02070309020205020404" pitchFamily="49" charset="0"/>
              <a:buChar char="o"/>
            </a:pPr>
            <a:r>
              <a:rPr lang="en-US" altLang="en-US" sz="1100" dirty="0"/>
              <a:t>Is it SMART?</a:t>
            </a:r>
          </a:p>
          <a:p>
            <a:pPr marL="0" indent="0" defTabSz="942289" eaLnBrk="0" fontAlgn="base" hangingPunct="0">
              <a:spcBef>
                <a:spcPct val="0"/>
              </a:spcBef>
              <a:spcAft>
                <a:spcPct val="0"/>
              </a:spcAft>
              <a:buFont typeface="Arial" panose="020B0604020202020204" pitchFamily="34" charset="0"/>
              <a:buNone/>
              <a:defRPr/>
            </a:pPr>
            <a:endParaRPr lang="en-US" sz="1100" b="1" dirty="0">
              <a:ea typeface="MS PGothic" panose="020B0600070205080204" pitchFamily="34" charset="-128"/>
            </a:endParaRPr>
          </a:p>
          <a:p>
            <a:pPr marL="171450" marR="0" lvl="0" indent="-171450" algn="l" defTabSz="942289"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1100" b="1" dirty="0"/>
              <a:t>Schedule a break after the group work in this step</a:t>
            </a:r>
            <a:r>
              <a:rPr lang="en-US" altLang="en-US" sz="1100" dirty="0"/>
              <a:t>, before groups come back to report out.</a:t>
            </a:r>
          </a:p>
          <a:p>
            <a:pPr marL="171450" marR="0" lvl="0" indent="-171450" algn="l" defTabSz="942289"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altLang="en-US" sz="1100" dirty="0"/>
          </a:p>
          <a:p>
            <a:pPr marL="171450" marR="0" lvl="0" indent="-171450" algn="l" defTabSz="942289"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100" b="1" dirty="0">
                <a:solidFill>
                  <a:srgbClr val="000000"/>
                </a:solidFill>
              </a:rPr>
              <a:t>Facilitate report-outs from each group and document findings on a flip chart sheet, worksheet, or whiteboard. </a:t>
            </a:r>
            <a:r>
              <a:rPr lang="en-US" altLang="en-US" sz="1100" dirty="0"/>
              <a:t>Make note of all proposed objectives; some may need to be pursued later.</a:t>
            </a:r>
          </a:p>
          <a:p>
            <a:pPr marL="171450" marR="0" lvl="0" indent="-171450" algn="l" defTabSz="942289"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sz="1100" b="1" dirty="0">
              <a:solidFill>
                <a:srgbClr val="000000"/>
              </a:solidFill>
            </a:endParaRPr>
          </a:p>
          <a:p>
            <a:pPr marL="171450" marR="0" lvl="0" indent="-171450" algn="l" defTabSz="942289"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100" b="1" dirty="0">
                <a:solidFill>
                  <a:srgbClr val="000000"/>
                </a:solidFill>
              </a:rPr>
              <a:t>Review facilitation troubleshooting tips in Slide 31 </a:t>
            </a:r>
            <a:r>
              <a:rPr lang="en-US" sz="1100" b="0" dirty="0">
                <a:solidFill>
                  <a:srgbClr val="000000"/>
                </a:solidFill>
              </a:rPr>
              <a:t>and the </a:t>
            </a:r>
            <a:r>
              <a:rPr lang="en-US" sz="1100" b="0" i="1" dirty="0">
                <a:solidFill>
                  <a:srgbClr val="000000"/>
                </a:solidFill>
              </a:rPr>
              <a:t>SMART Advocacy Facilitator’s Guide</a:t>
            </a:r>
            <a:r>
              <a:rPr lang="en-US" sz="1100" b="0" dirty="0">
                <a:solidFill>
                  <a:srgbClr val="000000"/>
                </a:solidFill>
              </a:rPr>
              <a:t>.</a:t>
            </a:r>
          </a:p>
          <a:p>
            <a:pPr marL="176679" indent="-176679">
              <a:spcBef>
                <a:spcPct val="0"/>
              </a:spcBef>
              <a:buFont typeface="Arial" panose="020B0604020202020204" pitchFamily="34" charset="0"/>
              <a:buChar char="•"/>
            </a:pPr>
            <a:endParaRPr lang="en-US" altLang="en-US" sz="1100" b="0" dirty="0"/>
          </a:p>
          <a:p>
            <a:pPr marL="176679" indent="-176679" defTabSz="942289">
              <a:spcBef>
                <a:spcPct val="0"/>
              </a:spcBef>
              <a:buFont typeface="Arial" panose="020B0604020202020204" pitchFamily="34" charset="0"/>
              <a:buChar char="•"/>
              <a:defRPr/>
            </a:pPr>
            <a:r>
              <a:rPr lang="en-US" altLang="en-US" sz="1100" i="1" dirty="0"/>
              <a:t>User’s Guide pages 28.</a:t>
            </a:r>
          </a:p>
          <a:p>
            <a:pPr marL="176679" indent="-176679">
              <a:spcBef>
                <a:spcPct val="0"/>
              </a:spcBef>
              <a:buFont typeface="Arial" panose="020B0604020202020204" pitchFamily="34" charset="0"/>
              <a:buChar char="•"/>
            </a:pPr>
            <a:endParaRPr lang="en-US" altLang="en-US" sz="1100" dirty="0"/>
          </a:p>
          <a:p>
            <a:endParaRPr lang="en-US" dirty="0"/>
          </a:p>
        </p:txBody>
      </p:sp>
      <p:sp>
        <p:nvSpPr>
          <p:cNvPr id="4" name="Slide Number Placeholder 3"/>
          <p:cNvSpPr>
            <a:spLocks noGrp="1"/>
          </p:cNvSpPr>
          <p:nvPr>
            <p:ph type="sldNum" sz="quarter" idx="5"/>
          </p:nvPr>
        </p:nvSpPr>
        <p:spPr/>
        <p:txBody>
          <a:bodyPr/>
          <a:lstStyle/>
          <a:p>
            <a:pPr>
              <a:defRPr/>
            </a:pPr>
            <a:fld id="{97D5B2D7-7A36-4FE8-AC09-CB41BD8EE605}" type="slidenum">
              <a:rPr lang="en-US" altLang="en-US" smtClean="0"/>
              <a:pPr>
                <a:defRPr/>
              </a:pPr>
              <a:t>41</a:t>
            </a:fld>
            <a:endParaRPr lang="en-US" altLang="en-US"/>
          </a:p>
        </p:txBody>
      </p:sp>
    </p:spTree>
    <p:extLst>
      <p:ext uri="{BB962C8B-B14F-4D97-AF65-F5344CB8AC3E}">
        <p14:creationId xmlns:p14="http://schemas.microsoft.com/office/powerpoint/2010/main" val="16492353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B39D820E-1848-4C35-A767-4833DDAE9324}"/>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7A1E710D-567E-4364-8D29-B182E442D5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6679" indent="-176679">
              <a:spcBef>
                <a:spcPct val="0"/>
              </a:spcBef>
              <a:buFont typeface="Arial" panose="020B0604020202020204" pitchFamily="34" charset="0"/>
              <a:buChar char="•"/>
            </a:pPr>
            <a:r>
              <a:rPr lang="en-US" altLang="en-US" sz="1100" b="1" dirty="0"/>
              <a:t>Facilitate consensus on the group’s first SMART objective. Ask the group to:</a:t>
            </a:r>
          </a:p>
          <a:p>
            <a:pPr marL="647824" lvl="1" indent="-176679">
              <a:spcBef>
                <a:spcPct val="0"/>
              </a:spcBef>
              <a:buFontTx/>
              <a:buChar char="•"/>
            </a:pPr>
            <a:r>
              <a:rPr lang="en-US" altLang="en-US" sz="1100" dirty="0"/>
              <a:t>Note the posted flip chart sheet or whiteboard “Prioritizing Objectives”. When choosing which objective comes first, consider:</a:t>
            </a:r>
          </a:p>
          <a:p>
            <a:pPr marL="1118968" lvl="2" indent="-176679">
              <a:spcBef>
                <a:spcPct val="0"/>
              </a:spcBef>
              <a:buFontTx/>
              <a:buChar char="•"/>
            </a:pPr>
            <a:r>
              <a:rPr lang="en-US" altLang="en-US" sz="1100" b="1" dirty="0"/>
              <a:t>Which objective would be easiest and quickest to win? </a:t>
            </a:r>
            <a:r>
              <a:rPr lang="en-US" altLang="en-US" sz="1100" dirty="0"/>
              <a:t>A quick first advocacy win will build the group’s confidence, enthusiasm and energy.</a:t>
            </a:r>
          </a:p>
          <a:p>
            <a:pPr marL="1118968" lvl="2" indent="-176679">
              <a:spcBef>
                <a:spcPct val="0"/>
              </a:spcBef>
              <a:buFontTx/>
              <a:buChar char="•"/>
            </a:pPr>
            <a:r>
              <a:rPr lang="en-US" altLang="en-US" sz="1100" dirty="0"/>
              <a:t>Windows of opportunity may not stay open long. </a:t>
            </a:r>
            <a:r>
              <a:rPr lang="en-US" altLang="en-US" sz="1100" b="1" dirty="0"/>
              <a:t>Which proposed objective takes best advantage of current or near-term opportunities </a:t>
            </a:r>
            <a:r>
              <a:rPr lang="en-US" altLang="en-US" sz="1100" dirty="0"/>
              <a:t>identified in the landscape assessment? </a:t>
            </a:r>
          </a:p>
          <a:p>
            <a:pPr marL="1118968" lvl="2" indent="-176679">
              <a:spcBef>
                <a:spcPct val="0"/>
              </a:spcBef>
              <a:buFontTx/>
              <a:buChar char="•"/>
            </a:pPr>
            <a:r>
              <a:rPr lang="en-US" altLang="en-US" sz="1100" b="1" dirty="0"/>
              <a:t>Which objective will generate the most enthusiasm </a:t>
            </a:r>
            <a:r>
              <a:rPr lang="en-US" altLang="en-US" sz="1100" dirty="0"/>
              <a:t>among advocates and most attract additional advocates?</a:t>
            </a:r>
          </a:p>
          <a:p>
            <a:pPr marL="1118968" lvl="2" indent="-176679">
              <a:spcBef>
                <a:spcPct val="0"/>
              </a:spcBef>
              <a:buFontTx/>
              <a:buChar char="•"/>
            </a:pPr>
            <a:r>
              <a:rPr lang="en-US" altLang="en-US" sz="1100" b="1" dirty="0"/>
              <a:t>Is one objective clearly at the start of the chain</a:t>
            </a:r>
            <a:r>
              <a:rPr lang="en-US" altLang="en-US" sz="1100" dirty="0"/>
              <a:t>—that is, it must be accomplished before further objectives can be pursued?</a:t>
            </a:r>
          </a:p>
          <a:p>
            <a:pPr marL="1118968" lvl="2" indent="-176679">
              <a:spcBef>
                <a:spcPct val="0"/>
              </a:spcBef>
              <a:buFontTx/>
              <a:buChar char="•"/>
            </a:pPr>
            <a:r>
              <a:rPr lang="en-US" altLang="en-US" sz="1100" dirty="0"/>
              <a:t>And, of course, </a:t>
            </a:r>
            <a:r>
              <a:rPr lang="en-US" altLang="en-US" sz="1100" b="1" dirty="0"/>
              <a:t>is it SMART?</a:t>
            </a:r>
          </a:p>
          <a:p>
            <a:pPr marL="942289" lvl="2" indent="0">
              <a:spcBef>
                <a:spcPct val="0"/>
              </a:spcBef>
              <a:buFont typeface="Arial" panose="020B0604020202020204" pitchFamily="34" charset="0"/>
              <a:buNone/>
            </a:pPr>
            <a:endParaRPr lang="en-US" altLang="en-US" sz="1100" dirty="0"/>
          </a:p>
          <a:p>
            <a:pPr marL="176679" indent="-176679">
              <a:spcBef>
                <a:spcPct val="0"/>
              </a:spcBef>
              <a:buFont typeface="Arial" panose="020B0604020202020204" pitchFamily="34" charset="0"/>
              <a:buChar char="•"/>
            </a:pPr>
            <a:r>
              <a:rPr lang="en-US" altLang="en-US" sz="1100" b="1" dirty="0"/>
              <a:t>Optional exercise: </a:t>
            </a:r>
            <a:r>
              <a:rPr lang="en-US" altLang="en-US" sz="1100" b="0" dirty="0"/>
              <a:t>You may need to conduct a prioritization exercise with sticky dots like in Step 1 to facilitate consensus on a priority objective.</a:t>
            </a:r>
            <a:endParaRPr lang="en-US" altLang="en-US" sz="1100" b="1" dirty="0"/>
          </a:p>
          <a:p>
            <a:pPr marL="176679" indent="-176679">
              <a:spcBef>
                <a:spcPct val="0"/>
              </a:spcBef>
              <a:buFont typeface="Arial" panose="020B0604020202020204" pitchFamily="34" charset="0"/>
              <a:buChar char="•"/>
            </a:pPr>
            <a:endParaRPr lang="en-US" altLang="en-US" sz="1100" b="1" dirty="0"/>
          </a:p>
          <a:p>
            <a:pPr marL="176679" indent="-176679">
              <a:spcBef>
                <a:spcPct val="0"/>
              </a:spcBef>
              <a:buFont typeface="Arial" panose="020B0604020202020204" pitchFamily="34" charset="0"/>
              <a:buChar char="•"/>
            </a:pPr>
            <a:r>
              <a:rPr lang="en-US" altLang="en-US" sz="1100" b="1" dirty="0"/>
              <a:t>Write the choice of goal and first objective on a flip chart sheet or whiteboard </a:t>
            </a:r>
            <a:r>
              <a:rPr lang="en-US" altLang="en-US" sz="1100" dirty="0"/>
              <a:t>and post it where it can be displayed throughout the workshop. </a:t>
            </a:r>
          </a:p>
          <a:p>
            <a:pPr marL="176679" indent="-176679">
              <a:spcBef>
                <a:spcPct val="0"/>
              </a:spcBef>
              <a:buFont typeface="Arial" panose="020B0604020202020204" pitchFamily="34" charset="0"/>
              <a:buChar char="•"/>
            </a:pPr>
            <a:endParaRPr lang="en-US" altLang="en-US" sz="1100" dirty="0"/>
          </a:p>
          <a:p>
            <a:pPr marL="176679" indent="-176679">
              <a:spcBef>
                <a:spcPct val="0"/>
              </a:spcBef>
              <a:buFont typeface="Arial" panose="020B0604020202020204" pitchFamily="34" charset="0"/>
              <a:buChar char="•"/>
            </a:pPr>
            <a:r>
              <a:rPr lang="en-US" altLang="en-US" sz="1100" b="1" dirty="0"/>
              <a:t>Lead the group in making sure the objective meets all 5 SMART criteria.</a:t>
            </a:r>
          </a:p>
          <a:p>
            <a:pPr marL="176679" indent="-176679">
              <a:spcBef>
                <a:spcPct val="0"/>
              </a:spcBef>
              <a:buFont typeface="Arial" panose="020B0604020202020204" pitchFamily="34" charset="0"/>
              <a:buChar char="•"/>
            </a:pPr>
            <a:endParaRPr lang="en-US" altLang="en-US" sz="1100" dirty="0"/>
          </a:p>
          <a:p>
            <a:pPr marL="176679" indent="-176679">
              <a:spcBef>
                <a:spcPct val="0"/>
              </a:spcBef>
              <a:buFont typeface="Arial" panose="020B0604020202020204" pitchFamily="34" charset="0"/>
              <a:buChar char="•"/>
            </a:pPr>
            <a:r>
              <a:rPr lang="en-US" altLang="en-US" sz="1100" dirty="0"/>
              <a:t>The first phase, Build Consensus, is now complete.  </a:t>
            </a:r>
            <a:r>
              <a:rPr lang="en-US" altLang="en-US" sz="1100" b="1" dirty="0"/>
              <a:t>Congratulate the group on their hard work and their success in articulating the goal and objective. </a:t>
            </a:r>
            <a:r>
              <a:rPr lang="en-US" altLang="en-US" sz="1100" dirty="0"/>
              <a:t>This may be a good time for a long break. </a:t>
            </a:r>
          </a:p>
          <a:p>
            <a:pPr marL="176679" indent="-176679">
              <a:spcBef>
                <a:spcPct val="0"/>
              </a:spcBef>
              <a:buFont typeface="Arial" panose="020B0604020202020204" pitchFamily="34" charset="0"/>
              <a:buChar char="•"/>
            </a:pPr>
            <a:endParaRPr lang="en-US" altLang="en-US" sz="1100" b="1" dirty="0"/>
          </a:p>
          <a:p>
            <a:pPr marL="0" indent="0">
              <a:spcBef>
                <a:spcPct val="0"/>
              </a:spcBef>
              <a:buFont typeface="Arial" panose="020B0604020202020204" pitchFamily="34" charset="0"/>
              <a:buNone/>
            </a:pPr>
            <a:r>
              <a:rPr lang="en-US" altLang="en-US" sz="1100" b="0" dirty="0"/>
              <a:t>User’s Guide pages 29-30.</a:t>
            </a:r>
          </a:p>
          <a:p>
            <a:pPr marL="647824" lvl="1" indent="-176679">
              <a:spcBef>
                <a:spcPct val="0"/>
              </a:spcBef>
              <a:buFont typeface="Arial" panose="020B0604020202020204" pitchFamily="34" charset="0"/>
              <a:buChar char="•"/>
            </a:pPr>
            <a:endParaRPr lang="en-US" altLang="en-US" sz="1100" dirty="0"/>
          </a:p>
          <a:p>
            <a:pPr marL="647824" lvl="1" indent="-176679">
              <a:spcBef>
                <a:spcPct val="0"/>
              </a:spcBef>
            </a:pPr>
            <a:endParaRPr lang="en-US" altLang="en-US" sz="1100" dirty="0"/>
          </a:p>
          <a:p>
            <a:pPr marL="176679" indent="-176679">
              <a:spcBef>
                <a:spcPct val="0"/>
              </a:spcBef>
            </a:pPr>
            <a:endParaRPr lang="en-US" altLang="en-US" sz="1100" b="1" dirty="0"/>
          </a:p>
          <a:p>
            <a:pPr marL="647824" lvl="1" indent="-176679">
              <a:spcBef>
                <a:spcPct val="0"/>
              </a:spcBef>
            </a:pPr>
            <a:endParaRPr lang="en-US" altLang="en-US" sz="1100" dirty="0"/>
          </a:p>
          <a:p>
            <a:pPr marL="176679" indent="-176679">
              <a:spcBef>
                <a:spcPct val="0"/>
              </a:spcBef>
            </a:pPr>
            <a:endParaRPr lang="en-US" altLang="en-US" b="1" dirty="0"/>
          </a:p>
        </p:txBody>
      </p:sp>
      <p:sp>
        <p:nvSpPr>
          <p:cNvPr id="98308" name="Slide Number Placeholder 3">
            <a:extLst>
              <a:ext uri="{FF2B5EF4-FFF2-40B4-BE49-F238E27FC236}">
                <a16:creationId xmlns:a16="http://schemas.microsoft.com/office/drawing/2014/main" id="{63DA4B8A-9CB2-44CB-B2D0-336AE15F98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AFA84BF3-4324-4A3D-89C9-138AA50FDD6C}" type="slidenum">
              <a:rPr lang="en-US" altLang="en-US" smtClean="0">
                <a:latin typeface="Calibri" panose="020F0502020204030204" pitchFamily="34" charset="0"/>
              </a:rPr>
              <a:pPr/>
              <a:t>42</a:t>
            </a:fld>
            <a:endParaRPr lang="en-US" altLang="en-US">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spcBef>
                <a:spcPct val="0"/>
              </a:spcBef>
              <a:buFont typeface="Arial" panose="020B0604020202020204" pitchFamily="34" charset="0"/>
              <a:buChar char="•"/>
            </a:pPr>
            <a:r>
              <a:rPr lang="en-US" altLang="en-US" sz="1100" b="1" dirty="0"/>
              <a:t>Make this point:</a:t>
            </a:r>
          </a:p>
          <a:p>
            <a:pPr marL="647824" lvl="1" indent="-176679">
              <a:spcBef>
                <a:spcPct val="0"/>
              </a:spcBef>
              <a:buFontTx/>
              <a:buChar char="•"/>
            </a:pPr>
            <a:r>
              <a:rPr lang="en-US" altLang="en-US" sz="1100" dirty="0"/>
              <a:t>In Phase 2 you</a:t>
            </a:r>
            <a:r>
              <a:rPr lang="en-US" altLang="ja-JP" sz="1100" dirty="0"/>
              <a:t> will identify and get to know the key decision-maker for your objective, decide what to ask the decision-maker to do, and create a detailed workplan to reach the decision-maker with your request.</a:t>
            </a:r>
          </a:p>
          <a:p>
            <a:pPr marL="647824" lvl="1" indent="-176679">
              <a:spcBef>
                <a:spcPct val="0"/>
              </a:spcBef>
              <a:buFontTx/>
              <a:buChar char="•"/>
            </a:pPr>
            <a:endParaRPr lang="en-US" altLang="ja-JP" sz="1100" dirty="0"/>
          </a:p>
          <a:p>
            <a:pPr>
              <a:spcBef>
                <a:spcPct val="0"/>
              </a:spcBef>
            </a:pPr>
            <a:r>
              <a:rPr lang="en-US" altLang="ja-JP" sz="1100" i="1" dirty="0"/>
              <a:t>User’s Guide pages 32-55.</a:t>
            </a:r>
          </a:p>
          <a:p>
            <a:endParaRPr lang="en-US" dirty="0"/>
          </a:p>
        </p:txBody>
      </p:sp>
      <p:sp>
        <p:nvSpPr>
          <p:cNvPr id="4" name="Slide Number Placeholder 3"/>
          <p:cNvSpPr>
            <a:spLocks noGrp="1"/>
          </p:cNvSpPr>
          <p:nvPr>
            <p:ph type="sldNum" sz="quarter" idx="5"/>
          </p:nvPr>
        </p:nvSpPr>
        <p:spPr/>
        <p:txBody>
          <a:bodyPr/>
          <a:lstStyle/>
          <a:p>
            <a:pPr>
              <a:defRPr/>
            </a:pPr>
            <a:fld id="{97D5B2D7-7A36-4FE8-AC09-CB41BD8EE605}" type="slidenum">
              <a:rPr lang="en-US" altLang="en-US" smtClean="0"/>
              <a:pPr>
                <a:defRPr/>
              </a:pPr>
              <a:t>43</a:t>
            </a:fld>
            <a:endParaRPr lang="en-US" altLang="en-US"/>
          </a:p>
        </p:txBody>
      </p:sp>
    </p:spTree>
    <p:extLst>
      <p:ext uri="{BB962C8B-B14F-4D97-AF65-F5344CB8AC3E}">
        <p14:creationId xmlns:p14="http://schemas.microsoft.com/office/powerpoint/2010/main" val="40435440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06903500-A6F3-4173-8787-17EFC4E9AE83}"/>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A922120E-8857-4C2C-B2CC-8DD592C5213C}"/>
              </a:ext>
            </a:extLst>
          </p:cNvPr>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endParaRPr lang="en-US" altLang="en-US" sz="1100" b="1" dirty="0"/>
          </a:p>
        </p:txBody>
      </p:sp>
      <p:sp>
        <p:nvSpPr>
          <p:cNvPr id="101380" name="Slide Number Placeholder 3">
            <a:extLst>
              <a:ext uri="{FF2B5EF4-FFF2-40B4-BE49-F238E27FC236}">
                <a16:creationId xmlns:a16="http://schemas.microsoft.com/office/drawing/2014/main" id="{1093362F-76D4-4B8D-A62C-523CD4458E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55FEF78C-631B-4BEC-9D3E-D3B07AC86903}" type="slidenum">
              <a:rPr lang="en-US" altLang="en-US" smtClean="0">
                <a:latin typeface="Calibri" panose="020F0502020204030204" pitchFamily="34" charset="0"/>
              </a:rPr>
              <a:pPr/>
              <a:t>44</a:t>
            </a:fld>
            <a:endParaRPr lang="en-US" altLang="en-US">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defRPr/>
            </a:pPr>
            <a:r>
              <a:rPr lang="en-US" sz="1100" b="1" dirty="0"/>
              <a:t>At the end of this step, you will confirm that you have identified the right decision-maker and have an understanding of their values, interests, and possible objections to your request.</a:t>
            </a:r>
          </a:p>
          <a:p>
            <a:pPr marL="176679" indent="-176679">
              <a:buFont typeface="Arial" panose="020B0604020202020204" pitchFamily="34" charset="0"/>
              <a:buChar char="•"/>
              <a:defRPr/>
            </a:pPr>
            <a:endParaRPr lang="en-US" sz="1100" b="1" dirty="0"/>
          </a:p>
          <a:p>
            <a:pPr marL="176679" indent="-176679">
              <a:buFont typeface="Arial" panose="020B0604020202020204" pitchFamily="34" charset="0"/>
              <a:buChar char="•"/>
              <a:defRPr/>
            </a:pPr>
            <a:r>
              <a:rPr lang="en-US" sz="1100" b="1" dirty="0"/>
              <a:t>Make these points:</a:t>
            </a:r>
          </a:p>
          <a:p>
            <a:pPr marL="647824" lvl="1" indent="-176679">
              <a:buFont typeface="Arial" panose="020B0604020202020204" pitchFamily="34" charset="0"/>
              <a:buChar char="•"/>
              <a:defRPr/>
            </a:pPr>
            <a:r>
              <a:rPr lang="en-US" sz="1100" dirty="0"/>
              <a:t>In Step 4 you will identify a person who has the power to bring about your objective. An advocacy effort is more likely to succeed when you can tailor your advocacy strategy to a specific person. </a:t>
            </a:r>
          </a:p>
          <a:p>
            <a:pPr marL="647824" lvl="1" indent="-176679">
              <a:buFont typeface="Arial" panose="020B0604020202020204" pitchFamily="34" charset="0"/>
              <a:buChar char="•"/>
              <a:defRPr/>
            </a:pPr>
            <a:r>
              <a:rPr lang="en-US" sz="1100" dirty="0"/>
              <a:t>Also, you will get to know your decision-maker so that you can tailor your advocacy to address them specifically.</a:t>
            </a:r>
          </a:p>
          <a:p>
            <a:pPr marL="647824" lvl="1" indent="-176679">
              <a:buFont typeface="Arial" panose="020B0604020202020204" pitchFamily="34" charset="0"/>
              <a:buChar char="•"/>
              <a:defRPr/>
            </a:pPr>
            <a:endParaRPr lang="en-US" sz="1100" dirty="0"/>
          </a:p>
          <a:p>
            <a:pPr>
              <a:defRPr/>
            </a:pPr>
            <a:r>
              <a:rPr lang="en-US" sz="1100" i="1" dirty="0"/>
              <a:t>User’s Guide pages 33-38.</a:t>
            </a:r>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45</a:t>
            </a:fld>
            <a:endParaRPr lang="en-US"/>
          </a:p>
        </p:txBody>
      </p:sp>
    </p:spTree>
    <p:extLst>
      <p:ext uri="{BB962C8B-B14F-4D97-AF65-F5344CB8AC3E}">
        <p14:creationId xmlns:p14="http://schemas.microsoft.com/office/powerpoint/2010/main" val="17291238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11F131E1-F044-4D8F-BB0E-6B38125AE197}"/>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A976F737-4DBE-4A58-8292-AD6D41427CD4}"/>
              </a:ext>
            </a:extLst>
          </p:cNvPr>
          <p:cNvSpPr>
            <a:spLocks noGrp="1"/>
          </p:cNvSpPr>
          <p:nvPr>
            <p:ph type="body" idx="1"/>
          </p:nvPr>
        </p:nvSpPr>
        <p:spPr bwMode="auto"/>
        <p:txBody>
          <a:bodyPr wrap="square" numCol="1" anchor="t" anchorCtr="0" compatLnSpc="1">
            <a:prstTxWarp prst="textNoShape">
              <a:avLst/>
            </a:prstTxWarp>
          </a:bodyPr>
          <a:lstStyle/>
          <a:p>
            <a:pPr marL="176679" indent="-176679">
              <a:spcBef>
                <a:spcPct val="0"/>
              </a:spcBef>
              <a:buFont typeface="Arial" panose="020B0604020202020204" pitchFamily="34" charset="0"/>
              <a:buChar char="•"/>
              <a:defRPr/>
            </a:pPr>
            <a:r>
              <a:rPr lang="en-US" altLang="en-US" sz="1100" b="1" dirty="0"/>
              <a:t>Briefly review example decision-makers from the slide. </a:t>
            </a:r>
          </a:p>
          <a:p>
            <a:pPr marL="176679" indent="-176679">
              <a:spcBef>
                <a:spcPct val="0"/>
              </a:spcBef>
              <a:buFont typeface="Arial" panose="020B0604020202020204" pitchFamily="34" charset="0"/>
              <a:buChar char="•"/>
              <a:defRPr/>
            </a:pPr>
            <a:endParaRPr lang="en-US" altLang="en-US" sz="1100" b="1" dirty="0"/>
          </a:p>
          <a:p>
            <a:pPr marL="176679" indent="-176679">
              <a:spcBef>
                <a:spcPct val="0"/>
              </a:spcBef>
              <a:buFont typeface="Arial" panose="020B0604020202020204" pitchFamily="34" charset="0"/>
              <a:buChar char="•"/>
              <a:defRPr/>
            </a:pPr>
            <a:r>
              <a:rPr lang="en-US" altLang="en-US" sz="1100" b="1" dirty="0"/>
              <a:t>Facilitate a discussion to identify the decision-maker you will address: </a:t>
            </a:r>
          </a:p>
          <a:p>
            <a:pPr marL="633879" lvl="1" indent="-176679">
              <a:spcBef>
                <a:spcPct val="0"/>
              </a:spcBef>
              <a:buFont typeface="Arial" panose="020B0604020202020204" pitchFamily="34" charset="0"/>
              <a:buChar char="•"/>
              <a:defRPr/>
            </a:pPr>
            <a:r>
              <a:rPr lang="en-US" altLang="en-US" sz="1100" dirty="0"/>
              <a:t>Advocates often think that they need to target the highest-level decision-maker. Is this always necessary or most likely to succeed? Why might you want to address a lower-level decision-maker, such as the head of a technical working group?</a:t>
            </a:r>
          </a:p>
          <a:p>
            <a:pPr marL="176679" indent="-176679">
              <a:spcBef>
                <a:spcPct val="0"/>
              </a:spcBef>
              <a:buFont typeface="Arial" panose="020B0604020202020204" pitchFamily="34" charset="0"/>
              <a:buChar char="•"/>
              <a:defRPr/>
            </a:pPr>
            <a:endParaRPr lang="en-US" altLang="en-US" sz="1100" dirty="0"/>
          </a:p>
          <a:p>
            <a:pPr marL="176679" indent="-176679">
              <a:spcBef>
                <a:spcPct val="0"/>
              </a:spcBef>
              <a:buFont typeface="Arial" panose="020B0604020202020204" pitchFamily="34" charset="0"/>
              <a:buChar char="•"/>
              <a:defRPr/>
            </a:pPr>
            <a:r>
              <a:rPr lang="en-US" altLang="en-US" sz="1100" b="1" dirty="0"/>
              <a:t>Make these points: </a:t>
            </a:r>
          </a:p>
          <a:p>
            <a:pPr marL="647824" lvl="1" indent="-176679">
              <a:spcBef>
                <a:spcPct val="0"/>
              </a:spcBef>
              <a:buFont typeface="Arial" panose="020B0604020202020204" pitchFamily="34" charset="0"/>
              <a:buChar char="•"/>
              <a:defRPr/>
            </a:pPr>
            <a:r>
              <a:rPr lang="en-US" altLang="en-US" sz="1100" dirty="0"/>
              <a:t>In order to identify your decision-maker, you need to understand how decisions are made on the issue you want to address. Who in this decision-making structure is best positioned to help us achieve your objective?</a:t>
            </a:r>
          </a:p>
          <a:p>
            <a:pPr marL="647824" lvl="1" indent="-176679">
              <a:spcBef>
                <a:spcPct val="0"/>
              </a:spcBef>
              <a:buFont typeface="Arial" panose="020B0604020202020204" pitchFamily="34" charset="0"/>
              <a:buChar char="•"/>
              <a:defRPr/>
            </a:pPr>
            <a:r>
              <a:rPr lang="en-US" altLang="en-US" sz="1100" dirty="0"/>
              <a:t>You may not want to focus on the highest-level decision-maker, such as the Minister of Health or Finance. Instead, you might target someone who advises the Minister or someone who drafts the budget. Ultimately, your decision-maker should be a gatekeeper who can unlock action on your objective. </a:t>
            </a:r>
          </a:p>
          <a:p>
            <a:pPr marL="647824" lvl="1" indent="-176679">
              <a:spcBef>
                <a:spcPct val="0"/>
              </a:spcBef>
              <a:buFont typeface="Arial" panose="020B0604020202020204" pitchFamily="34" charset="0"/>
              <a:buChar char="•"/>
              <a:defRPr/>
            </a:pPr>
            <a:r>
              <a:rPr lang="en-US" altLang="en-US" sz="1100" dirty="0"/>
              <a:t>Do no</a:t>
            </a:r>
            <a:r>
              <a:rPr lang="en-US" altLang="ja-JP" sz="1100" dirty="0"/>
              <a:t>t assume that there is only one decision-maker. You may need to persuade more than one person or the leadership of a governing body. </a:t>
            </a:r>
          </a:p>
          <a:p>
            <a:pPr marL="647824" lvl="1" indent="-176679">
              <a:spcBef>
                <a:spcPct val="0"/>
              </a:spcBef>
              <a:buFont typeface="Arial" panose="020B0604020202020204" pitchFamily="34" charset="0"/>
              <a:buChar char="•"/>
              <a:defRPr/>
            </a:pPr>
            <a:r>
              <a:rPr lang="en-US" altLang="ja-JP" sz="1100" dirty="0"/>
              <a:t>It’s easy to confuse decision-makers with messengers (or those who influence decision-makers).  Which of the groups on this slide make decisions that can affect policy or funding? Which are less likely to be in that position?  Are there any decision-makers missing (e.g., private corporations, donors)?</a:t>
            </a:r>
          </a:p>
          <a:p>
            <a:pPr marL="176679" indent="-176679">
              <a:spcBef>
                <a:spcPct val="0"/>
              </a:spcBef>
              <a:buFont typeface="Arial" panose="020B0604020202020204" pitchFamily="34" charset="0"/>
              <a:buChar char="•"/>
              <a:defRPr/>
            </a:pPr>
            <a:endParaRPr lang="en-US" altLang="en-US" sz="1100" dirty="0"/>
          </a:p>
          <a:p>
            <a:pPr>
              <a:spcBef>
                <a:spcPct val="0"/>
              </a:spcBef>
              <a:buFont typeface="Wingdings" panose="05000000000000000000" pitchFamily="2" charset="2"/>
              <a:buNone/>
              <a:defRPr/>
            </a:pPr>
            <a:endParaRPr lang="en-US" altLang="en-US" sz="1100" dirty="0"/>
          </a:p>
          <a:p>
            <a:pPr>
              <a:spcBef>
                <a:spcPct val="0"/>
              </a:spcBef>
              <a:buFont typeface="Wingdings" panose="05000000000000000000" pitchFamily="2" charset="2"/>
              <a:buNone/>
              <a:defRPr/>
            </a:pPr>
            <a:r>
              <a:rPr lang="en-US" altLang="en-US" sz="1100" i="1" dirty="0"/>
              <a:t>User’s Guide pages 33-34.</a:t>
            </a:r>
          </a:p>
        </p:txBody>
      </p:sp>
      <p:sp>
        <p:nvSpPr>
          <p:cNvPr id="105476" name="Slide Number Placeholder 3">
            <a:extLst>
              <a:ext uri="{FF2B5EF4-FFF2-40B4-BE49-F238E27FC236}">
                <a16:creationId xmlns:a16="http://schemas.microsoft.com/office/drawing/2014/main" id="{AD1DEA97-1AF7-4E15-B061-C6957D6C53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96575248-91B6-4444-B100-5E43716298E6}" type="slidenum">
              <a:rPr lang="en-US" altLang="en-US" smtClean="0">
                <a:latin typeface="Calibri" panose="020F0502020204030204" pitchFamily="34" charset="0"/>
              </a:rPr>
              <a:pPr/>
              <a:t>46</a:t>
            </a:fld>
            <a:endParaRPr lang="en-US" altLang="en-US">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spcBef>
                <a:spcPct val="0"/>
              </a:spcBef>
              <a:buFont typeface="Arial" panose="020B0604020202020204" pitchFamily="34" charset="0"/>
              <a:buChar char="•"/>
              <a:defRPr/>
            </a:pPr>
            <a:r>
              <a:rPr lang="en-US" altLang="en-US" sz="1100" b="1" dirty="0"/>
              <a:t>Assign 4.1. Facilitate a plenary discussion or break into small groups to identify the key decision-maker(s) needed to achieve your SMART objective:</a:t>
            </a:r>
          </a:p>
          <a:p>
            <a:pPr marL="647824" lvl="1" indent="-176679">
              <a:spcBef>
                <a:spcPct val="0"/>
              </a:spcBef>
              <a:buFont typeface="Arial" panose="020B0604020202020204" pitchFamily="34" charset="0"/>
              <a:buChar char="•"/>
              <a:defRPr/>
            </a:pPr>
            <a:r>
              <a:rPr lang="en-US" altLang="en-US" sz="1100" dirty="0"/>
              <a:t>Ask the participants to keep the following questions in mind:</a:t>
            </a:r>
          </a:p>
          <a:p>
            <a:pPr marL="1118968" lvl="2" indent="-176679">
              <a:spcBef>
                <a:spcPct val="0"/>
              </a:spcBef>
              <a:buFont typeface="Arial" panose="020B0604020202020204" pitchFamily="34" charset="0"/>
              <a:buChar char="•"/>
              <a:defRPr/>
            </a:pPr>
            <a:r>
              <a:rPr lang="en-US" altLang="en-US" sz="1100" dirty="0"/>
              <a:t>How are decisions made on your issue?</a:t>
            </a:r>
          </a:p>
          <a:p>
            <a:pPr marL="1118968" lvl="2" indent="-176679">
              <a:spcBef>
                <a:spcPct val="0"/>
              </a:spcBef>
              <a:buFont typeface="Arial" panose="020B0604020202020204" pitchFamily="34" charset="0"/>
              <a:buChar char="•"/>
              <a:defRPr/>
            </a:pPr>
            <a:r>
              <a:rPr lang="en-US" altLang="en-US" sz="1100" dirty="0"/>
              <a:t>Who is in the best position to help achieve your objective? </a:t>
            </a:r>
          </a:p>
          <a:p>
            <a:pPr marL="1118968" lvl="2" indent="-176679">
              <a:spcBef>
                <a:spcPct val="0"/>
              </a:spcBef>
              <a:buFont typeface="Arial" panose="020B0604020202020204" pitchFamily="34" charset="0"/>
              <a:buChar char="•"/>
              <a:defRPr/>
            </a:pPr>
            <a:r>
              <a:rPr lang="en-US" altLang="en-US" sz="1100" dirty="0"/>
              <a:t>Who can make your objective a reality?</a:t>
            </a:r>
          </a:p>
          <a:p>
            <a:pPr marL="1118968" lvl="2" indent="-176679">
              <a:spcBef>
                <a:spcPct val="0"/>
              </a:spcBef>
              <a:buFont typeface="Arial" panose="020B0604020202020204" pitchFamily="34" charset="0"/>
              <a:buChar char="•"/>
              <a:defRPr/>
            </a:pPr>
            <a:r>
              <a:rPr lang="en-US" altLang="en-US" sz="1100" dirty="0"/>
              <a:t>Why is this person important?</a:t>
            </a:r>
          </a:p>
          <a:p>
            <a:pPr marL="1118968" lvl="2" indent="-176679">
              <a:spcBef>
                <a:spcPct val="0"/>
              </a:spcBef>
              <a:buFont typeface="Arial" panose="020B0604020202020204" pitchFamily="34" charset="0"/>
              <a:buChar char="•"/>
              <a:defRPr/>
            </a:pPr>
            <a:endParaRPr lang="en-US" altLang="en-US" sz="1100" dirty="0"/>
          </a:p>
          <a:p>
            <a:pPr marL="176679" marR="0" lvl="0" indent="-176679" algn="l" defTabSz="9422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b="1" dirty="0"/>
              <a:t>Document the identified decision-maker’s name, position, and location </a:t>
            </a:r>
            <a:r>
              <a:rPr lang="en-US" sz="1200" b="1" dirty="0">
                <a:solidFill>
                  <a:srgbClr val="000000"/>
                </a:solidFill>
              </a:rPr>
              <a:t>on a flip chart sheet, worksheet, or whiteboard. </a:t>
            </a:r>
            <a:r>
              <a:rPr lang="en-US" altLang="en-US" dirty="0"/>
              <a:t>If possible, add a photo of the decision-maker.</a:t>
            </a:r>
          </a:p>
          <a:p>
            <a:pPr marL="176679" indent="-176679" defTabSz="942289" eaLnBrk="0" fontAlgn="base" hangingPunct="0">
              <a:spcBef>
                <a:spcPct val="30000"/>
              </a:spcBef>
              <a:spcAft>
                <a:spcPct val="0"/>
              </a:spcAft>
              <a:buFont typeface="Arial" panose="020B0604020202020204" pitchFamily="34" charset="0"/>
              <a:buChar char="•"/>
              <a:defRPr/>
            </a:pPr>
            <a:endParaRPr lang="en-US" altLang="en-US" b="1" dirty="0"/>
          </a:p>
          <a:p>
            <a:pPr defTabSz="942289" eaLnBrk="0" fontAlgn="base" hangingPunct="0">
              <a:spcBef>
                <a:spcPct val="30000"/>
              </a:spcBef>
              <a:spcAft>
                <a:spcPct val="0"/>
              </a:spcAft>
              <a:defRPr/>
            </a:pPr>
            <a:r>
              <a:rPr lang="en-US" altLang="en-US" i="1" dirty="0"/>
              <a:t>User’s Guide page 34.</a:t>
            </a:r>
          </a:p>
          <a:p>
            <a:endParaRPr lang="en-US" dirty="0"/>
          </a:p>
        </p:txBody>
      </p:sp>
      <p:sp>
        <p:nvSpPr>
          <p:cNvPr id="4" name="Slide Number Placeholder 3"/>
          <p:cNvSpPr>
            <a:spLocks noGrp="1"/>
          </p:cNvSpPr>
          <p:nvPr>
            <p:ph type="sldNum" sz="quarter" idx="5"/>
          </p:nvPr>
        </p:nvSpPr>
        <p:spPr/>
        <p:txBody>
          <a:bodyPr/>
          <a:lstStyle/>
          <a:p>
            <a:pPr>
              <a:defRPr/>
            </a:pPr>
            <a:fld id="{97D5B2D7-7A36-4FE8-AC09-CB41BD8EE605}" type="slidenum">
              <a:rPr lang="en-US" altLang="en-US" smtClean="0"/>
              <a:pPr>
                <a:defRPr/>
              </a:pPr>
              <a:t>47</a:t>
            </a:fld>
            <a:endParaRPr lang="en-US" altLang="en-US"/>
          </a:p>
        </p:txBody>
      </p:sp>
    </p:spTree>
    <p:extLst>
      <p:ext uri="{BB962C8B-B14F-4D97-AF65-F5344CB8AC3E}">
        <p14:creationId xmlns:p14="http://schemas.microsoft.com/office/powerpoint/2010/main" val="26984873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spcBef>
                <a:spcPct val="0"/>
              </a:spcBef>
              <a:buFont typeface="Arial" panose="020B0604020202020204" pitchFamily="34" charset="0"/>
              <a:buChar char="•"/>
            </a:pPr>
            <a:r>
              <a:rPr lang="en-US" altLang="en-US" sz="1100" b="1" dirty="0"/>
              <a:t>Make these points:</a:t>
            </a:r>
          </a:p>
          <a:p>
            <a:pPr marL="647824" lvl="1" indent="-176679">
              <a:spcBef>
                <a:spcPct val="0"/>
              </a:spcBef>
              <a:buFont typeface="Arial" panose="020B0604020202020204" pitchFamily="34" charset="0"/>
              <a:buChar char="•"/>
            </a:pPr>
            <a:r>
              <a:rPr lang="en-US" altLang="en-US" sz="1100" dirty="0"/>
              <a:t>Now we</a:t>
            </a:r>
            <a:r>
              <a:rPr lang="ja-JP" altLang="en-US" sz="1100" dirty="0"/>
              <a:t>’</a:t>
            </a:r>
            <a:r>
              <a:rPr lang="en-US" altLang="ja-JP" sz="1100" dirty="0"/>
              <a:t>re going to get to know your decision-maker.</a:t>
            </a:r>
            <a:r>
              <a:rPr lang="en-US" altLang="ja-JP" sz="1100" b="1" dirty="0"/>
              <a:t> </a:t>
            </a:r>
            <a:r>
              <a:rPr lang="en-US" altLang="ja-JP" sz="1100" dirty="0"/>
              <a:t>Step 4 consists of exploring all that you know about this person, including how he or she feels about your issue. </a:t>
            </a:r>
          </a:p>
          <a:p>
            <a:pPr marL="647824" lvl="1" indent="-176679" defTabSz="942289">
              <a:spcBef>
                <a:spcPct val="0"/>
              </a:spcBef>
              <a:buFont typeface="Arial" panose="020B0604020202020204" pitchFamily="34" charset="0"/>
              <a:buChar char="•"/>
              <a:defRPr/>
            </a:pPr>
            <a:r>
              <a:rPr lang="en-US" sz="1100" dirty="0"/>
              <a:t>You will need to adapt your advocacy strategy so that the decision‑makers see their values reflected in and achieved through your objective.</a:t>
            </a:r>
          </a:p>
          <a:p>
            <a:pPr>
              <a:spcBef>
                <a:spcPct val="0"/>
              </a:spcBef>
            </a:pPr>
            <a:endParaRPr lang="en-US" altLang="en-US" sz="1100" dirty="0"/>
          </a:p>
          <a:p>
            <a:pPr marL="176679" indent="-176679">
              <a:spcBef>
                <a:spcPct val="0"/>
              </a:spcBef>
              <a:buFont typeface="Arial" panose="020B0604020202020204" pitchFamily="34" charset="0"/>
              <a:buChar char="•"/>
            </a:pPr>
            <a:r>
              <a:rPr lang="en-US" altLang="en-US" sz="1100" b="1" dirty="0"/>
              <a:t>Facilitate discussion: </a:t>
            </a:r>
          </a:p>
          <a:p>
            <a:pPr marL="647824" lvl="1" indent="-176679">
              <a:spcBef>
                <a:spcPct val="0"/>
              </a:spcBef>
              <a:buFont typeface="Arial" panose="020B0604020202020204" pitchFamily="34" charset="0"/>
              <a:buChar char="•"/>
            </a:pPr>
            <a:r>
              <a:rPr lang="en-US" altLang="en-US" sz="1100" dirty="0"/>
              <a:t>Ask participants what they would want to know about their decision-maker before approaching him or her with an advocacy ask? </a:t>
            </a:r>
          </a:p>
          <a:p>
            <a:pPr marL="647824" lvl="1" indent="-176679">
              <a:spcBef>
                <a:spcPct val="0"/>
              </a:spcBef>
              <a:buFont typeface="Arial" panose="020B0604020202020204" pitchFamily="34" charset="0"/>
              <a:buChar char="•"/>
            </a:pPr>
            <a:endParaRPr lang="en-US" altLang="en-US" sz="1100" dirty="0"/>
          </a:p>
          <a:p>
            <a:pPr marL="176679" indent="-176679">
              <a:spcBef>
                <a:spcPct val="0"/>
              </a:spcBef>
              <a:buFont typeface="Arial" panose="020B0604020202020204" pitchFamily="34" charset="0"/>
              <a:buChar char="•"/>
            </a:pPr>
            <a:r>
              <a:rPr lang="en-US" altLang="en-US" sz="1100" b="1" dirty="0"/>
              <a:t>Optional exercise:</a:t>
            </a:r>
          </a:p>
          <a:p>
            <a:pPr marL="647824" lvl="1" indent="-176679">
              <a:spcBef>
                <a:spcPct val="0"/>
              </a:spcBef>
              <a:buFont typeface="Arial" panose="020B0604020202020204" pitchFamily="34" charset="0"/>
              <a:buChar char="•"/>
            </a:pPr>
            <a:r>
              <a:rPr lang="en-US" altLang="en-US" sz="1100" dirty="0"/>
              <a:t>If you have access to </a:t>
            </a:r>
            <a:r>
              <a:rPr lang="en-US" altLang="en-US" sz="1100" dirty="0" err="1"/>
              <a:t>WiFi</a:t>
            </a:r>
            <a:r>
              <a:rPr lang="en-US" altLang="en-US" sz="1100" dirty="0"/>
              <a:t> and participants have computers, ask them to search for any information on the decision-maker that is relevant to the goal and landscape assessment.</a:t>
            </a:r>
          </a:p>
          <a:p>
            <a:pPr marL="647824" lvl="1" indent="-176679">
              <a:spcBef>
                <a:spcPct val="0"/>
              </a:spcBef>
              <a:buFont typeface="Arial" panose="020B0604020202020204" pitchFamily="34" charset="0"/>
              <a:buChar char="•"/>
            </a:pPr>
            <a:endParaRPr lang="en-US" altLang="en-US" sz="1100" dirty="0"/>
          </a:p>
          <a:p>
            <a:pPr marL="176679" indent="-176679">
              <a:spcBef>
                <a:spcPct val="0"/>
              </a:spcBef>
              <a:buFont typeface="Arial" panose="020B0604020202020204" pitchFamily="34" charset="0"/>
              <a:buChar char="•"/>
            </a:pPr>
            <a:r>
              <a:rPr lang="en-US" altLang="en-US" sz="1100" b="1" dirty="0"/>
              <a:t>Adapt the slide:</a:t>
            </a:r>
          </a:p>
          <a:p>
            <a:pPr marL="647824" lvl="1" indent="-176679">
              <a:spcBef>
                <a:spcPct val="0"/>
              </a:spcBef>
              <a:buFont typeface="Arial" panose="020B0604020202020204" pitchFamily="34" charset="0"/>
              <a:buChar char="•"/>
            </a:pPr>
            <a:r>
              <a:rPr lang="en-US" altLang="en-US" sz="1100" dirty="0"/>
              <a:t>Insert photos of the decision-maker’s hometown, place of business, university, hobbies, etc.</a:t>
            </a:r>
          </a:p>
          <a:p>
            <a:pPr marL="647824" lvl="1" indent="-176679">
              <a:spcBef>
                <a:spcPct val="0"/>
              </a:spcBef>
              <a:buFont typeface="Arial" panose="020B0604020202020204" pitchFamily="34" charset="0"/>
              <a:buChar char="•"/>
            </a:pPr>
            <a:endParaRPr lang="en-US" altLang="en-US" sz="1100" b="1" dirty="0"/>
          </a:p>
          <a:p>
            <a:pPr defTabSz="942289">
              <a:spcBef>
                <a:spcPct val="0"/>
              </a:spcBef>
              <a:defRPr/>
            </a:pPr>
            <a:r>
              <a:rPr lang="en-US" altLang="en-US" sz="1100" i="1" dirty="0"/>
              <a:t>User’s Guide pages 35-37.</a:t>
            </a:r>
          </a:p>
          <a:p>
            <a:pPr marL="647824" lvl="1" indent="-176679">
              <a:spcBef>
                <a:spcPct val="0"/>
              </a:spcBef>
              <a:buFont typeface="Arial" panose="020B0604020202020204" pitchFamily="34" charset="0"/>
              <a:buChar char="•"/>
            </a:pPr>
            <a:endParaRPr lang="en-US" altLang="en-US" sz="1100" dirty="0"/>
          </a:p>
        </p:txBody>
      </p:sp>
      <p:sp>
        <p:nvSpPr>
          <p:cNvPr id="4" name="Slide Number Placeholder 3"/>
          <p:cNvSpPr>
            <a:spLocks noGrp="1"/>
          </p:cNvSpPr>
          <p:nvPr>
            <p:ph type="sldNum" sz="quarter" idx="5"/>
          </p:nvPr>
        </p:nvSpPr>
        <p:spPr/>
        <p:txBody>
          <a:bodyPr/>
          <a:lstStyle/>
          <a:p>
            <a:pPr>
              <a:defRPr/>
            </a:pPr>
            <a:fld id="{97D5B2D7-7A36-4FE8-AC09-CB41BD8EE605}" type="slidenum">
              <a:rPr lang="en-US" altLang="en-US" smtClean="0"/>
              <a:pPr>
                <a:defRPr/>
              </a:pPr>
              <a:t>48</a:t>
            </a:fld>
            <a:endParaRPr lang="en-US" altLang="en-US"/>
          </a:p>
        </p:txBody>
      </p:sp>
    </p:spTree>
    <p:extLst>
      <p:ext uri="{BB962C8B-B14F-4D97-AF65-F5344CB8AC3E}">
        <p14:creationId xmlns:p14="http://schemas.microsoft.com/office/powerpoint/2010/main" val="39050879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13986CED-8BDE-4D7C-9447-7F9B6318266D}"/>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224809AE-8B38-490B-9346-3B8F5319F5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6679" indent="-176679">
              <a:spcBef>
                <a:spcPct val="0"/>
              </a:spcBef>
              <a:buFont typeface="Arial" panose="020B0604020202020204" pitchFamily="34" charset="0"/>
              <a:buChar char="•"/>
            </a:pPr>
            <a:r>
              <a:rPr lang="en-US" altLang="en-US" sz="1100" b="1" dirty="0"/>
              <a:t>Now that you have identified your key decision-maker, let’s get to know him, her or them.</a:t>
            </a:r>
          </a:p>
          <a:p>
            <a:pPr marL="176679" indent="-176679">
              <a:spcBef>
                <a:spcPct val="0"/>
              </a:spcBef>
              <a:buFont typeface="Arial" panose="020B0604020202020204" pitchFamily="34" charset="0"/>
              <a:buChar char="•"/>
            </a:pPr>
            <a:endParaRPr lang="en-US" altLang="en-US" sz="1100" b="1" dirty="0"/>
          </a:p>
          <a:p>
            <a:pPr marL="176679" indent="-176679">
              <a:spcBef>
                <a:spcPct val="0"/>
              </a:spcBef>
              <a:buFont typeface="Arial" panose="020B0604020202020204" pitchFamily="34" charset="0"/>
              <a:buChar char="•"/>
            </a:pPr>
            <a:r>
              <a:rPr lang="en-US" altLang="en-US" sz="1100" b="1" dirty="0"/>
              <a:t>Make these points:</a:t>
            </a:r>
          </a:p>
          <a:p>
            <a:pPr marL="647824" lvl="1" indent="-176679">
              <a:spcBef>
                <a:spcPct val="0"/>
              </a:spcBef>
              <a:buFont typeface="Arial" panose="020B0604020202020204" pitchFamily="34" charset="0"/>
              <a:buChar char="•"/>
            </a:pPr>
            <a:r>
              <a:rPr lang="en-US" altLang="en-US" sz="1100" dirty="0"/>
              <a:t>This slide lists questions that you should answer to get a better sense of your decision-maker</a:t>
            </a:r>
            <a:r>
              <a:rPr lang="ja-JP" altLang="en-US" sz="1100" dirty="0"/>
              <a:t>’</a:t>
            </a:r>
            <a:r>
              <a:rPr lang="en-US" altLang="ja-JP" sz="1100" dirty="0"/>
              <a:t>s background, and how likely they might be to support your issue.</a:t>
            </a:r>
          </a:p>
          <a:p>
            <a:pPr marL="647824" lvl="1" indent="-176679">
              <a:spcBef>
                <a:spcPct val="0"/>
              </a:spcBef>
              <a:buFont typeface="Arial" panose="020B0604020202020204" pitchFamily="34" charset="0"/>
              <a:buChar char="•"/>
            </a:pPr>
            <a:r>
              <a:rPr lang="en-US" altLang="en-US" sz="1100" dirty="0"/>
              <a:t>As you develop and carry out your strategy, you may find that you need to learn more about the decision-making process and the decision-maker. Keep notes on any gaps in needed information that you recognize.</a:t>
            </a:r>
          </a:p>
          <a:p>
            <a:pPr marL="176679" indent="-176679"/>
            <a:endParaRPr lang="en-US" altLang="en-US" sz="1100" dirty="0">
              <a:solidFill>
                <a:srgbClr val="0000FF"/>
              </a:solidFill>
            </a:endParaRPr>
          </a:p>
          <a:p>
            <a:pPr marL="176679" indent="-176679"/>
            <a:r>
              <a:rPr lang="en-US" altLang="en-US" sz="1100" i="1" dirty="0">
                <a:solidFill>
                  <a:srgbClr val="0000FF"/>
                </a:solidFill>
              </a:rPr>
              <a:t>User’s Guide page 35-37.</a:t>
            </a:r>
          </a:p>
          <a:p>
            <a:pPr marL="1118968" lvl="3" indent="-176679">
              <a:spcBef>
                <a:spcPct val="0"/>
              </a:spcBef>
              <a:buFont typeface="Courier New" panose="02070309020205020404" pitchFamily="49" charset="0"/>
              <a:buChar char="o"/>
            </a:pPr>
            <a:endParaRPr lang="en-US" altLang="en-US" sz="1100" dirty="0"/>
          </a:p>
          <a:p>
            <a:pPr marL="176679" indent="-176679">
              <a:spcBef>
                <a:spcPct val="0"/>
              </a:spcBef>
            </a:pPr>
            <a:endParaRPr lang="en-US" altLang="en-US" b="1" dirty="0"/>
          </a:p>
        </p:txBody>
      </p:sp>
      <p:sp>
        <p:nvSpPr>
          <p:cNvPr id="107524" name="Slide Number Placeholder 3">
            <a:extLst>
              <a:ext uri="{FF2B5EF4-FFF2-40B4-BE49-F238E27FC236}">
                <a16:creationId xmlns:a16="http://schemas.microsoft.com/office/drawing/2014/main" id="{3AAE5760-296C-490E-8FB3-0E621459CF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F2B12D71-5324-42FD-B3FE-D6AAD615183C}" type="slidenum">
              <a:rPr lang="en-US" altLang="en-US" smtClean="0">
                <a:latin typeface="Calibri" panose="020F0502020204030204" pitchFamily="34" charset="0"/>
              </a:rPr>
              <a:pPr/>
              <a:t>49</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This is your opportunity to set expectations and orient your working group to what’s ahead.</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dirty="0"/>
              <a:t>Consider how to transfer information to the worksheet that will serve as your work plan.</a:t>
            </a:r>
          </a:p>
        </p:txBody>
      </p:sp>
      <p:sp>
        <p:nvSpPr>
          <p:cNvPr id="4" name="Slide Number Placeholder 3"/>
          <p:cNvSpPr>
            <a:spLocks noGrp="1"/>
          </p:cNvSpPr>
          <p:nvPr>
            <p:ph type="sldNum" sz="quarter" idx="5"/>
          </p:nvPr>
        </p:nvSpPr>
        <p:spPr/>
        <p:txBody>
          <a:bodyPr/>
          <a:lstStyle/>
          <a:p>
            <a:fld id="{88FDCCB8-BBD5-BB4D-A49B-553A66C479A8}" type="slidenum">
              <a:rPr lang="en-US" smtClean="0"/>
              <a:t>5</a:t>
            </a:fld>
            <a:endParaRPr lang="en-US"/>
          </a:p>
        </p:txBody>
      </p:sp>
    </p:spTree>
    <p:extLst>
      <p:ext uri="{BB962C8B-B14F-4D97-AF65-F5344CB8AC3E}">
        <p14:creationId xmlns:p14="http://schemas.microsoft.com/office/powerpoint/2010/main" val="7950350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C1E61A78-7AAD-498A-8D8C-5838134BB027}"/>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1499A980-9FB8-457F-BBB4-08FE827B48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6679" indent="-176679">
              <a:spcBef>
                <a:spcPct val="0"/>
              </a:spcBef>
              <a:buFont typeface="Arial" panose="020B0604020202020204" pitchFamily="34" charset="0"/>
              <a:buChar char="•"/>
            </a:pPr>
            <a:r>
              <a:rPr lang="en-US" altLang="en-US" sz="1100" b="1" dirty="0"/>
              <a:t>Make these points:</a:t>
            </a:r>
          </a:p>
          <a:p>
            <a:pPr marL="647824" lvl="1" indent="-176679">
              <a:spcBef>
                <a:spcPct val="0"/>
              </a:spcBef>
              <a:buFontTx/>
              <a:buChar char="•"/>
            </a:pPr>
            <a:r>
              <a:rPr lang="en-US" altLang="en-US" sz="1100" dirty="0"/>
              <a:t>As you think about your issue from the perspective of your decision-maker, it is important to consider what they value. Your</a:t>
            </a:r>
            <a:r>
              <a:rPr lang="en-US" altLang="ja-JP" sz="1100" dirty="0"/>
              <a:t> advocacy argument should address what the decision-maker values most. </a:t>
            </a:r>
            <a:r>
              <a:rPr lang="en-US" altLang="en-US" sz="1100" dirty="0"/>
              <a:t>For example:</a:t>
            </a:r>
          </a:p>
          <a:p>
            <a:pPr marL="1118968" lvl="2" indent="-176679">
              <a:spcBef>
                <a:spcPct val="0"/>
              </a:spcBef>
              <a:buFontTx/>
              <a:buChar char="•"/>
            </a:pPr>
            <a:r>
              <a:rPr lang="en-US" sz="1100" dirty="0">
                <a:solidFill>
                  <a:srgbClr val="211E1F"/>
                </a:solidFill>
              </a:rPr>
              <a:t>Is your decision-maker driven by advancing the country’s economy or social development?</a:t>
            </a:r>
          </a:p>
          <a:p>
            <a:pPr marL="1118968" lvl="2" indent="-176679" defTabSz="942289" eaLnBrk="0" fontAlgn="base" hangingPunct="0">
              <a:spcBef>
                <a:spcPct val="0"/>
              </a:spcBef>
              <a:spcAft>
                <a:spcPct val="0"/>
              </a:spcAft>
              <a:buFontTx/>
              <a:buChar char="•"/>
              <a:defRPr/>
            </a:pPr>
            <a:r>
              <a:rPr lang="en-US" sz="1100" dirty="0">
                <a:solidFill>
                  <a:srgbClr val="211E1F"/>
                </a:solidFill>
              </a:rPr>
              <a:t>Is your decision-maker known to be budget-conscious? 	</a:t>
            </a:r>
          </a:p>
          <a:p>
            <a:pPr marL="1118968" lvl="2" indent="-176679" defTabSz="942289" eaLnBrk="0" fontAlgn="base" hangingPunct="0">
              <a:spcBef>
                <a:spcPct val="0"/>
              </a:spcBef>
              <a:spcAft>
                <a:spcPct val="0"/>
              </a:spcAft>
              <a:buFontTx/>
              <a:buChar char="•"/>
              <a:defRPr/>
            </a:pPr>
            <a:r>
              <a:rPr lang="en-US" sz="1100" dirty="0">
                <a:solidFill>
                  <a:srgbClr val="211E1F"/>
                </a:solidFill>
              </a:rPr>
              <a:t>Are young people central to your decision-maker’s agenda? 	</a:t>
            </a:r>
          </a:p>
          <a:p>
            <a:pPr marL="1118968" lvl="2" indent="-176679" defTabSz="942289" eaLnBrk="0" fontAlgn="base" hangingPunct="0">
              <a:spcBef>
                <a:spcPct val="0"/>
              </a:spcBef>
              <a:spcAft>
                <a:spcPct val="0"/>
              </a:spcAft>
              <a:buFontTx/>
              <a:buChar char="•"/>
              <a:defRPr/>
            </a:pPr>
            <a:r>
              <a:rPr lang="en-US" sz="1100" dirty="0">
                <a:solidFill>
                  <a:srgbClr val="211E1F"/>
                </a:solidFill>
              </a:rPr>
              <a:t>Is your decision-maker concerned about health or the environment? 	</a:t>
            </a:r>
          </a:p>
          <a:p>
            <a:pPr marL="1118968" lvl="2" indent="-176679" defTabSz="942289" eaLnBrk="0" fontAlgn="base" hangingPunct="0">
              <a:spcBef>
                <a:spcPct val="0"/>
              </a:spcBef>
              <a:spcAft>
                <a:spcPct val="0"/>
              </a:spcAft>
              <a:buFontTx/>
              <a:buChar char="•"/>
              <a:defRPr/>
            </a:pPr>
            <a:r>
              <a:rPr lang="en-US" sz="1100" dirty="0">
                <a:solidFill>
                  <a:srgbClr val="211E1F"/>
                </a:solidFill>
              </a:rPr>
              <a:t>Has your decision-maker used human rights or faith-based arguments to justify their actions or position? </a:t>
            </a:r>
          </a:p>
          <a:p>
            <a:pPr marL="1118968" lvl="2" indent="-176679" defTabSz="942289" eaLnBrk="0" fontAlgn="base" hangingPunct="0">
              <a:spcBef>
                <a:spcPct val="0"/>
              </a:spcBef>
              <a:spcAft>
                <a:spcPct val="0"/>
              </a:spcAft>
              <a:buFontTx/>
              <a:buChar char="•"/>
              <a:defRPr/>
            </a:pPr>
            <a:r>
              <a:rPr lang="en-US" sz="1100" dirty="0">
                <a:solidFill>
                  <a:srgbClr val="211E1F"/>
                </a:solidFill>
              </a:rPr>
              <a:t>Could policy action on your issue help advance the decision-maker’s career or reputation?</a:t>
            </a:r>
          </a:p>
          <a:p>
            <a:pPr marL="1118968" lvl="2" indent="-176679" defTabSz="942289" eaLnBrk="0" fontAlgn="base" hangingPunct="0">
              <a:spcBef>
                <a:spcPct val="0"/>
              </a:spcBef>
              <a:spcAft>
                <a:spcPct val="0"/>
              </a:spcAft>
              <a:buFontTx/>
              <a:buChar char="•"/>
              <a:defRPr/>
            </a:pPr>
            <a:r>
              <a:rPr lang="en-US" sz="1100" dirty="0">
                <a:solidFill>
                  <a:srgbClr val="211E1F"/>
                </a:solidFill>
              </a:rPr>
              <a:t>Are there public statements, policy actions, or off-the-record intelligence that explain the decision-maker’s values?</a:t>
            </a:r>
          </a:p>
          <a:p>
            <a:pPr marL="176679" indent="-176679">
              <a:spcBef>
                <a:spcPct val="0"/>
              </a:spcBef>
            </a:pPr>
            <a:endParaRPr lang="en-US" altLang="en-US" sz="1100" dirty="0"/>
          </a:p>
          <a:p>
            <a:pPr marL="176679" indent="-176679">
              <a:spcBef>
                <a:spcPct val="0"/>
              </a:spcBef>
              <a:buFont typeface="Arial" panose="020B0604020202020204" pitchFamily="34" charset="0"/>
              <a:buChar char="•"/>
            </a:pPr>
            <a:r>
              <a:rPr lang="en-US" altLang="en-US" sz="1100" b="1" dirty="0"/>
              <a:t>Facilitate a discussion:</a:t>
            </a:r>
          </a:p>
          <a:p>
            <a:pPr marL="647824" lvl="1" indent="-176679">
              <a:spcBef>
                <a:spcPct val="0"/>
              </a:spcBef>
              <a:buFont typeface="Arial" panose="020B0604020202020204" pitchFamily="34" charset="0"/>
              <a:buChar char="•"/>
            </a:pPr>
            <a:r>
              <a:rPr lang="en-US" altLang="en-US" sz="1100" dirty="0"/>
              <a:t>Ask participants if there i</a:t>
            </a:r>
            <a:r>
              <a:rPr lang="en-US" altLang="ja-JP" sz="1100" dirty="0"/>
              <a:t>s anything else they need to know about a decision-maker</a:t>
            </a:r>
            <a:r>
              <a:rPr lang="ja-JP" altLang="en-US" sz="1100" dirty="0"/>
              <a:t>’</a:t>
            </a:r>
            <a:r>
              <a:rPr lang="en-US" altLang="ja-JP" sz="1100" dirty="0"/>
              <a:t>s background, values, and situation.</a:t>
            </a:r>
          </a:p>
          <a:p>
            <a:pPr marL="176679" indent="-176679">
              <a:spcBef>
                <a:spcPct val="0"/>
              </a:spcBef>
              <a:buFont typeface="Wingdings" panose="05000000000000000000" pitchFamily="2" charset="2"/>
              <a:buChar char="Ø"/>
            </a:pPr>
            <a:endParaRPr lang="en-US" altLang="en-US" sz="1100" b="1" dirty="0"/>
          </a:p>
          <a:p>
            <a:pPr marL="176679" indent="-176679">
              <a:spcBef>
                <a:spcPct val="0"/>
              </a:spcBef>
              <a:buFont typeface="Arial" panose="020B0604020202020204" pitchFamily="34" charset="0"/>
              <a:buChar char="•"/>
            </a:pPr>
            <a:r>
              <a:rPr lang="en-US" altLang="en-US" sz="1100" b="1" dirty="0">
                <a:solidFill>
                  <a:srgbClr val="0000FF"/>
                </a:solidFill>
              </a:rPr>
              <a:t>Slide adaption:</a:t>
            </a:r>
          </a:p>
          <a:p>
            <a:pPr marL="647824" lvl="1" indent="-176679">
              <a:buFont typeface="Arial" panose="020B0604020202020204" pitchFamily="34" charset="0"/>
              <a:buChar char="•"/>
            </a:pPr>
            <a:r>
              <a:rPr lang="en-US" altLang="en-US" sz="1100" dirty="0">
                <a:solidFill>
                  <a:srgbClr val="0000FF"/>
                </a:solidFill>
              </a:rPr>
              <a:t>If possible, replace the placeholder box on the slide with a photo of the decision-maker. </a:t>
            </a:r>
          </a:p>
          <a:p>
            <a:pPr marL="176679" indent="-176679"/>
            <a:endParaRPr lang="en-US" altLang="en-US" sz="1100" dirty="0">
              <a:solidFill>
                <a:srgbClr val="0000FF"/>
              </a:solidFill>
            </a:endParaRPr>
          </a:p>
          <a:p>
            <a:pPr marL="176679" indent="-176679"/>
            <a:r>
              <a:rPr lang="en-US" altLang="en-US" sz="1100" i="1" dirty="0">
                <a:solidFill>
                  <a:srgbClr val="0000FF"/>
                </a:solidFill>
              </a:rPr>
              <a:t>User’s Guide page 35-37.</a:t>
            </a:r>
            <a:endParaRPr lang="en-US" altLang="en-US" sz="1100" dirty="0">
              <a:solidFill>
                <a:srgbClr val="0000FF"/>
              </a:solidFill>
            </a:endParaRPr>
          </a:p>
          <a:p>
            <a:pPr marL="176679" indent="-176679">
              <a:spcBef>
                <a:spcPct val="0"/>
              </a:spcBef>
              <a:buFont typeface="Wingdings" panose="05000000000000000000" pitchFamily="2" charset="2"/>
              <a:buChar char="Ø"/>
            </a:pPr>
            <a:endParaRPr lang="en-US" altLang="en-US" sz="1100" b="1" dirty="0"/>
          </a:p>
          <a:p>
            <a:pPr marL="176679" indent="-176679"/>
            <a:r>
              <a:rPr lang="en-US" altLang="en-US" dirty="0"/>
              <a:t> </a:t>
            </a:r>
          </a:p>
        </p:txBody>
      </p:sp>
      <p:sp>
        <p:nvSpPr>
          <p:cNvPr id="109572" name="Slide Number Placeholder 3">
            <a:extLst>
              <a:ext uri="{FF2B5EF4-FFF2-40B4-BE49-F238E27FC236}">
                <a16:creationId xmlns:a16="http://schemas.microsoft.com/office/drawing/2014/main" id="{FC702A1C-D37C-48A7-8EFA-ADC2ED8B09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9672D87F-2DF4-4B5D-B567-CF255B48A465}" type="slidenum">
              <a:rPr lang="en-US" altLang="en-US" smtClean="0">
                <a:latin typeface="Calibri" panose="020F0502020204030204" pitchFamily="34" charset="0"/>
              </a:rPr>
              <a:pPr/>
              <a:t>50</a:t>
            </a:fld>
            <a:endParaRPr lang="en-US" altLang="en-US">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6B4A2693-8709-4255-8DFD-09A49C4F486E}"/>
              </a:ext>
            </a:extLst>
          </p:cNvPr>
          <p:cNvSpPr>
            <a:spLocks noGrp="1" noRot="1" noChangeAspect="1" noTextEdit="1"/>
          </p:cNvSpPr>
          <p:nvPr>
            <p:ph type="sldImg"/>
          </p:nvPr>
        </p:nvSpPr>
        <p:spPr bwMode="auto">
          <a:xfrm>
            <a:off x="768350" y="1193800"/>
            <a:ext cx="5722938" cy="3219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1817D873-72D1-4415-AD9F-77AB0E1E96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6679" indent="-176679">
              <a:spcBef>
                <a:spcPct val="0"/>
              </a:spcBef>
              <a:buFont typeface="Arial" panose="020B0604020202020204" pitchFamily="34" charset="0"/>
              <a:buChar char="•"/>
            </a:pPr>
            <a:r>
              <a:rPr lang="en-US" altLang="en-US" sz="1100" b="1" dirty="0"/>
              <a:t>Facilitate 4.2 in plenary or assign as small group work.</a:t>
            </a:r>
          </a:p>
          <a:p>
            <a:pPr marL="647824" lvl="1" indent="-176679">
              <a:spcBef>
                <a:spcPct val="0"/>
              </a:spcBef>
              <a:buFont typeface="Arial" panose="020B0604020202020204" pitchFamily="34" charset="0"/>
              <a:buChar char="•"/>
            </a:pPr>
            <a:r>
              <a:rPr lang="en-US" altLang="en-US" sz="1100" b="1" dirty="0"/>
              <a:t>Part 1: </a:t>
            </a:r>
            <a:r>
              <a:rPr lang="en-US" altLang="en-US" sz="1100" dirty="0"/>
              <a:t>Of all the values you assessed for your decision-maker, what value appears to be their driving force? </a:t>
            </a:r>
          </a:p>
          <a:p>
            <a:pPr marL="647824" lvl="1" indent="-176679">
              <a:spcBef>
                <a:spcPct val="0"/>
              </a:spcBef>
              <a:buFont typeface="Arial" panose="020B0604020202020204" pitchFamily="34" charset="0"/>
              <a:buChar char="•"/>
            </a:pPr>
            <a:r>
              <a:rPr lang="en-US" altLang="en-US" sz="1100" b="1" dirty="0"/>
              <a:t>Part 2: </a:t>
            </a:r>
            <a:r>
              <a:rPr lang="en-US" altLang="en-US" sz="1100" dirty="0"/>
              <a:t>Your argument should focus on the positive and convey that the decision-maker’s leadership can make a difference. How will saying yes to your ask benefit the decision-maker?</a:t>
            </a:r>
          </a:p>
          <a:p>
            <a:pPr marL="176679" indent="-176679">
              <a:spcBef>
                <a:spcPct val="0"/>
              </a:spcBef>
              <a:buFont typeface="Arial" panose="020B0604020202020204" pitchFamily="34" charset="0"/>
              <a:buChar char="•"/>
            </a:pPr>
            <a:endParaRPr lang="en-US" altLang="en-US" sz="1100" dirty="0"/>
          </a:p>
          <a:p>
            <a:pPr marL="176679" indent="-176679">
              <a:spcBef>
                <a:spcPct val="0"/>
              </a:spcBef>
              <a:buFont typeface="Arial" panose="020B0604020202020204" pitchFamily="34" charset="0"/>
              <a:buChar char="•"/>
            </a:pPr>
            <a:r>
              <a:rPr lang="en-US" altLang="en-US" sz="1100" dirty="0"/>
              <a:t>If assigned in small groups, make sure to facilitate report-outs in plenary.</a:t>
            </a:r>
          </a:p>
          <a:p>
            <a:pPr marL="176679" indent="-176679">
              <a:spcBef>
                <a:spcPct val="0"/>
              </a:spcBef>
              <a:buFont typeface="Arial" panose="020B0604020202020204" pitchFamily="34" charset="0"/>
              <a:buChar char="•"/>
            </a:pPr>
            <a:endParaRPr lang="en-US" altLang="en-US" sz="1100" dirty="0"/>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100" b="1" dirty="0">
                <a:solidFill>
                  <a:srgbClr val="000000"/>
                </a:solidFill>
              </a:rPr>
              <a:t>Document findings on a flip chart sheet, worksheet, or whiteboard.</a:t>
            </a:r>
          </a:p>
          <a:p>
            <a:pPr>
              <a:spcBef>
                <a:spcPct val="0"/>
              </a:spcBef>
            </a:pPr>
            <a:endParaRPr lang="en-US" altLang="en-US" sz="1100" i="1" dirty="0"/>
          </a:p>
          <a:p>
            <a:pPr>
              <a:spcBef>
                <a:spcPct val="0"/>
              </a:spcBef>
            </a:pPr>
            <a:r>
              <a:rPr lang="en-US" altLang="en-US" sz="1100" i="1" dirty="0"/>
              <a:t>User’s Guide page 37.</a:t>
            </a:r>
          </a:p>
        </p:txBody>
      </p:sp>
      <p:sp>
        <p:nvSpPr>
          <p:cNvPr id="113668" name="Slide Number Placeholder 3">
            <a:extLst>
              <a:ext uri="{FF2B5EF4-FFF2-40B4-BE49-F238E27FC236}">
                <a16:creationId xmlns:a16="http://schemas.microsoft.com/office/drawing/2014/main" id="{321AD5F0-84C7-4A75-BB3C-D9AC4CA049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FE6FA742-6E2B-4251-AF09-FABA044427D6}" type="slidenum">
              <a:rPr lang="en-US" altLang="en-US" smtClean="0">
                <a:latin typeface="Calibri" panose="020F0502020204030204" pitchFamily="34" charset="0"/>
              </a:rPr>
              <a:pPr/>
              <a:t>51</a:t>
            </a:fld>
            <a:endParaRPr lang="en-US" altLang="en-US">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spcBef>
                <a:spcPct val="0"/>
              </a:spcBef>
              <a:buFont typeface="Arial" panose="020B0604020202020204" pitchFamily="34" charset="0"/>
              <a:buChar char="•"/>
              <a:defRPr/>
            </a:pPr>
            <a:r>
              <a:rPr lang="en-US" altLang="en-US" sz="1100" b="1" dirty="0"/>
              <a:t>Now that we know our decision-maker better, how might we approach them? That depends partly on what the decision-maker already knows about the issue.</a:t>
            </a:r>
          </a:p>
          <a:p>
            <a:pPr marL="176679" indent="-176679">
              <a:spcBef>
                <a:spcPct val="0"/>
              </a:spcBef>
              <a:buFont typeface="Wingdings" panose="05000000000000000000" pitchFamily="2" charset="2"/>
              <a:buChar char="Ø"/>
              <a:defRPr/>
            </a:pPr>
            <a:endParaRPr lang="en-US" altLang="en-US" sz="1100" b="1" dirty="0"/>
          </a:p>
          <a:p>
            <a:pPr marL="176679" indent="-176679">
              <a:spcBef>
                <a:spcPct val="0"/>
              </a:spcBef>
              <a:buFont typeface="Arial" panose="020B0604020202020204" pitchFamily="34" charset="0"/>
              <a:buChar char="•"/>
              <a:defRPr/>
            </a:pPr>
            <a:r>
              <a:rPr lang="en-US" altLang="en-US" sz="1100" b="1" dirty="0"/>
              <a:t>Make these points:</a:t>
            </a:r>
          </a:p>
          <a:p>
            <a:pPr marL="647824" lvl="1" indent="-176679">
              <a:spcBef>
                <a:spcPct val="0"/>
              </a:spcBef>
              <a:buFontTx/>
              <a:buChar char="•"/>
              <a:defRPr/>
            </a:pPr>
            <a:r>
              <a:rPr lang="en-US" altLang="en-US" sz="1100" u="sng" dirty="0"/>
              <a:t>Providing information</a:t>
            </a:r>
            <a:r>
              <a:rPr lang="en-US" altLang="en-US" sz="1100" dirty="0"/>
              <a:t> is the best approach to a decision-maker who does no</a:t>
            </a:r>
            <a:r>
              <a:rPr lang="en-US" altLang="ja-JP" sz="1100" dirty="0"/>
              <a:t>t know much about the issue or does not think it</a:t>
            </a:r>
            <a:r>
              <a:rPr lang="ja-JP" altLang="en-US" sz="1100" dirty="0"/>
              <a:t> </a:t>
            </a:r>
            <a:r>
              <a:rPr lang="en-US" altLang="ja-JP" sz="1100" dirty="0"/>
              <a:t>is important. Start by sharing basic knowledge on your specific issue. Explain why the issue is important, what can be done to prioritize it, and what positive outcomes would be expected.</a:t>
            </a:r>
          </a:p>
          <a:p>
            <a:pPr marL="647824" lvl="1" indent="-176679">
              <a:spcBef>
                <a:spcPct val="0"/>
              </a:spcBef>
              <a:buFontTx/>
              <a:buChar char="•"/>
              <a:defRPr/>
            </a:pPr>
            <a:r>
              <a:rPr lang="en-US" altLang="en-US" sz="1100" dirty="0"/>
              <a:t>If the decision-maker is already knowledgeable about your issue, </a:t>
            </a:r>
            <a:r>
              <a:rPr lang="en-US" altLang="en-US" sz="1100" u="sng" dirty="0"/>
              <a:t>encourage them to act:</a:t>
            </a:r>
            <a:r>
              <a:rPr lang="en-US" altLang="en-US" sz="1100" dirty="0"/>
              <a:t> Show that your objective can be accomplished with relative ease, and point to the easiest thing they can do to make a difference. </a:t>
            </a:r>
          </a:p>
          <a:p>
            <a:pPr marL="647824" lvl="1" indent="-176679">
              <a:spcBef>
                <a:spcPct val="0"/>
              </a:spcBef>
              <a:buFontTx/>
              <a:buChar char="•"/>
              <a:defRPr/>
            </a:pPr>
            <a:r>
              <a:rPr lang="en-US" altLang="en-US" sz="1100" dirty="0"/>
              <a:t>If your decision-maker is already supportive and active on your issue, </a:t>
            </a:r>
            <a:r>
              <a:rPr lang="en-US" altLang="en-US" sz="1100" u="sng" dirty="0"/>
              <a:t>recognize their leadership:</a:t>
            </a:r>
            <a:r>
              <a:rPr lang="en-US" altLang="en-US" sz="1100" dirty="0"/>
              <a:t> Thank the decision-maker for past work on the issue, and ask for continued support. Once you have secured a win, celebrate the decision-maker’s role</a:t>
            </a:r>
            <a:r>
              <a:rPr lang="en-US" altLang="ja-JP" sz="1100" dirty="0"/>
              <a:t>. Expressing appreciation will encourage a decision-maker to act again in the future.</a:t>
            </a:r>
          </a:p>
          <a:p>
            <a:pPr marL="647824" lvl="1" indent="-176679">
              <a:spcBef>
                <a:spcPct val="0"/>
              </a:spcBef>
              <a:buFontTx/>
              <a:buChar char="•"/>
              <a:defRPr/>
            </a:pPr>
            <a:endParaRPr lang="en-US" altLang="ja-JP" sz="1100" dirty="0"/>
          </a:p>
          <a:p>
            <a:pPr defTabSz="942289">
              <a:spcBef>
                <a:spcPct val="0"/>
              </a:spcBef>
              <a:defRPr/>
            </a:pPr>
            <a:r>
              <a:rPr lang="en-US" altLang="en-US" sz="1100" i="1" dirty="0"/>
              <a:t>User’s Guide page 38.</a:t>
            </a:r>
          </a:p>
          <a:p>
            <a:pPr>
              <a:spcBef>
                <a:spcPct val="0"/>
              </a:spcBef>
              <a:defRPr/>
            </a:pPr>
            <a:endParaRPr lang="en-US" altLang="ja-JP" sz="1100" dirty="0"/>
          </a:p>
          <a:p>
            <a:endParaRPr lang="en-US" dirty="0"/>
          </a:p>
        </p:txBody>
      </p:sp>
      <p:sp>
        <p:nvSpPr>
          <p:cNvPr id="4" name="Slide Number Placeholder 3"/>
          <p:cNvSpPr>
            <a:spLocks noGrp="1"/>
          </p:cNvSpPr>
          <p:nvPr>
            <p:ph type="sldNum" sz="quarter" idx="5"/>
          </p:nvPr>
        </p:nvSpPr>
        <p:spPr/>
        <p:txBody>
          <a:bodyPr/>
          <a:lstStyle/>
          <a:p>
            <a:pPr>
              <a:defRPr/>
            </a:pPr>
            <a:fld id="{97D5B2D7-7A36-4FE8-AC09-CB41BD8EE605}" type="slidenum">
              <a:rPr lang="en-US" altLang="en-US" smtClean="0"/>
              <a:pPr>
                <a:defRPr/>
              </a:pPr>
              <a:t>52</a:t>
            </a:fld>
            <a:endParaRPr lang="en-US" altLang="en-US"/>
          </a:p>
        </p:txBody>
      </p:sp>
    </p:spTree>
    <p:extLst>
      <p:ext uri="{BB962C8B-B14F-4D97-AF65-F5344CB8AC3E}">
        <p14:creationId xmlns:p14="http://schemas.microsoft.com/office/powerpoint/2010/main" val="19203555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2AFAE507-3B61-4ED5-AC9D-AA107448F7F2}"/>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7930BD55-A28B-4A1B-B892-F03C73858F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15716" name="Slide Number Placeholder 3">
            <a:extLst>
              <a:ext uri="{FF2B5EF4-FFF2-40B4-BE49-F238E27FC236}">
                <a16:creationId xmlns:a16="http://schemas.microsoft.com/office/drawing/2014/main" id="{03BA47FB-4884-40DA-A4A0-0E537DC10F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37FC5E9B-3F4E-45F7-998D-A4A397DDF130}" type="slidenum">
              <a:rPr lang="en-US" altLang="en-US" smtClean="0">
                <a:latin typeface="Calibri" panose="020F0502020204030204" pitchFamily="34" charset="0"/>
              </a:rPr>
              <a:pPr/>
              <a:t>53</a:t>
            </a:fld>
            <a:endParaRPr lang="en-US" altLang="en-US">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spcBef>
                <a:spcPct val="0"/>
              </a:spcBef>
              <a:buFont typeface="Arial" panose="020B0604020202020204" pitchFamily="34" charset="0"/>
              <a:buChar char="•"/>
            </a:pPr>
            <a:r>
              <a:rPr lang="en-US" altLang="en-US" sz="1100" b="1" dirty="0"/>
              <a:t>At the end of this step, you will have a tailored request for action: the advocacy ask.</a:t>
            </a:r>
          </a:p>
          <a:p>
            <a:pPr marL="176679" indent="-176679">
              <a:spcBef>
                <a:spcPct val="0"/>
              </a:spcBef>
              <a:buFont typeface="Arial" panose="020B0604020202020204" pitchFamily="34" charset="0"/>
              <a:buChar char="•"/>
            </a:pPr>
            <a:endParaRPr lang="en-US" altLang="en-US" sz="1100" b="1" dirty="0"/>
          </a:p>
          <a:p>
            <a:pPr marL="176679" indent="-176679">
              <a:spcBef>
                <a:spcPct val="0"/>
              </a:spcBef>
              <a:buFont typeface="Arial" panose="020B0604020202020204" pitchFamily="34" charset="0"/>
              <a:buChar char="•"/>
            </a:pPr>
            <a:r>
              <a:rPr lang="en-US" altLang="en-US" sz="1100" b="1" dirty="0"/>
              <a:t>Make these points:</a:t>
            </a:r>
          </a:p>
          <a:p>
            <a:pPr marL="647824" lvl="1" indent="-176679">
              <a:spcBef>
                <a:spcPct val="0"/>
              </a:spcBef>
              <a:buFontTx/>
              <a:buChar char="•"/>
            </a:pPr>
            <a:r>
              <a:rPr lang="en-US" altLang="en-US" sz="1100" dirty="0"/>
              <a:t>Now that you know which issues are most important to your decision-maker (Step 4), you need to think about </a:t>
            </a:r>
            <a:r>
              <a:rPr lang="en-US" altLang="en-US" sz="1100" i="1" dirty="0"/>
              <a:t>how </a:t>
            </a:r>
            <a:r>
              <a:rPr lang="en-US" altLang="en-US" sz="1100" dirty="0"/>
              <a:t>people make decisions. This will shape how you ask our decision-maker to act—and will help you craft your message in a way that speaks to your decision-maker.  </a:t>
            </a:r>
          </a:p>
          <a:p>
            <a:pPr marL="647824" marR="0" lvl="1" indent="-176679" algn="l" defTabSz="914400" rtl="0" eaLnBrk="1" fontAlgn="auto" latinLnBrk="0" hangingPunct="1">
              <a:lnSpc>
                <a:spcPct val="100000"/>
              </a:lnSpc>
              <a:spcBef>
                <a:spcPct val="0"/>
              </a:spcBef>
              <a:spcAft>
                <a:spcPts val="0"/>
              </a:spcAft>
              <a:buClrTx/>
              <a:buSzTx/>
              <a:buFontTx/>
              <a:buChar char="•"/>
              <a:tabLst/>
              <a:defRPr/>
            </a:pPr>
            <a:r>
              <a:rPr lang="en-US" altLang="en-US" sz="1100" dirty="0"/>
              <a:t>Like your objective, your request to your decision-maker should be SMART.</a:t>
            </a:r>
          </a:p>
          <a:p>
            <a:pPr marL="647824" lvl="1" indent="-176679">
              <a:spcBef>
                <a:spcPct val="0"/>
              </a:spcBef>
              <a:buFontTx/>
              <a:buChar char="•"/>
            </a:pPr>
            <a:r>
              <a:rPr lang="en-US" sz="1100" dirty="0">
                <a:solidFill>
                  <a:srgbClr val="FFFFFF"/>
                </a:solidFill>
              </a:rPr>
              <a:t>People decide to act for a variety of reasons, and thus respond to different types of arguments.</a:t>
            </a:r>
            <a:endParaRPr lang="en-US" altLang="en-US" sz="1100" dirty="0"/>
          </a:p>
          <a:p>
            <a:pPr marL="647824" lvl="1" indent="-176679">
              <a:spcBef>
                <a:spcPct val="0"/>
              </a:spcBef>
              <a:buFontTx/>
              <a:buChar char="•"/>
            </a:pPr>
            <a:r>
              <a:rPr lang="en-US" altLang="en-US" sz="1100" dirty="0"/>
              <a:t>In this step you will also decide who should be the messenger to make the ask of the decision-maker.</a:t>
            </a:r>
          </a:p>
          <a:p>
            <a:pPr marL="647824" lvl="1" indent="-176679">
              <a:spcBef>
                <a:spcPct val="0"/>
              </a:spcBef>
              <a:buFontTx/>
              <a:buChar char="•"/>
            </a:pPr>
            <a:endParaRPr lang="en-US" altLang="en-US" sz="1100" dirty="0"/>
          </a:p>
          <a:p>
            <a:pPr>
              <a:spcBef>
                <a:spcPct val="0"/>
              </a:spcBef>
            </a:pPr>
            <a:r>
              <a:rPr lang="en-US" altLang="en-US" sz="1100" i="1" dirty="0"/>
              <a:t>User’s Guide pages 39-48.</a:t>
            </a:r>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54</a:t>
            </a:fld>
            <a:endParaRPr lang="en-US"/>
          </a:p>
        </p:txBody>
      </p:sp>
    </p:spTree>
    <p:extLst>
      <p:ext uri="{BB962C8B-B14F-4D97-AF65-F5344CB8AC3E}">
        <p14:creationId xmlns:p14="http://schemas.microsoft.com/office/powerpoint/2010/main" val="9742126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1CE8C3FF-4AFB-49CB-A64C-925467EDF67D}"/>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a:extLst>
              <a:ext uri="{FF2B5EF4-FFF2-40B4-BE49-F238E27FC236}">
                <a16:creationId xmlns:a16="http://schemas.microsoft.com/office/drawing/2014/main" id="{A0EC38B7-2EE4-4A91-A558-F455567B02CA}"/>
              </a:ext>
            </a:extLst>
          </p:cNvPr>
          <p:cNvSpPr>
            <a:spLocks noGrp="1"/>
          </p:cNvSpPr>
          <p:nvPr>
            <p:ph type="body" idx="1"/>
          </p:nvPr>
        </p:nvSpPr>
        <p:spPr bwMode="auto"/>
        <p:txBody>
          <a:bodyPr wrap="square" numCol="1" anchor="t" anchorCtr="0" compatLnSpc="1">
            <a:prstTxWarp prst="textNoShape">
              <a:avLst/>
            </a:prstTxWarp>
          </a:bodyPr>
          <a:lstStyle/>
          <a:p>
            <a:pPr marL="176679" indent="-176679">
              <a:spcBef>
                <a:spcPct val="0"/>
              </a:spcBef>
              <a:buFont typeface="Arial" panose="020B0604020202020204" pitchFamily="34" charset="0"/>
              <a:buChar char="•"/>
              <a:defRPr/>
            </a:pPr>
            <a:r>
              <a:rPr lang="en-US" altLang="en-US" sz="1100" b="1" dirty="0"/>
              <a:t>Make these points:</a:t>
            </a:r>
          </a:p>
          <a:p>
            <a:pPr marL="647824" lvl="1" indent="-176679">
              <a:spcBef>
                <a:spcPct val="0"/>
              </a:spcBef>
              <a:buFontTx/>
              <a:buChar char="•"/>
              <a:defRPr/>
            </a:pPr>
            <a:r>
              <a:rPr lang="en-US" altLang="en-US" sz="1100" dirty="0"/>
              <a:t>Before you construct your </a:t>
            </a:r>
            <a:r>
              <a:rPr lang="ja-JP" altLang="en-US" sz="1100" dirty="0"/>
              <a:t>“</a:t>
            </a:r>
            <a:r>
              <a:rPr lang="en-US" altLang="ja-JP" sz="1100" dirty="0"/>
              <a:t>ask,</a:t>
            </a:r>
            <a:r>
              <a:rPr lang="ja-JP" altLang="en-US" sz="1100" dirty="0"/>
              <a:t>”</a:t>
            </a:r>
            <a:r>
              <a:rPr lang="en-US" altLang="ja-JP" sz="1100" dirty="0"/>
              <a:t> you need to consider the different ways you can support it—with evidence, stories, or rights- or faith-based arguments.</a:t>
            </a:r>
          </a:p>
          <a:p>
            <a:pPr marL="1118968" lvl="2" indent="-176679">
              <a:spcBef>
                <a:spcPct val="0"/>
              </a:spcBef>
              <a:buFontTx/>
              <a:buChar char="•"/>
              <a:defRPr/>
            </a:pPr>
            <a:r>
              <a:rPr lang="en-US" altLang="en-US" sz="1100" b="1" dirty="0"/>
              <a:t>Evidence </a:t>
            </a:r>
            <a:r>
              <a:rPr lang="en-US" altLang="en-US" sz="1100" dirty="0"/>
              <a:t>uses facts and evidence from credible sources. This might include, for example, research findings that identify gaps in access to certain services, promising programs, or operations research approaches. This type of evidence-based argument can help reduce controversy and lead to agreement.  </a:t>
            </a:r>
          </a:p>
          <a:p>
            <a:pPr marL="1118968" lvl="2" indent="-176679">
              <a:spcBef>
                <a:spcPct val="0"/>
              </a:spcBef>
              <a:buFontTx/>
              <a:buChar char="•"/>
              <a:defRPr/>
            </a:pPr>
            <a:r>
              <a:rPr lang="en-US" altLang="en-US" sz="1100" b="1" dirty="0"/>
              <a:t>Emotion </a:t>
            </a:r>
            <a:r>
              <a:rPr lang="en-US" altLang="en-US" sz="1100" dirty="0"/>
              <a:t>add a human dimension. They employ personal stories of people affected by your issue to highlight the human problem and show how a policy change could improve lives. </a:t>
            </a:r>
          </a:p>
          <a:p>
            <a:pPr marL="1118968" lvl="2" indent="-176679">
              <a:spcBef>
                <a:spcPct val="0"/>
              </a:spcBef>
              <a:buFontTx/>
              <a:buChar char="•"/>
              <a:defRPr/>
            </a:pPr>
            <a:r>
              <a:rPr lang="en-US" altLang="en-US" sz="1100" b="1" dirty="0"/>
              <a:t>Ethics </a:t>
            </a:r>
            <a:r>
              <a:rPr lang="en-US" altLang="en-US" sz="1100" dirty="0"/>
              <a:t>call on social or cultural norms and a human rights or faith-based approach. They evoke sympathy, the need for justice, and awareness that a decision-maker</a:t>
            </a:r>
            <a:r>
              <a:rPr lang="ja-JP" altLang="en-US" sz="1100" dirty="0"/>
              <a:t>’</a:t>
            </a:r>
            <a:r>
              <a:rPr lang="en-US" altLang="ja-JP" sz="1100" dirty="0"/>
              <a:t>s action can affect the lives of others. </a:t>
            </a:r>
          </a:p>
          <a:p>
            <a:pPr marL="647824" lvl="1" indent="-176679">
              <a:spcBef>
                <a:spcPct val="0"/>
              </a:spcBef>
              <a:buFontTx/>
              <a:buChar char="•"/>
              <a:defRPr/>
            </a:pPr>
            <a:r>
              <a:rPr lang="en-US" altLang="en-US" sz="1100" dirty="0"/>
              <a:t>As advocates, you need to consider which arguments will be the most compelling for your decision-maker. For example, a policy-maker with a background in medicine or economics may be more interested in evidence, data, and projections about cost, while an elected official may respond to personal stories. Often, a combination of these arguments will be the most convincing message for your decision-maker. </a:t>
            </a:r>
          </a:p>
          <a:p>
            <a:pPr lvl="1">
              <a:spcBef>
                <a:spcPct val="0"/>
              </a:spcBef>
              <a:defRPr/>
            </a:pPr>
            <a:endParaRPr lang="en-US" altLang="en-US" sz="1100" b="1" u="sng" dirty="0">
              <a:solidFill>
                <a:srgbClr val="0000FF"/>
              </a:solidFill>
            </a:endParaRPr>
          </a:p>
          <a:p>
            <a:pPr marL="176679">
              <a:defRPr/>
            </a:pPr>
            <a:endParaRPr lang="en-US" altLang="en-US" sz="1100" dirty="0">
              <a:solidFill>
                <a:srgbClr val="0000FF"/>
              </a:solidFill>
            </a:endParaRPr>
          </a:p>
          <a:p>
            <a:pPr>
              <a:defRPr/>
            </a:pPr>
            <a:r>
              <a:rPr lang="en-US" altLang="en-US" sz="1100" i="1" dirty="0">
                <a:solidFill>
                  <a:srgbClr val="0000FF"/>
                </a:solidFill>
              </a:rPr>
              <a:t>User’s Guide pages 40-41.</a:t>
            </a:r>
          </a:p>
          <a:p>
            <a:pPr marL="647824" lvl="1" indent="-176679">
              <a:spcBef>
                <a:spcPct val="0"/>
              </a:spcBef>
              <a:buFontTx/>
              <a:buChar char="•"/>
              <a:defRPr/>
            </a:pPr>
            <a:endParaRPr lang="en-US" altLang="en-US" sz="1100" dirty="0"/>
          </a:p>
          <a:p>
            <a:pPr marL="176679" indent="-176679">
              <a:spcBef>
                <a:spcPct val="0"/>
              </a:spcBef>
              <a:defRPr/>
            </a:pPr>
            <a:endParaRPr lang="en-US" altLang="en-US" dirty="0"/>
          </a:p>
          <a:p>
            <a:pPr marL="176679" indent="-176679">
              <a:spcBef>
                <a:spcPct val="0"/>
              </a:spcBef>
              <a:defRPr/>
            </a:pPr>
            <a:endParaRPr lang="en-US" altLang="en-US" dirty="0"/>
          </a:p>
        </p:txBody>
      </p:sp>
      <p:sp>
        <p:nvSpPr>
          <p:cNvPr id="119812" name="Slide Number Placeholder 3">
            <a:extLst>
              <a:ext uri="{FF2B5EF4-FFF2-40B4-BE49-F238E27FC236}">
                <a16:creationId xmlns:a16="http://schemas.microsoft.com/office/drawing/2014/main" id="{85739DFD-2CCA-4606-A89C-2ED119D40D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54A1489F-84C7-4F61-A924-F689B8CE73D7}" type="slidenum">
              <a:rPr lang="en-US" altLang="en-US" smtClean="0">
                <a:latin typeface="Calibri" panose="020F0502020204030204" pitchFamily="34" charset="0"/>
              </a:rPr>
              <a:pPr/>
              <a:t>55</a:t>
            </a:fld>
            <a:endParaRPr lang="en-US" altLang="en-US">
              <a:latin typeface="Calibri" panose="020F050202020403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79D6FC55-D47D-4DE5-A12A-B6DAFC1F80AB}"/>
              </a:ext>
            </a:extLst>
          </p:cNvPr>
          <p:cNvSpPr>
            <a:spLocks noGrp="1" noRot="1" noChangeAspect="1" noTextEdit="1"/>
          </p:cNvSpPr>
          <p:nvPr>
            <p:ph type="sldImg"/>
          </p:nvPr>
        </p:nvSpPr>
        <p:spPr bwMode="auto">
          <a:xfrm>
            <a:off x="768350" y="1193800"/>
            <a:ext cx="5722938" cy="3219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a:extLst>
              <a:ext uri="{FF2B5EF4-FFF2-40B4-BE49-F238E27FC236}">
                <a16:creationId xmlns:a16="http://schemas.microsoft.com/office/drawing/2014/main" id="{8140F9B1-40C1-4457-BE6F-37EC0639754D}"/>
              </a:ext>
            </a:extLst>
          </p:cNvPr>
          <p:cNvSpPr>
            <a:spLocks noGrp="1"/>
          </p:cNvSpPr>
          <p:nvPr>
            <p:ph type="body" idx="1"/>
          </p:nvPr>
        </p:nvSpPr>
        <p:spPr bwMode="auto"/>
        <p:txBody>
          <a:bodyPr wrap="square" numCol="1" anchor="t" anchorCtr="0" compatLnSpc="1">
            <a:prstTxWarp prst="textNoShape">
              <a:avLst/>
            </a:prstTxWarp>
          </a:bodyPr>
          <a:lstStyle/>
          <a:p>
            <a:pPr marL="176679" indent="-176679">
              <a:spcBef>
                <a:spcPct val="0"/>
              </a:spcBef>
              <a:buFont typeface="Arial" panose="020B0604020202020204" pitchFamily="34" charset="0"/>
              <a:buChar char="•"/>
              <a:defRPr/>
            </a:pPr>
            <a:r>
              <a:rPr lang="en-US" altLang="en-US" sz="1100" b="1" dirty="0"/>
              <a:t>Assign 5.1 in plenary or in small groups: </a:t>
            </a:r>
          </a:p>
          <a:p>
            <a:pPr marL="647824" lvl="1" indent="-176679">
              <a:spcBef>
                <a:spcPct val="0"/>
              </a:spcBef>
              <a:buFontTx/>
              <a:buChar char="•"/>
              <a:defRPr/>
            </a:pPr>
            <a:r>
              <a:rPr lang="en-US" altLang="ja-JP" sz="1100" dirty="0"/>
              <a:t>Brainstorm the evidence-based, emotional, and ethical arguments for your decision-maker to support your advocacy request. Think through the data (evidence), stories (emotional), and ethical arguments that would appeal specifically to your decision-maker. </a:t>
            </a:r>
          </a:p>
          <a:p>
            <a:pPr marL="647824" lvl="1" indent="-176679">
              <a:spcBef>
                <a:spcPct val="0"/>
              </a:spcBef>
              <a:buFontTx/>
              <a:buChar char="•"/>
              <a:defRPr/>
            </a:pPr>
            <a:r>
              <a:rPr lang="en-US" altLang="en-US" sz="1100" dirty="0"/>
              <a:t>Write the arguments on a flip chart sheet, worksheet, or whiteboard. If more than one argument in each block, write them all, but choose the best.</a:t>
            </a:r>
          </a:p>
          <a:p>
            <a:pPr marL="647824" lvl="1" indent="-176679">
              <a:spcBef>
                <a:spcPct val="0"/>
              </a:spcBef>
              <a:buFontTx/>
              <a:buChar char="•"/>
              <a:defRPr/>
            </a:pPr>
            <a:endParaRPr lang="en-US" altLang="en-US" sz="1100" dirty="0"/>
          </a:p>
          <a:p>
            <a:pPr marL="176679" indent="-176679">
              <a:spcBef>
                <a:spcPct val="0"/>
              </a:spcBef>
              <a:buFont typeface="Arial" panose="020B0604020202020204" pitchFamily="34" charset="0"/>
              <a:buChar char="•"/>
              <a:defRPr/>
            </a:pPr>
            <a:r>
              <a:rPr lang="en-US" altLang="en-US" sz="1100" b="1" dirty="0"/>
              <a:t>Facilitate report-out:</a:t>
            </a:r>
          </a:p>
          <a:p>
            <a:pPr marL="647824" lvl="1" indent="-176679">
              <a:spcBef>
                <a:spcPct val="0"/>
              </a:spcBef>
              <a:buFontTx/>
              <a:buChar char="•"/>
              <a:defRPr/>
            </a:pPr>
            <a:r>
              <a:rPr lang="en-US" altLang="en-US" sz="1100" dirty="0"/>
              <a:t>Ask each group to present its best argument in each category. In plenary, discuss which arguments are most likely to influence your decision-maker. </a:t>
            </a:r>
          </a:p>
          <a:p>
            <a:pPr marL="647824" lvl="1" indent="-176679">
              <a:spcBef>
                <a:spcPct val="0"/>
              </a:spcBef>
              <a:buFontTx/>
              <a:buChar char="•"/>
              <a:defRPr/>
            </a:pPr>
            <a:endParaRPr lang="en-US" altLang="en-US" sz="1100" dirty="0"/>
          </a:p>
          <a:p>
            <a:pPr marL="190624" lvl="0" indent="-176679">
              <a:spcBef>
                <a:spcPct val="0"/>
              </a:spcBef>
              <a:buFontTx/>
              <a:buChar char="•"/>
              <a:defRPr/>
            </a:pPr>
            <a:r>
              <a:rPr lang="en-US" altLang="en-US" sz="1100" b="1" dirty="0"/>
              <a:t>Document the selected arguments </a:t>
            </a:r>
            <a:r>
              <a:rPr lang="en-US" altLang="en-US" sz="1100" dirty="0"/>
              <a:t>on a flip chart sheet, whiteboard, or worksheet and post it.</a:t>
            </a:r>
          </a:p>
          <a:p>
            <a:pPr>
              <a:spcBef>
                <a:spcPct val="0"/>
              </a:spcBef>
              <a:defRPr/>
            </a:pPr>
            <a:endParaRPr lang="en-US" altLang="en-US" sz="1100" i="1" dirty="0"/>
          </a:p>
          <a:p>
            <a:pPr>
              <a:spcBef>
                <a:spcPct val="0"/>
              </a:spcBef>
              <a:defRPr/>
            </a:pPr>
            <a:r>
              <a:rPr lang="en-US" altLang="en-US" sz="1100" i="1" dirty="0"/>
              <a:t>User’s Guide page 40-41.</a:t>
            </a:r>
          </a:p>
          <a:p>
            <a:pPr marL="176679" indent="-176679">
              <a:spcBef>
                <a:spcPct val="0"/>
              </a:spcBef>
              <a:defRPr/>
            </a:pPr>
            <a:endParaRPr lang="en-US" altLang="en-US" sz="1100" b="1" dirty="0"/>
          </a:p>
        </p:txBody>
      </p:sp>
      <p:sp>
        <p:nvSpPr>
          <p:cNvPr id="123908" name="Slide Number Placeholder 3">
            <a:extLst>
              <a:ext uri="{FF2B5EF4-FFF2-40B4-BE49-F238E27FC236}">
                <a16:creationId xmlns:a16="http://schemas.microsoft.com/office/drawing/2014/main" id="{47670FB1-6F26-41E5-9BEC-6F353109F5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F5415DBC-B9B1-4953-BD1B-F0394F16DB48}" type="slidenum">
              <a:rPr lang="en-US" altLang="en-US" smtClean="0">
                <a:latin typeface="Calibri" panose="020F0502020204030204" pitchFamily="34" charset="0"/>
              </a:rPr>
              <a:pPr/>
              <a:t>56</a:t>
            </a:fld>
            <a:endParaRPr lang="en-US" altLang="en-US">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84CFBFD3-C2CC-46A6-8CFB-8A77E437526E}"/>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a:extLst>
              <a:ext uri="{FF2B5EF4-FFF2-40B4-BE49-F238E27FC236}">
                <a16:creationId xmlns:a16="http://schemas.microsoft.com/office/drawing/2014/main" id="{5D107154-2AEE-4349-A651-BBCC1EE5C4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dirty="0"/>
              <a:t>Optional slide</a:t>
            </a:r>
            <a:r>
              <a:rPr lang="en-US" altLang="en-US" sz="1100" b="1" dirty="0">
                <a:solidFill>
                  <a:srgbClr val="0000FF"/>
                </a:solidFill>
              </a:rPr>
              <a:t> </a:t>
            </a:r>
            <a:r>
              <a:rPr lang="en-US" altLang="en-US" sz="1100" b="0" dirty="0">
                <a:solidFill>
                  <a:srgbClr val="0000FF"/>
                </a:solidFill>
              </a:rPr>
              <a:t>adaption: </a:t>
            </a:r>
            <a:r>
              <a:rPr lang="en-US" altLang="en-US" sz="1100" dirty="0"/>
              <a:t>If possible, adapt the slide with a local example. </a:t>
            </a:r>
          </a:p>
          <a:p>
            <a:pPr>
              <a:spcBef>
                <a:spcPct val="0"/>
              </a:spcBef>
            </a:pPr>
            <a:endParaRPr lang="en-US" altLang="en-US" sz="1100" dirty="0"/>
          </a:p>
          <a:p>
            <a:pPr marL="176679" indent="-176679">
              <a:spcBef>
                <a:spcPct val="0"/>
              </a:spcBef>
              <a:buFont typeface="Wingdings" panose="05000000000000000000" pitchFamily="2" charset="2"/>
              <a:buChar char="Ø"/>
            </a:pPr>
            <a:endParaRPr lang="en-US" altLang="en-US" sz="1100" dirty="0"/>
          </a:p>
          <a:p>
            <a:pPr marL="176679" indent="-176679"/>
            <a:r>
              <a:rPr lang="en-US" altLang="en-US" dirty="0"/>
              <a:t> </a:t>
            </a:r>
          </a:p>
          <a:p>
            <a:pPr marL="176679" indent="-176679">
              <a:spcBef>
                <a:spcPct val="0"/>
              </a:spcBef>
            </a:pPr>
            <a:endParaRPr lang="en-US" altLang="en-US" dirty="0"/>
          </a:p>
        </p:txBody>
      </p:sp>
      <p:sp>
        <p:nvSpPr>
          <p:cNvPr id="121860" name="Slide Number Placeholder 3">
            <a:extLst>
              <a:ext uri="{FF2B5EF4-FFF2-40B4-BE49-F238E27FC236}">
                <a16:creationId xmlns:a16="http://schemas.microsoft.com/office/drawing/2014/main" id="{EC93CD55-5196-487C-B59A-13B5BC12F9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72B96E7C-85A0-4045-9C58-7334450A87BF}" type="slidenum">
              <a:rPr lang="en-US" altLang="en-US" smtClean="0">
                <a:latin typeface="Calibri" panose="020F0502020204030204" pitchFamily="34" charset="0"/>
              </a:rPr>
              <a:pPr/>
              <a:t>57</a:t>
            </a:fld>
            <a:endParaRPr lang="en-US" altLang="en-US">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4C762BE4-A401-457F-939F-AF41D9CDC1A0}"/>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313EF6A0-88E0-4FBC-AF78-32F2A2C8A708}"/>
              </a:ext>
            </a:extLst>
          </p:cNvPr>
          <p:cNvSpPr>
            <a:spLocks noGrp="1"/>
          </p:cNvSpPr>
          <p:nvPr>
            <p:ph type="body" idx="1"/>
          </p:nvPr>
        </p:nvSpPr>
        <p:spPr bwMode="auto"/>
        <p:txBody>
          <a:bodyPr wrap="square" numCol="1" anchor="t" anchorCtr="0" compatLnSpc="1">
            <a:prstTxWarp prst="textNoShape">
              <a:avLst/>
            </a:prstTxWarp>
          </a:bodyPr>
          <a:lstStyle/>
          <a:p>
            <a:pPr marL="176679" indent="-176679">
              <a:spcBef>
                <a:spcPct val="0"/>
              </a:spcBef>
              <a:buFont typeface="Arial" panose="020B0604020202020204" pitchFamily="34" charset="0"/>
              <a:buChar char="•"/>
              <a:defRPr/>
            </a:pPr>
            <a:r>
              <a:rPr lang="en-US" altLang="en-US" sz="1100" b="1" dirty="0"/>
              <a:t>Make these points:</a:t>
            </a:r>
          </a:p>
          <a:p>
            <a:pPr marL="647824" lvl="1" indent="-176679">
              <a:spcBef>
                <a:spcPct val="0"/>
              </a:spcBef>
              <a:buFontTx/>
              <a:buChar char="•"/>
              <a:defRPr/>
            </a:pPr>
            <a:r>
              <a:rPr lang="en-US" altLang="en-US" sz="1100" dirty="0"/>
              <a:t>This tool, called the Five-Point Message Box, can help you develop a simple request for your decision-maker to take action. </a:t>
            </a:r>
          </a:p>
          <a:p>
            <a:pPr marL="647824" lvl="1" indent="-176679">
              <a:spcBef>
                <a:spcPct val="0"/>
              </a:spcBef>
              <a:buFontTx/>
              <a:buChar char="•"/>
              <a:defRPr/>
            </a:pPr>
            <a:r>
              <a:rPr lang="en-US" altLang="en-US" sz="1100" dirty="0"/>
              <a:t>First, you need to </a:t>
            </a:r>
            <a:r>
              <a:rPr lang="en-US" altLang="en-US" sz="1100" b="1" dirty="0"/>
              <a:t>name the decision-maker you identified in Step 4. </a:t>
            </a:r>
            <a:r>
              <a:rPr lang="en-US" altLang="en-US" sz="1100" dirty="0"/>
              <a:t>It</a:t>
            </a:r>
            <a:r>
              <a:rPr lang="ja-JP" altLang="en-US" sz="1100" dirty="0"/>
              <a:t> </a:t>
            </a:r>
            <a:r>
              <a:rPr lang="en-US" altLang="ja-JP" sz="1100" dirty="0"/>
              <a:t>is better to refer to the decision-maker by name and not title alone; this helps to tailor the message more accurately. </a:t>
            </a:r>
          </a:p>
          <a:p>
            <a:pPr marL="647824" lvl="1" indent="-176679">
              <a:spcBef>
                <a:spcPct val="0"/>
              </a:spcBef>
              <a:buFontTx/>
              <a:buChar char="•"/>
              <a:defRPr/>
            </a:pPr>
            <a:r>
              <a:rPr lang="en-US" altLang="en-US" sz="1100" dirty="0"/>
              <a:t>Second, you will input the </a:t>
            </a:r>
            <a:r>
              <a:rPr lang="en-US" altLang="en-US" sz="1100" b="1" dirty="0"/>
              <a:t>core value </a:t>
            </a:r>
            <a:r>
              <a:rPr lang="en-US" altLang="en-US" sz="1100" dirty="0"/>
              <a:t>of your decision-maker from Step 4.2. Remember to focus on what is important to your decision-maker, not to us. Consider what he or she cares about most and any public statements made on your issue. </a:t>
            </a:r>
          </a:p>
          <a:p>
            <a:pPr marL="647824" lvl="1" indent="-176679">
              <a:spcBef>
                <a:spcPct val="0"/>
              </a:spcBef>
              <a:buFontTx/>
              <a:buChar char="•"/>
              <a:defRPr/>
            </a:pPr>
            <a:r>
              <a:rPr lang="en-US" altLang="en-US" sz="1100" dirty="0"/>
              <a:t>Third, you will </a:t>
            </a:r>
            <a:r>
              <a:rPr lang="en-US" altLang="en-US" sz="1100" b="1" dirty="0"/>
              <a:t>anticipate the decision-maker</a:t>
            </a:r>
            <a:r>
              <a:rPr lang="ja-JP" altLang="en-US" sz="1100" b="1" dirty="0"/>
              <a:t>’</a:t>
            </a:r>
            <a:r>
              <a:rPr lang="en-US" altLang="ja-JP" sz="1100" b="1" dirty="0"/>
              <a:t>s objections </a:t>
            </a:r>
            <a:r>
              <a:rPr lang="en-US" altLang="ja-JP" sz="1100" dirty="0"/>
              <a:t>and reservations and </a:t>
            </a:r>
            <a:r>
              <a:rPr lang="en-US" altLang="ja-JP" sz="1100" b="1" dirty="0"/>
              <a:t>prepare your responses using arguments from 5.1</a:t>
            </a:r>
            <a:r>
              <a:rPr lang="en-US" altLang="ja-JP" sz="1100" dirty="0"/>
              <a:t>. </a:t>
            </a:r>
          </a:p>
          <a:p>
            <a:pPr marL="647824" lvl="1" indent="-176679">
              <a:spcBef>
                <a:spcPct val="0"/>
              </a:spcBef>
              <a:buFontTx/>
              <a:buChar char="•"/>
              <a:defRPr/>
            </a:pPr>
            <a:r>
              <a:rPr lang="en-US" altLang="en-US" sz="1100" dirty="0"/>
              <a:t>Fourth, you will </a:t>
            </a:r>
            <a:r>
              <a:rPr lang="en-US" altLang="en-US" sz="1100" b="1" dirty="0"/>
              <a:t>articulate a SMART Advocacy ask</a:t>
            </a:r>
            <a:r>
              <a:rPr lang="en-US" altLang="en-US" sz="1100" dirty="0"/>
              <a:t>. This ask should center on what the decision-maker can realistically do and should reflect your SMART objective.  </a:t>
            </a:r>
          </a:p>
          <a:p>
            <a:pPr marL="647824" lvl="1" indent="-176679">
              <a:spcBef>
                <a:spcPct val="0"/>
              </a:spcBef>
              <a:buFontTx/>
              <a:buChar char="•"/>
              <a:defRPr/>
            </a:pPr>
            <a:r>
              <a:rPr lang="en-US" altLang="en-US" sz="1100" dirty="0"/>
              <a:t>Finally, you need to answer the question, </a:t>
            </a:r>
            <a:r>
              <a:rPr lang="ja-JP" altLang="en-US" sz="1100" dirty="0"/>
              <a:t>“</a:t>
            </a:r>
            <a:r>
              <a:rPr lang="en-US" altLang="ja-JP" sz="1100" b="1" dirty="0"/>
              <a:t>What is the benefit </a:t>
            </a:r>
            <a:r>
              <a:rPr lang="en-US" altLang="ja-JP" sz="1100" dirty="0"/>
              <a:t>for your decision-maker?</a:t>
            </a:r>
            <a:r>
              <a:rPr lang="ja-JP" altLang="en-US" sz="1100" dirty="0"/>
              <a:t>”</a:t>
            </a:r>
            <a:r>
              <a:rPr lang="en-US" altLang="ja-JP" sz="1100" dirty="0"/>
              <a:t> Use arguments from Step 4.2 and Step 5. Tell the decision-maker why acting on your ask will benefit his or her constituents or his or her own position—and why his or her leadership can make a difference. </a:t>
            </a:r>
          </a:p>
          <a:p>
            <a:pPr marL="647824" lvl="1" indent="-176679">
              <a:spcBef>
                <a:spcPct val="0"/>
              </a:spcBef>
              <a:buFontTx/>
              <a:buChar char="•"/>
              <a:defRPr/>
            </a:pPr>
            <a:endParaRPr lang="en-US" altLang="ja-JP" sz="1100" dirty="0"/>
          </a:p>
          <a:p>
            <a:pPr>
              <a:spcBef>
                <a:spcPct val="0"/>
              </a:spcBef>
              <a:defRPr/>
            </a:pPr>
            <a:r>
              <a:rPr lang="en-US" altLang="en-US" sz="1100" i="1" dirty="0"/>
              <a:t>User’s Guide pages 42-44.</a:t>
            </a:r>
          </a:p>
          <a:p>
            <a:pPr marL="647824" lvl="1" indent="-176679">
              <a:spcBef>
                <a:spcPct val="0"/>
              </a:spcBef>
              <a:buFontTx/>
              <a:buChar char="•"/>
              <a:defRPr/>
            </a:pPr>
            <a:endParaRPr lang="en-US" altLang="ja-JP" sz="1100" dirty="0"/>
          </a:p>
          <a:p>
            <a:pPr marL="176679" indent="-176679">
              <a:spcBef>
                <a:spcPct val="0"/>
              </a:spcBef>
              <a:defRPr/>
            </a:pPr>
            <a:endParaRPr lang="en-US" altLang="en-US" dirty="0"/>
          </a:p>
        </p:txBody>
      </p:sp>
      <p:sp>
        <p:nvSpPr>
          <p:cNvPr id="125956" name="Slide Number Placeholder 3">
            <a:extLst>
              <a:ext uri="{FF2B5EF4-FFF2-40B4-BE49-F238E27FC236}">
                <a16:creationId xmlns:a16="http://schemas.microsoft.com/office/drawing/2014/main" id="{210E51C8-E739-4C56-B0AF-044F67BCEF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216EC19E-4DB6-4F6B-A55B-59C9FB88C224}" type="slidenum">
              <a:rPr lang="en-US" altLang="en-US" smtClean="0">
                <a:latin typeface="Calibri" panose="020F0502020204030204" pitchFamily="34" charset="0"/>
              </a:rPr>
              <a:pPr/>
              <a:t>58</a:t>
            </a:fld>
            <a:endParaRPr lang="en-US" altLang="en-US">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4C762BE4-A401-457F-939F-AF41D9CDC1A0}"/>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313EF6A0-88E0-4FBC-AF78-32F2A2C8A708}"/>
              </a:ext>
            </a:extLst>
          </p:cNvPr>
          <p:cNvSpPr>
            <a:spLocks noGrp="1"/>
          </p:cNvSpPr>
          <p:nvPr>
            <p:ph type="body" idx="1"/>
          </p:nvPr>
        </p:nvSpPr>
        <p:spPr bwMode="auto"/>
        <p:txBody>
          <a:bodyPr wrap="square" numCol="1" anchor="t" anchorCtr="0" compatLnSpc="1">
            <a:prstTxWarp prst="textNoShape">
              <a:avLst/>
            </a:prstTxWarp>
          </a:bodyPr>
          <a:lstStyle/>
          <a:p>
            <a:pPr marL="176679" indent="-176679">
              <a:buFont typeface="Arial" panose="020B0604020202020204" pitchFamily="34" charset="0"/>
              <a:buChar char="•"/>
              <a:defRPr/>
            </a:pPr>
            <a:r>
              <a:rPr lang="en-US" b="1" dirty="0"/>
              <a:t>Review the boxes in order. </a:t>
            </a:r>
          </a:p>
          <a:p>
            <a:pPr marL="176679" indent="-176679">
              <a:buFont typeface="Arial" panose="020B0604020202020204" pitchFamily="34" charset="0"/>
              <a:buChar char="•"/>
              <a:defRPr/>
            </a:pPr>
            <a:endParaRPr lang="en-US" dirty="0"/>
          </a:p>
          <a:p>
            <a:pPr marL="176679" indent="-176679">
              <a:buFont typeface="Arial" panose="020B0604020202020204" pitchFamily="34" charset="0"/>
              <a:buChar char="•"/>
              <a:defRPr/>
            </a:pPr>
            <a:r>
              <a:rPr lang="en-US" b="1" dirty="0"/>
              <a:t>Facilitate discussion:</a:t>
            </a:r>
          </a:p>
          <a:p>
            <a:pPr marL="633879" lvl="1" indent="-176679">
              <a:buFont typeface="Arial" panose="020B0604020202020204" pitchFamily="34" charset="0"/>
              <a:buChar char="•"/>
              <a:defRPr/>
            </a:pPr>
            <a:r>
              <a:rPr lang="en-US" b="0" dirty="0"/>
              <a:t>Are the messages well developed? </a:t>
            </a:r>
            <a:r>
              <a:rPr lang="en-US" dirty="0"/>
              <a:t>Are there any changes they would make? Is the SMART ask truly SMART?</a:t>
            </a:r>
          </a:p>
          <a:p>
            <a:pPr marL="176679" indent="-176679">
              <a:buFont typeface="Arial" panose="020B0604020202020204" pitchFamily="34" charset="0"/>
              <a:buChar char="•"/>
              <a:defRPr/>
            </a:pPr>
            <a:endParaRPr lang="en-US" dirty="0"/>
          </a:p>
          <a:p>
            <a:pPr marL="176679" indent="-176679">
              <a:buFont typeface="Arial" panose="020B0604020202020204" pitchFamily="34" charset="0"/>
              <a:buChar char="•"/>
              <a:defRPr/>
            </a:pPr>
            <a:r>
              <a:rPr lang="en-US" b="1" dirty="0"/>
              <a:t>Ask for any questions or suggestions.</a:t>
            </a:r>
            <a:endParaRPr lang="en-US" dirty="0">
              <a:ea typeface="+mn-ea"/>
            </a:endParaRPr>
          </a:p>
          <a:p>
            <a:pPr>
              <a:defRPr/>
            </a:pPr>
            <a:endParaRPr lang="en-US" dirty="0">
              <a:ea typeface="+mn-ea"/>
            </a:endParaRPr>
          </a:p>
          <a:p>
            <a:pPr>
              <a:defRPr/>
            </a:pPr>
            <a:r>
              <a:rPr lang="en-US" altLang="en-US" i="1" dirty="0"/>
              <a:t>User’s Guide pages 42-44.</a:t>
            </a:r>
          </a:p>
          <a:p>
            <a:pPr marL="176679" indent="-176679">
              <a:spcBef>
                <a:spcPct val="0"/>
              </a:spcBef>
              <a:defRPr/>
            </a:pPr>
            <a:endParaRPr lang="en-US" altLang="en-US" dirty="0"/>
          </a:p>
        </p:txBody>
      </p:sp>
      <p:sp>
        <p:nvSpPr>
          <p:cNvPr id="125956" name="Slide Number Placeholder 3">
            <a:extLst>
              <a:ext uri="{FF2B5EF4-FFF2-40B4-BE49-F238E27FC236}">
                <a16:creationId xmlns:a16="http://schemas.microsoft.com/office/drawing/2014/main" id="{210E51C8-E739-4C56-B0AF-044F67BCEF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216EC19E-4DB6-4F6B-A55B-59C9FB88C224}" type="slidenum">
              <a:rPr lang="en-US" altLang="en-US" smtClean="0">
                <a:latin typeface="Calibri" panose="020F0502020204030204" pitchFamily="34" charset="0"/>
              </a:rPr>
              <a:pPr/>
              <a:t>59</a:t>
            </a:fld>
            <a:endParaRPr lang="en-US" altLang="en-US">
              <a:latin typeface="Calibri" panose="020F0502020204030204" pitchFamily="34" charset="0"/>
            </a:endParaRPr>
          </a:p>
        </p:txBody>
      </p:sp>
    </p:spTree>
    <p:extLst>
      <p:ext uri="{BB962C8B-B14F-4D97-AF65-F5344CB8AC3E}">
        <p14:creationId xmlns:p14="http://schemas.microsoft.com/office/powerpoint/2010/main" val="2060863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b="1" dirty="0"/>
              <a:t>Facilitate discussion</a:t>
            </a:r>
            <a:r>
              <a:rPr lang="en-US" dirty="0"/>
              <a:t>:</a:t>
            </a:r>
          </a:p>
          <a:p>
            <a:pPr marL="633879" lvl="1" indent="-176679">
              <a:buFont typeface="Arial" panose="020B0604020202020204" pitchFamily="34" charset="0"/>
              <a:buChar char="•"/>
            </a:pPr>
            <a:r>
              <a:rPr lang="en-US" dirty="0"/>
              <a:t>What is your experience, if any, using the SMART Advocacy approach? (If no one is familiar, you may want to share your own experience)</a:t>
            </a:r>
          </a:p>
          <a:p>
            <a:pPr marL="633879" lvl="1" indent="-176679">
              <a:buFont typeface="Arial" panose="020B0604020202020204" pitchFamily="34" charset="0"/>
              <a:buChar char="•"/>
            </a:pPr>
            <a:r>
              <a:rPr lang="en-US" dirty="0"/>
              <a:t>What are your hopes for this session? What do you expect to gain or accomplish? Note outcomes on the “Expectations” flip chart sheet or whiteboard.</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b="1" dirty="0"/>
              <a:t>Set ground rules for the session </a:t>
            </a:r>
            <a:r>
              <a:rPr lang="en-US" dirty="0"/>
              <a:t>and make sure they are recorded on the appropriate flip chart, whiteboard, or slide. Make sure inclusion of and respect for differences of opinion is mentioned.</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b="1" dirty="0"/>
              <a:t>Consider an icebreaker or energizer </a:t>
            </a:r>
            <a:r>
              <a:rPr lang="en-US" dirty="0"/>
              <a:t>to set the stage for open discussion and introduce every participant. Use name cards or memorize their names if you can.</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b="1" dirty="0"/>
              <a:t>Mention that your job is to facilitate consensus on decisions</a:t>
            </a:r>
            <a:r>
              <a:rPr lang="en-US" dirty="0"/>
              <a:t>, </a:t>
            </a:r>
            <a:r>
              <a:rPr lang="en-US" b="1" dirty="0"/>
              <a:t>not to set the agenda yourself </a:t>
            </a:r>
            <a:r>
              <a:rPr lang="en-US" dirty="0"/>
              <a:t>or to ‘teach’ the approach.</a:t>
            </a:r>
          </a:p>
        </p:txBody>
      </p:sp>
      <p:sp>
        <p:nvSpPr>
          <p:cNvPr id="4" name="Slide Number Placeholder 3"/>
          <p:cNvSpPr>
            <a:spLocks noGrp="1"/>
          </p:cNvSpPr>
          <p:nvPr>
            <p:ph type="sldNum" sz="quarter" idx="5"/>
          </p:nvPr>
        </p:nvSpPr>
        <p:spPr/>
        <p:txBody>
          <a:bodyPr/>
          <a:lstStyle/>
          <a:p>
            <a:fld id="{88FDCCB8-BBD5-BB4D-A49B-553A66C479A8}" type="slidenum">
              <a:rPr lang="en-US" smtClean="0"/>
              <a:t>6</a:t>
            </a:fld>
            <a:endParaRPr lang="en-US"/>
          </a:p>
        </p:txBody>
      </p:sp>
    </p:spTree>
    <p:extLst>
      <p:ext uri="{BB962C8B-B14F-4D97-AF65-F5344CB8AC3E}">
        <p14:creationId xmlns:p14="http://schemas.microsoft.com/office/powerpoint/2010/main" val="31561659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4C762BE4-A401-457F-939F-AF41D9CDC1A0}"/>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313EF6A0-88E0-4FBC-AF78-32F2A2C8A708}"/>
              </a:ext>
            </a:extLst>
          </p:cNvPr>
          <p:cNvSpPr>
            <a:spLocks noGrp="1"/>
          </p:cNvSpPr>
          <p:nvPr>
            <p:ph type="body" idx="1"/>
          </p:nvPr>
        </p:nvSpPr>
        <p:spPr bwMode="auto"/>
        <p:txBody>
          <a:bodyPr wrap="square" numCol="1" anchor="t" anchorCtr="0" compatLnSpc="1">
            <a:prstTxWarp prst="textNoShape">
              <a:avLst/>
            </a:prstTxWarp>
          </a:bodyPr>
          <a:lstStyle/>
          <a:p>
            <a:pPr marL="176679" indent="-176679">
              <a:spcBef>
                <a:spcPct val="0"/>
              </a:spcBef>
              <a:buFont typeface="Arial" panose="020B0604020202020204" pitchFamily="34" charset="0"/>
              <a:buChar char="•"/>
              <a:defRPr/>
            </a:pPr>
            <a:r>
              <a:rPr lang="en-US" altLang="en-US" sz="1100" b="1" dirty="0"/>
              <a:t>Assign 5.2. </a:t>
            </a:r>
            <a:r>
              <a:rPr lang="en-US" altLang="en-US" sz="1100" dirty="0"/>
              <a:t>Ideally, this should be done in small groups. Read instructions:</a:t>
            </a:r>
            <a:endParaRPr lang="en-US" altLang="en-US" sz="1100" b="1" dirty="0"/>
          </a:p>
          <a:p>
            <a:pPr marL="647824" lvl="1" indent="-176679">
              <a:spcBef>
                <a:spcPct val="0"/>
              </a:spcBef>
              <a:buFont typeface="Arial" panose="020B0604020202020204" pitchFamily="34" charset="0"/>
              <a:buChar char="•"/>
              <a:defRPr/>
            </a:pPr>
            <a:r>
              <a:rPr lang="en-US" altLang="en-US" sz="1100" b="1" dirty="0"/>
              <a:t>For Boxes 1 and 2, enter the decision-maker</a:t>
            </a:r>
            <a:r>
              <a:rPr lang="ja-JP" altLang="en-US" sz="1100" b="1" dirty="0"/>
              <a:t>’</a:t>
            </a:r>
            <a:r>
              <a:rPr lang="en-US" altLang="ja-JP" sz="1100" b="1" dirty="0"/>
              <a:t>s name and core values from Step 4.1 and 4.2. </a:t>
            </a:r>
            <a:endParaRPr lang="en-US" altLang="ja-JP" sz="1100" dirty="0"/>
          </a:p>
          <a:p>
            <a:pPr marL="647824" lvl="1" indent="-176679">
              <a:spcBef>
                <a:spcPct val="0"/>
              </a:spcBef>
              <a:buFont typeface="Arial" panose="020B0604020202020204" pitchFamily="34" charset="0"/>
              <a:buChar char="•"/>
              <a:defRPr/>
            </a:pPr>
            <a:r>
              <a:rPr lang="en-US" altLang="en-US" sz="1100" b="1" dirty="0"/>
              <a:t>For Box 3, consider what objections the decision-maker might make. </a:t>
            </a:r>
            <a:r>
              <a:rPr lang="en-US" altLang="en-US" sz="1100" dirty="0"/>
              <a:t>Their answers from the small group work 5.1 (evidence, emotion, and ethics arguments) will help them </a:t>
            </a:r>
            <a:r>
              <a:rPr lang="en-US" altLang="en-US" sz="1100" b="1" dirty="0"/>
              <a:t>decide how to respond </a:t>
            </a:r>
            <a:r>
              <a:rPr lang="en-US" altLang="en-US" sz="1100" dirty="0"/>
              <a:t>to those objections. </a:t>
            </a:r>
          </a:p>
          <a:p>
            <a:pPr marL="647824" lvl="1" indent="-176679">
              <a:spcBef>
                <a:spcPct val="0"/>
              </a:spcBef>
              <a:buFont typeface="Arial" panose="020B0604020202020204" pitchFamily="34" charset="0"/>
              <a:buChar char="•"/>
              <a:defRPr/>
            </a:pPr>
            <a:r>
              <a:rPr lang="en-US" altLang="en-US" sz="1100" b="1" dirty="0"/>
              <a:t>For Box 4, state your SMART ask. </a:t>
            </a:r>
            <a:r>
              <a:rPr lang="en-US" altLang="en-US" sz="1100" b="0" dirty="0"/>
              <a:t>The SMART ask is usually the SMART objective reformulated in the form of a question. </a:t>
            </a:r>
          </a:p>
          <a:p>
            <a:pPr marL="647824" lvl="1" indent="-176679">
              <a:spcBef>
                <a:spcPct val="0"/>
              </a:spcBef>
              <a:buFont typeface="Arial" panose="020B0604020202020204" pitchFamily="34" charset="0"/>
              <a:buChar char="•"/>
              <a:defRPr/>
            </a:pPr>
            <a:r>
              <a:rPr lang="en-US" altLang="en-US" sz="1100" b="1" dirty="0"/>
              <a:t>For Box 5, ask the small group to answer, </a:t>
            </a:r>
            <a:r>
              <a:rPr lang="ja-JP" altLang="en-US" sz="1100" b="1" dirty="0"/>
              <a:t>“</a:t>
            </a:r>
            <a:r>
              <a:rPr lang="en-US" altLang="ja-JP" sz="1100" b="1" dirty="0"/>
              <a:t>What is the benefit?</a:t>
            </a:r>
            <a:r>
              <a:rPr lang="ja-JP" altLang="en-US" sz="1100" b="1" dirty="0"/>
              <a:t>”</a:t>
            </a:r>
            <a:r>
              <a:rPr lang="en-US" altLang="ja-JP" sz="1100" b="1" dirty="0"/>
              <a:t> </a:t>
            </a:r>
            <a:r>
              <a:rPr lang="en-US" altLang="ja-JP" sz="1100" dirty="0"/>
              <a:t>You can use responses formulated in Steps 4.2 and 5.</a:t>
            </a:r>
          </a:p>
          <a:p>
            <a:pPr marL="647824" lvl="1" indent="-176679">
              <a:spcBef>
                <a:spcPct val="0"/>
              </a:spcBef>
              <a:buFont typeface="Arial" panose="020B0604020202020204" pitchFamily="34" charset="0"/>
              <a:buChar char="•"/>
              <a:defRPr/>
            </a:pPr>
            <a:endParaRPr lang="en-US" altLang="ja-JP" sz="1100" dirty="0"/>
          </a:p>
          <a:p>
            <a:pPr marL="176679" indent="-176679" defTabSz="942289">
              <a:spcBef>
                <a:spcPct val="0"/>
              </a:spcBef>
              <a:buFont typeface="Arial" panose="020B0604020202020204" pitchFamily="34" charset="0"/>
              <a:buChar char="•"/>
              <a:defRPr/>
            </a:pPr>
            <a:r>
              <a:rPr lang="en-US" altLang="en-US" sz="1100" b="1" dirty="0"/>
              <a:t>Facilitate report-out: </a:t>
            </a:r>
          </a:p>
          <a:p>
            <a:pPr marL="633879" lvl="1" indent="-176679" defTabSz="942289">
              <a:spcBef>
                <a:spcPct val="0"/>
              </a:spcBef>
              <a:buFont typeface="Arial" panose="020B0604020202020204" pitchFamily="34" charset="0"/>
              <a:buChar char="•"/>
              <a:defRPr/>
            </a:pPr>
            <a:r>
              <a:rPr lang="en-US" altLang="en-US" sz="1100" b="0" dirty="0"/>
              <a:t>If this is an in-person meeting, this is a good time to get participants on their feet. Have </a:t>
            </a:r>
            <a:r>
              <a:rPr lang="en-US" altLang="en-US" sz="1100" dirty="0"/>
              <a:t>each meeting participant stand up and travel around the room to see the flip charts, in a gallery walk style. One person from each group will report out. Ask the entire group for their suggestions, comments, or questions. </a:t>
            </a:r>
          </a:p>
          <a:p>
            <a:pPr marL="633879" lvl="1" indent="-176679" defTabSz="942289">
              <a:spcBef>
                <a:spcPct val="0"/>
              </a:spcBef>
              <a:buFont typeface="Arial" panose="020B0604020202020204" pitchFamily="34" charset="0"/>
              <a:buChar char="•"/>
              <a:defRPr/>
            </a:pPr>
            <a:endParaRPr lang="en-US" altLang="en-US" sz="1100" dirty="0"/>
          </a:p>
          <a:p>
            <a:pPr marL="176679" marR="0" lvl="0" indent="-176679" algn="l" defTabSz="942289"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100" b="1" dirty="0">
                <a:solidFill>
                  <a:srgbClr val="000000"/>
                </a:solidFill>
              </a:rPr>
              <a:t>Document findings from each group by taking a photo of the flip chart sheet or whiteboard or save worksheet.</a:t>
            </a:r>
          </a:p>
          <a:p>
            <a:pPr marL="471145" lvl="1" indent="0" defTabSz="942289">
              <a:spcBef>
                <a:spcPct val="0"/>
              </a:spcBef>
              <a:buFont typeface="Arial" panose="020B0604020202020204" pitchFamily="34" charset="0"/>
              <a:buNone/>
              <a:defRPr/>
            </a:pPr>
            <a:endParaRPr lang="en-US" altLang="en-US" sz="1100" dirty="0"/>
          </a:p>
          <a:p>
            <a:pPr marL="176679" indent="-176679" defTabSz="942289">
              <a:spcBef>
                <a:spcPct val="0"/>
              </a:spcBef>
              <a:buFont typeface="Arial" panose="020B0604020202020204" pitchFamily="34" charset="0"/>
              <a:buChar char="•"/>
              <a:defRPr/>
            </a:pPr>
            <a:r>
              <a:rPr lang="en-US" altLang="en-US" sz="1100" b="1" dirty="0"/>
              <a:t>Finalize the message box.</a:t>
            </a:r>
          </a:p>
          <a:p>
            <a:pPr marL="647824" lvl="1" indent="-176679" defTabSz="942289">
              <a:spcBef>
                <a:spcPct val="0"/>
              </a:spcBef>
              <a:buFont typeface="Arial" panose="020B0604020202020204" pitchFamily="34" charset="0"/>
              <a:buChar char="•"/>
              <a:defRPr/>
            </a:pPr>
            <a:r>
              <a:rPr lang="en-US" altLang="en-US" sz="1100" dirty="0"/>
              <a:t>A notetaker should capture the main points for each box to create a working message box. </a:t>
            </a:r>
          </a:p>
          <a:p>
            <a:pPr marL="647824" lvl="1" indent="-176679" defTabSz="942289">
              <a:spcBef>
                <a:spcPct val="0"/>
              </a:spcBef>
              <a:buFont typeface="Arial" panose="020B0604020202020204" pitchFamily="34" charset="0"/>
              <a:buChar char="•"/>
              <a:defRPr/>
            </a:pPr>
            <a:r>
              <a:rPr lang="en-US" altLang="en-US" sz="1100" dirty="0"/>
              <a:t>As you learn more about the policy or funding environment or the decision-maker’s interests, you may add to or revise your message box.</a:t>
            </a:r>
          </a:p>
          <a:p>
            <a:pPr marL="647824" lvl="1" indent="-176679" defTabSz="942289">
              <a:spcBef>
                <a:spcPct val="0"/>
              </a:spcBef>
              <a:buFont typeface="Arial" panose="020B0604020202020204" pitchFamily="34" charset="0"/>
              <a:buChar char="•"/>
              <a:defRPr/>
            </a:pPr>
            <a:r>
              <a:rPr lang="en-US" altLang="en-US" sz="1100" dirty="0"/>
              <a:t>The message box ensures that all members of your group understand your SMART Advocacy ask and how to present it to the designated decision-maker. </a:t>
            </a:r>
          </a:p>
          <a:p>
            <a:pPr marL="176679" indent="-176679" defTabSz="942289">
              <a:spcBef>
                <a:spcPct val="0"/>
              </a:spcBef>
              <a:buFont typeface="Arial" panose="020B0604020202020204" pitchFamily="34" charset="0"/>
              <a:buChar char="•"/>
              <a:defRPr/>
            </a:pPr>
            <a:endParaRPr lang="en-US" altLang="en-US" sz="1100" dirty="0"/>
          </a:p>
          <a:p>
            <a:pPr>
              <a:spcBef>
                <a:spcPct val="0"/>
              </a:spcBef>
              <a:defRPr/>
            </a:pPr>
            <a:endParaRPr lang="en-US" altLang="en-US" sz="1100" dirty="0"/>
          </a:p>
          <a:p>
            <a:pPr>
              <a:spcBef>
                <a:spcPct val="0"/>
              </a:spcBef>
              <a:defRPr/>
            </a:pPr>
            <a:r>
              <a:rPr lang="en-US" altLang="en-US" sz="1100" i="1" dirty="0"/>
              <a:t>User’s Guide pages 42-44.</a:t>
            </a:r>
          </a:p>
          <a:p>
            <a:pPr marL="647824" lvl="1" indent="-176679">
              <a:spcBef>
                <a:spcPct val="0"/>
              </a:spcBef>
              <a:buFontTx/>
              <a:buChar char="•"/>
              <a:defRPr/>
            </a:pPr>
            <a:endParaRPr lang="en-US" altLang="ja-JP" sz="1100" dirty="0"/>
          </a:p>
          <a:p>
            <a:pPr marL="176679" indent="-176679">
              <a:spcBef>
                <a:spcPct val="0"/>
              </a:spcBef>
              <a:defRPr/>
            </a:pPr>
            <a:endParaRPr lang="en-US" altLang="en-US" dirty="0"/>
          </a:p>
        </p:txBody>
      </p:sp>
      <p:sp>
        <p:nvSpPr>
          <p:cNvPr id="125956" name="Slide Number Placeholder 3">
            <a:extLst>
              <a:ext uri="{FF2B5EF4-FFF2-40B4-BE49-F238E27FC236}">
                <a16:creationId xmlns:a16="http://schemas.microsoft.com/office/drawing/2014/main" id="{210E51C8-E739-4C56-B0AF-044F67BCEF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216EC19E-4DB6-4F6B-A55B-59C9FB88C224}" type="slidenum">
              <a:rPr lang="en-US" altLang="en-US" smtClean="0">
                <a:latin typeface="Calibri" panose="020F0502020204030204" pitchFamily="34" charset="0"/>
              </a:rPr>
              <a:pPr/>
              <a:t>60</a:t>
            </a:fld>
            <a:endParaRPr lang="en-US" altLang="en-US">
              <a:latin typeface="Calibri" panose="020F0502020204030204" pitchFamily="34" charset="0"/>
            </a:endParaRPr>
          </a:p>
        </p:txBody>
      </p:sp>
    </p:spTree>
    <p:extLst>
      <p:ext uri="{BB962C8B-B14F-4D97-AF65-F5344CB8AC3E}">
        <p14:creationId xmlns:p14="http://schemas.microsoft.com/office/powerpoint/2010/main" val="36969178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59AEA989-3CF6-4F3F-9119-CF4E615C9772}"/>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a:extLst>
              <a:ext uri="{FF2B5EF4-FFF2-40B4-BE49-F238E27FC236}">
                <a16:creationId xmlns:a16="http://schemas.microsoft.com/office/drawing/2014/main" id="{9847F641-A59D-4482-8671-CFB6B21AC2FA}"/>
              </a:ext>
            </a:extLst>
          </p:cNvPr>
          <p:cNvSpPr>
            <a:spLocks noGrp="1"/>
          </p:cNvSpPr>
          <p:nvPr>
            <p:ph type="body" idx="1"/>
          </p:nvPr>
        </p:nvSpPr>
        <p:spPr bwMode="auto"/>
        <p:txBody>
          <a:bodyPr wrap="square" numCol="1" anchor="t" anchorCtr="0" compatLnSpc="1">
            <a:prstTxWarp prst="textNoShape">
              <a:avLst/>
            </a:prstTxWarp>
          </a:bodyPr>
          <a:lstStyle/>
          <a:p>
            <a:pPr marL="176679" indent="-176679">
              <a:spcBef>
                <a:spcPct val="0"/>
              </a:spcBef>
              <a:buFont typeface="Arial" panose="020B0604020202020204" pitchFamily="34" charset="0"/>
              <a:buChar char="•"/>
              <a:defRPr/>
            </a:pPr>
            <a:r>
              <a:rPr lang="en-US" altLang="en-US" sz="1100" b="1" dirty="0"/>
              <a:t>Make these points:</a:t>
            </a:r>
          </a:p>
          <a:p>
            <a:pPr marL="647824" lvl="1" indent="-176679">
              <a:spcBef>
                <a:spcPct val="0"/>
              </a:spcBef>
              <a:buFont typeface="Arial" panose="020B0604020202020204" pitchFamily="34" charset="0"/>
              <a:buChar char="•"/>
              <a:defRPr/>
            </a:pPr>
            <a:r>
              <a:rPr lang="en-US" altLang="en-US" sz="1100" dirty="0"/>
              <a:t>Now that you ha</a:t>
            </a:r>
            <a:r>
              <a:rPr lang="en-US" altLang="ja-JP" sz="1100" dirty="0"/>
              <a:t>ve identified your SMART Advocacy ask and the arguments most likely to sway your decision-maker, you need to choose the messenger most likely to convince the decision-maker to act.</a:t>
            </a:r>
          </a:p>
          <a:p>
            <a:pPr marL="647824" lvl="1" indent="-176679">
              <a:spcBef>
                <a:spcPct val="0"/>
              </a:spcBef>
              <a:buFont typeface="Arial" panose="020B0604020202020204" pitchFamily="34" charset="0"/>
              <a:buChar char="•"/>
              <a:defRPr/>
            </a:pPr>
            <a:r>
              <a:rPr lang="en-US" altLang="en-US" sz="1100" dirty="0"/>
              <a:t>The messenger is as important as the message.  A well-crafted message delivered by the wrong person is likely to be dismissed. </a:t>
            </a:r>
            <a:endParaRPr lang="en-US" altLang="ja-JP" sz="1100" dirty="0"/>
          </a:p>
          <a:p>
            <a:pPr marL="647824" lvl="1" indent="-176679">
              <a:spcBef>
                <a:spcPct val="0"/>
              </a:spcBef>
              <a:buFont typeface="Arial" panose="020B0604020202020204" pitchFamily="34" charset="0"/>
              <a:buChar char="•"/>
              <a:defRPr/>
            </a:pPr>
            <a:r>
              <a:rPr lang="en-US" altLang="ja-JP" sz="1100" dirty="0"/>
              <a:t>Consider who your decision-maker listens to: Who has the authority or influence to convince your decision-maker to act? For example, for a Ministry of Finance official, an economist or a peer from another ministry may be most influential. For others, a colleague or friend might also be the appropriate messenger.</a:t>
            </a:r>
          </a:p>
          <a:p>
            <a:pPr marL="647824" lvl="1" indent="-176679">
              <a:spcBef>
                <a:spcPct val="0"/>
              </a:spcBef>
              <a:buFont typeface="Arial" panose="020B0604020202020204" pitchFamily="34" charset="0"/>
              <a:buChar char="•"/>
              <a:defRPr/>
            </a:pPr>
            <a:r>
              <a:rPr lang="en-US" altLang="ja-JP" sz="1100" dirty="0"/>
              <a:t>The best messenger may or may not be a current member of your Working Group. If not, you will need to enlist the prospective messenger’s help and fully brief them to make the argument.</a:t>
            </a:r>
          </a:p>
          <a:p>
            <a:pPr marL="647824" lvl="1" indent="-176679">
              <a:spcBef>
                <a:spcPct val="0"/>
              </a:spcBef>
              <a:buFont typeface="Arial" panose="020B0604020202020204" pitchFamily="34" charset="0"/>
              <a:buChar char="•"/>
              <a:defRPr/>
            </a:pPr>
            <a:endParaRPr lang="en-US" altLang="ja-JP" sz="1100" dirty="0"/>
          </a:p>
          <a:p>
            <a:pPr marL="171450" indent="-171450">
              <a:buFont typeface="Arial" panose="020B0604020202020204" pitchFamily="34" charset="0"/>
              <a:buChar char="•"/>
              <a:defRPr/>
            </a:pPr>
            <a:r>
              <a:rPr lang="en-US" sz="1100" b="1" dirty="0">
                <a:solidFill>
                  <a:srgbClr val="0000FF"/>
                </a:solidFill>
              </a:rPr>
              <a:t>Slide adaption:</a:t>
            </a:r>
          </a:p>
          <a:p>
            <a:pPr marL="628650" lvl="1" indent="-171450">
              <a:buFont typeface="Arial" panose="020B0604020202020204" pitchFamily="34" charset="0"/>
              <a:buChar char="•"/>
              <a:defRPr/>
            </a:pPr>
            <a:r>
              <a:rPr lang="en-US" sz="1100" dirty="0">
                <a:solidFill>
                  <a:srgbClr val="0000FF"/>
                </a:solidFill>
              </a:rPr>
              <a:t>Replace messenger categories on this slide with different types of messengers appropriate to your context.</a:t>
            </a:r>
          </a:p>
          <a:p>
            <a:pPr>
              <a:spcBef>
                <a:spcPct val="0"/>
              </a:spcBef>
              <a:defRPr/>
            </a:pPr>
            <a:endParaRPr lang="en-US" altLang="ja-JP" sz="1100" dirty="0"/>
          </a:p>
          <a:p>
            <a:pPr>
              <a:spcBef>
                <a:spcPct val="0"/>
              </a:spcBef>
              <a:defRPr/>
            </a:pPr>
            <a:r>
              <a:rPr lang="en-US" altLang="ja-JP" sz="1100" i="1" dirty="0"/>
              <a:t>User’s Guide pages 45-46. </a:t>
            </a:r>
          </a:p>
          <a:p>
            <a:pPr marL="647824" lvl="1" indent="-176679">
              <a:spcBef>
                <a:spcPct val="0"/>
              </a:spcBef>
              <a:buFontTx/>
              <a:buChar char="•"/>
              <a:defRPr/>
            </a:pPr>
            <a:endParaRPr lang="en-US" altLang="en-US" sz="1100" dirty="0"/>
          </a:p>
          <a:p>
            <a:pPr marL="647824" lvl="1" indent="-176679">
              <a:spcBef>
                <a:spcPct val="0"/>
              </a:spcBef>
              <a:buFontTx/>
              <a:buChar char="•"/>
              <a:defRPr/>
            </a:pPr>
            <a:endParaRPr lang="en-US" altLang="en-US" sz="1100" dirty="0"/>
          </a:p>
          <a:p>
            <a:pPr marL="176679" indent="-176679">
              <a:spcBef>
                <a:spcPct val="0"/>
              </a:spcBef>
              <a:defRPr/>
            </a:pPr>
            <a:endParaRPr lang="en-US" altLang="en-US" b="1" dirty="0"/>
          </a:p>
          <a:p>
            <a:pPr marL="176679" indent="-176679">
              <a:spcBef>
                <a:spcPct val="0"/>
              </a:spcBef>
              <a:defRPr/>
            </a:pPr>
            <a:endParaRPr lang="en-US" altLang="en-US" dirty="0"/>
          </a:p>
        </p:txBody>
      </p:sp>
      <p:sp>
        <p:nvSpPr>
          <p:cNvPr id="132100" name="Slide Number Placeholder 3">
            <a:extLst>
              <a:ext uri="{FF2B5EF4-FFF2-40B4-BE49-F238E27FC236}">
                <a16:creationId xmlns:a16="http://schemas.microsoft.com/office/drawing/2014/main" id="{28843905-4E5E-4D8A-9B1B-49C8174B4D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81C62E95-522B-4E9D-AAA6-B9E89E6FC5FE}" type="slidenum">
              <a:rPr lang="en-US" altLang="en-US" smtClean="0">
                <a:latin typeface="Calibri" panose="020F0502020204030204" pitchFamily="34" charset="0"/>
              </a:rPr>
              <a:pPr/>
              <a:t>61</a:t>
            </a:fld>
            <a:endParaRPr lang="en-US" altLang="en-US">
              <a:latin typeface="Calibri" panose="020F050202020403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59AEA989-3CF6-4F3F-9119-CF4E615C9772}"/>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a:extLst>
              <a:ext uri="{FF2B5EF4-FFF2-40B4-BE49-F238E27FC236}">
                <a16:creationId xmlns:a16="http://schemas.microsoft.com/office/drawing/2014/main" id="{9847F641-A59D-4482-8671-CFB6B21AC2FA}"/>
              </a:ext>
            </a:extLst>
          </p:cNvPr>
          <p:cNvSpPr>
            <a:spLocks noGrp="1"/>
          </p:cNvSpPr>
          <p:nvPr>
            <p:ph type="body" idx="1"/>
          </p:nvPr>
        </p:nvSpPr>
        <p:spPr bwMode="auto"/>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defRPr/>
            </a:pPr>
            <a:r>
              <a:rPr lang="en-US" altLang="ja-JP" sz="1100" b="1" dirty="0"/>
              <a:t>Facilitate a plenary discussion or assign 5.3 in small groups: </a:t>
            </a:r>
          </a:p>
          <a:p>
            <a:pPr marL="633879" lvl="1" indent="-176679">
              <a:spcBef>
                <a:spcPct val="0"/>
              </a:spcBef>
              <a:buFont typeface="Arial" panose="020B0604020202020204" pitchFamily="34" charset="0"/>
              <a:buChar char="•"/>
              <a:defRPr/>
            </a:pPr>
            <a:r>
              <a:rPr lang="en-US" altLang="ja-JP" sz="1100" dirty="0"/>
              <a:t>Who would be the best messenger to deliver the SMART ask? Write their name, title, and contact information on a flip chart sheet or in a worksheet and discuss the pros and cons of each suggestion in the notes section.</a:t>
            </a:r>
          </a:p>
          <a:p>
            <a:pPr marL="633879" lvl="1" indent="-176679">
              <a:spcBef>
                <a:spcPct val="0"/>
              </a:spcBef>
              <a:buFont typeface="Arial" panose="020B0604020202020204" pitchFamily="34" charset="0"/>
              <a:buChar char="•"/>
              <a:defRPr/>
            </a:pPr>
            <a:r>
              <a:rPr lang="en-US" altLang="ja-JP" sz="1100" dirty="0"/>
              <a:t>Identify the best and most accessible messengers from those you have listed.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100" b="1" dirty="0">
              <a:solidFill>
                <a:srgbClr val="000000"/>
              </a:solidFill>
            </a:endParaRP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100" b="0" dirty="0">
                <a:solidFill>
                  <a:srgbClr val="000000"/>
                </a:solidFill>
              </a:rPr>
              <a:t>If assigned in small groups, make sure groups report out in plenary.</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sz="1100" b="1" dirty="0">
              <a:solidFill>
                <a:srgbClr val="000000"/>
              </a:solidFill>
            </a:endParaRP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100" b="1" dirty="0">
                <a:solidFill>
                  <a:srgbClr val="000000"/>
                </a:solidFill>
              </a:rPr>
              <a:t>Document findings on a flip chart sheet, worksheet, or whiteboard.</a:t>
            </a:r>
          </a:p>
          <a:p>
            <a:pPr>
              <a:spcBef>
                <a:spcPct val="0"/>
              </a:spcBef>
              <a:defRPr/>
            </a:pPr>
            <a:endParaRPr lang="en-US" altLang="ja-JP" sz="1100" dirty="0"/>
          </a:p>
          <a:p>
            <a:pPr>
              <a:spcBef>
                <a:spcPct val="0"/>
              </a:spcBef>
              <a:defRPr/>
            </a:pPr>
            <a:r>
              <a:rPr lang="en-US" altLang="ja-JP" sz="1100" i="1" dirty="0"/>
              <a:t>User’s Guide pages 45-46. </a:t>
            </a:r>
          </a:p>
          <a:p>
            <a:pPr marL="647824" lvl="1" indent="-176679">
              <a:spcBef>
                <a:spcPct val="0"/>
              </a:spcBef>
              <a:buFontTx/>
              <a:buChar char="•"/>
              <a:defRPr/>
            </a:pPr>
            <a:endParaRPr lang="en-US" altLang="en-US" sz="1100" dirty="0"/>
          </a:p>
          <a:p>
            <a:pPr marL="647824" lvl="1" indent="-176679">
              <a:spcBef>
                <a:spcPct val="0"/>
              </a:spcBef>
              <a:buFontTx/>
              <a:buChar char="•"/>
              <a:defRPr/>
            </a:pPr>
            <a:endParaRPr lang="en-US" altLang="en-US" sz="1100" dirty="0"/>
          </a:p>
          <a:p>
            <a:pPr marL="176679" indent="-176679">
              <a:spcBef>
                <a:spcPct val="0"/>
              </a:spcBef>
              <a:defRPr/>
            </a:pPr>
            <a:endParaRPr lang="en-US" altLang="en-US" b="1" dirty="0"/>
          </a:p>
          <a:p>
            <a:pPr marL="176679" indent="-176679">
              <a:spcBef>
                <a:spcPct val="0"/>
              </a:spcBef>
              <a:defRPr/>
            </a:pPr>
            <a:endParaRPr lang="en-US" altLang="en-US" dirty="0"/>
          </a:p>
        </p:txBody>
      </p:sp>
      <p:sp>
        <p:nvSpPr>
          <p:cNvPr id="132100" name="Slide Number Placeholder 3">
            <a:extLst>
              <a:ext uri="{FF2B5EF4-FFF2-40B4-BE49-F238E27FC236}">
                <a16:creationId xmlns:a16="http://schemas.microsoft.com/office/drawing/2014/main" id="{28843905-4E5E-4D8A-9B1B-49C8174B4D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81C62E95-522B-4E9D-AAA6-B9E89E6FC5FE}" type="slidenum">
              <a:rPr lang="en-US" altLang="en-US" smtClean="0">
                <a:latin typeface="Calibri" panose="020F0502020204030204" pitchFamily="34" charset="0"/>
              </a:rPr>
              <a:pPr/>
              <a:t>62</a:t>
            </a:fld>
            <a:endParaRPr lang="en-US" altLang="en-US">
              <a:latin typeface="Calibri" panose="020F0502020204030204" pitchFamily="34" charset="0"/>
            </a:endParaRPr>
          </a:p>
        </p:txBody>
      </p:sp>
    </p:spTree>
    <p:extLst>
      <p:ext uri="{BB962C8B-B14F-4D97-AF65-F5344CB8AC3E}">
        <p14:creationId xmlns:p14="http://schemas.microsoft.com/office/powerpoint/2010/main" val="20311931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652C98F5-DBD9-44C4-ACFC-9EE595C86C97}"/>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a:extLst>
              <a:ext uri="{FF2B5EF4-FFF2-40B4-BE49-F238E27FC236}">
                <a16:creationId xmlns:a16="http://schemas.microsoft.com/office/drawing/2014/main" id="{A774334B-98BD-49FD-8104-C0810D61CA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6679" indent="-176679">
              <a:spcBef>
                <a:spcPct val="0"/>
              </a:spcBef>
              <a:buFont typeface="Arial" panose="020B0604020202020204" pitchFamily="34" charset="0"/>
              <a:buChar char="•"/>
            </a:pPr>
            <a:r>
              <a:rPr lang="en-US" altLang="en-US" sz="1100" b="1" dirty="0"/>
              <a:t>Make these points</a:t>
            </a:r>
            <a:r>
              <a:rPr lang="en-US" altLang="en-US" sz="1100" dirty="0"/>
              <a:t>:</a:t>
            </a:r>
          </a:p>
          <a:p>
            <a:pPr marL="647824" lvl="1" indent="-176679">
              <a:spcBef>
                <a:spcPct val="0"/>
              </a:spcBef>
              <a:buFont typeface="Arial" panose="020B0604020202020204" pitchFamily="34" charset="0"/>
              <a:buChar char="•"/>
            </a:pPr>
            <a:r>
              <a:rPr lang="en-US" altLang="en-US" sz="1100" dirty="0"/>
              <a:t>After choosing a messenger, you </a:t>
            </a:r>
            <a:r>
              <a:rPr lang="en-US" altLang="ja-JP" sz="1100" dirty="0"/>
              <a:t>need to decide when and how to deliver the message. There are several factors to consider (read the points in the slide).</a:t>
            </a:r>
          </a:p>
          <a:p>
            <a:pPr marL="647824" lvl="1" indent="-176679">
              <a:spcBef>
                <a:spcPct val="0"/>
              </a:spcBef>
              <a:buFont typeface="Arial" panose="020B0604020202020204" pitchFamily="34" charset="0"/>
              <a:buChar char="•"/>
            </a:pPr>
            <a:r>
              <a:rPr lang="en-US" altLang="en-US" sz="1100" dirty="0"/>
              <a:t>At the end of the meeting, quickly review with the decision-maker any follow-up action that you will take and thank the decision-maker for his or her time, regardless of whether the decision-maker’s response was favorable.</a:t>
            </a:r>
          </a:p>
          <a:p>
            <a:pPr marL="647824" lvl="1" indent="-176679">
              <a:spcBef>
                <a:spcPct val="0"/>
              </a:spcBef>
              <a:buFont typeface="Arial" panose="020B0604020202020204" pitchFamily="34" charset="0"/>
              <a:buChar char="•"/>
            </a:pPr>
            <a:r>
              <a:rPr lang="en-US" altLang="en-US" sz="1100" dirty="0"/>
              <a:t>You might consider leaving a factsheet, brief or infographic with the decision-maker to reinforce your arguments and provide contact information for follow-up. </a:t>
            </a:r>
          </a:p>
          <a:p>
            <a:pPr marL="647824" lvl="1" indent="-176679">
              <a:spcBef>
                <a:spcPct val="0"/>
              </a:spcBef>
              <a:buFont typeface="Arial" panose="020B0604020202020204" pitchFamily="34" charset="0"/>
              <a:buChar char="•"/>
            </a:pPr>
            <a:endParaRPr lang="en-US" altLang="en-US" sz="1100" dirty="0"/>
          </a:p>
          <a:p>
            <a:pPr marL="176679" indent="-176679">
              <a:spcBef>
                <a:spcPct val="0"/>
              </a:spcBef>
            </a:pPr>
            <a:r>
              <a:rPr lang="en-US" altLang="en-US" sz="1100" b="1" dirty="0">
                <a:solidFill>
                  <a:srgbClr val="0000FF"/>
                </a:solidFill>
              </a:rPr>
              <a:t>Slide adaption:</a:t>
            </a:r>
          </a:p>
          <a:p>
            <a:pPr marL="176679" indent="-176679"/>
            <a:r>
              <a:rPr lang="en-US" altLang="en-US" sz="1100" dirty="0">
                <a:solidFill>
                  <a:srgbClr val="0000FF"/>
                </a:solidFill>
              </a:rPr>
              <a:t>Add to the box on role-playing a locally appropriate photo or drawing of people in conversation, if available.</a:t>
            </a:r>
          </a:p>
          <a:p>
            <a:pPr marL="176679" indent="-176679"/>
            <a:endParaRPr lang="en-US" altLang="en-US" sz="1100" dirty="0">
              <a:solidFill>
                <a:srgbClr val="0000FF"/>
              </a:solidFill>
            </a:endParaRPr>
          </a:p>
          <a:p>
            <a:pPr marL="176679" indent="-176679"/>
            <a:r>
              <a:rPr lang="en-US" altLang="en-US" sz="1100" i="1" dirty="0">
                <a:solidFill>
                  <a:srgbClr val="0000FF"/>
                </a:solidFill>
              </a:rPr>
              <a:t>User’s Guide pages 47-48.</a:t>
            </a:r>
          </a:p>
          <a:p>
            <a:pPr marL="647824" lvl="1" indent="-176679">
              <a:spcBef>
                <a:spcPct val="0"/>
              </a:spcBef>
              <a:buFontTx/>
              <a:buChar char="•"/>
            </a:pPr>
            <a:endParaRPr lang="en-US" altLang="en-US" sz="1100" dirty="0"/>
          </a:p>
        </p:txBody>
      </p:sp>
      <p:sp>
        <p:nvSpPr>
          <p:cNvPr id="134148" name="Slide Number Placeholder 3">
            <a:extLst>
              <a:ext uri="{FF2B5EF4-FFF2-40B4-BE49-F238E27FC236}">
                <a16:creationId xmlns:a16="http://schemas.microsoft.com/office/drawing/2014/main" id="{1F9733AE-0DA8-4761-9D14-E1853BAE3B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FA8785CD-503E-4BAC-904C-C2456EEFCE2F}" type="slidenum">
              <a:rPr lang="en-US" altLang="en-US" smtClean="0">
                <a:latin typeface="Calibri" panose="020F0502020204030204" pitchFamily="34" charset="0"/>
              </a:rPr>
              <a:pPr/>
              <a:t>63</a:t>
            </a:fld>
            <a:endParaRPr lang="en-US" altLang="en-US">
              <a:latin typeface="Calibri" panose="020F050202020403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spcBef>
                <a:spcPct val="0"/>
              </a:spcBef>
              <a:buFont typeface="Arial" panose="020B0604020202020204" pitchFamily="34" charset="0"/>
              <a:buChar char="•"/>
            </a:pPr>
            <a:r>
              <a:rPr lang="en-US" altLang="ja-JP" sz="1100" b="1" dirty="0"/>
              <a:t>Practice through role-playing (5.4): </a:t>
            </a:r>
            <a:r>
              <a:rPr lang="en-US" altLang="ja-JP" sz="1100" dirty="0"/>
              <a:t>Ask the participants to form pairs to role-play the meeting. One person will play the messenger and the other will play the decision-maker.</a:t>
            </a:r>
          </a:p>
          <a:p>
            <a:pPr marL="647824" lvl="1" indent="-176679">
              <a:spcBef>
                <a:spcPct val="0"/>
              </a:spcBef>
              <a:buFont typeface="Arial" panose="020B0604020202020204" pitchFamily="34" charset="0"/>
              <a:buChar char="•"/>
            </a:pPr>
            <a:r>
              <a:rPr lang="en-US" altLang="ja-JP" sz="1100" dirty="0"/>
              <a:t>The “messenger” should use arguments from the Five-Point Message Box. The “decision-maker” should use the values from Step 4, ask questions, and raise objections. </a:t>
            </a:r>
          </a:p>
          <a:p>
            <a:pPr marL="647824" lvl="1" indent="-176679">
              <a:spcBef>
                <a:spcPct val="0"/>
              </a:spcBef>
              <a:buFont typeface="Arial" panose="020B0604020202020204" pitchFamily="34" charset="0"/>
              <a:buChar char="•"/>
            </a:pPr>
            <a:r>
              <a:rPr lang="en-US" altLang="ja-JP" sz="1100" dirty="0"/>
              <a:t>Set a time limit, as your time with the actual decision-maker is likely to be brief.</a:t>
            </a:r>
          </a:p>
          <a:p>
            <a:pPr marL="647824" lvl="1" indent="-176679">
              <a:spcBef>
                <a:spcPct val="0"/>
              </a:spcBef>
              <a:buFont typeface="Arial" panose="020B0604020202020204" pitchFamily="34" charset="0"/>
              <a:buChar char="•"/>
            </a:pPr>
            <a:r>
              <a:rPr lang="en-US" altLang="ja-JP" sz="1100" dirty="0"/>
              <a:t>Do at least two role-plays so that each person can play each role.</a:t>
            </a:r>
          </a:p>
          <a:p>
            <a:pPr marL="647824" lvl="1" indent="-176679">
              <a:spcBef>
                <a:spcPct val="0"/>
              </a:spcBef>
              <a:buFont typeface="Arial" panose="020B0604020202020204" pitchFamily="34" charset="0"/>
              <a:buChar char="•"/>
            </a:pPr>
            <a:r>
              <a:rPr lang="en-US" altLang="ja-JP" sz="1100" dirty="0"/>
              <a:t>After each role-play, ask the pairs to discuss what worked well and what could be improved.</a:t>
            </a:r>
          </a:p>
          <a:p>
            <a:pPr marL="647824" lvl="1" indent="-176679">
              <a:spcBef>
                <a:spcPct val="0"/>
              </a:spcBef>
              <a:buFont typeface="Arial" panose="020B0604020202020204" pitchFamily="34" charset="0"/>
              <a:buChar char="•"/>
            </a:pPr>
            <a:endParaRPr lang="en-US" sz="1100" dirty="0">
              <a:solidFill>
                <a:srgbClr val="FFFFFF"/>
              </a:solidFill>
              <a:latin typeface="+mn-lt"/>
            </a:endParaRPr>
          </a:p>
          <a:p>
            <a:pPr marL="176679" indent="-176679">
              <a:spcBef>
                <a:spcPct val="0"/>
              </a:spcBef>
              <a:buFont typeface="Arial" panose="020B0604020202020204" pitchFamily="34" charset="0"/>
              <a:buChar char="•"/>
            </a:pPr>
            <a:r>
              <a:rPr lang="en-US" altLang="en-US" sz="1100" b="1" dirty="0">
                <a:latin typeface="+mn-lt"/>
              </a:rPr>
              <a:t>Give one or two pairs the chance to present their role-play in plenary. </a:t>
            </a:r>
          </a:p>
          <a:p>
            <a:pPr marL="647824" lvl="1" indent="-176679">
              <a:spcBef>
                <a:spcPct val="0"/>
              </a:spcBef>
              <a:buFont typeface="Arial" panose="020B0604020202020204" pitchFamily="34" charset="0"/>
              <a:buChar char="•"/>
            </a:pPr>
            <a:r>
              <a:rPr lang="en-US" altLang="ja-JP" sz="1100" dirty="0">
                <a:latin typeface="+mn-lt"/>
              </a:rPr>
              <a:t>Make the role-play as realistic as possible—for example, the decision-maker is interrupted or asks a tough question that you have not prepared to answer. </a:t>
            </a:r>
          </a:p>
          <a:p>
            <a:pPr marL="647824" lvl="1" indent="-176679" defTabSz="942289">
              <a:spcBef>
                <a:spcPct val="0"/>
              </a:spcBef>
              <a:buFont typeface="Arial" panose="020B0604020202020204" pitchFamily="34" charset="0"/>
              <a:buChar char="•"/>
              <a:defRPr/>
            </a:pPr>
            <a:r>
              <a:rPr lang="en-US" altLang="ja-JP" sz="1100" dirty="0">
                <a:latin typeface="+mn-lt"/>
              </a:rPr>
              <a:t>The actual messenger should be comfortable with all aspects of the message box. If appropriate, they may also benefit from role-playing.</a:t>
            </a:r>
          </a:p>
          <a:p>
            <a:pPr marL="647824" lvl="1" indent="-176679" defTabSz="942289">
              <a:spcBef>
                <a:spcPct val="0"/>
              </a:spcBef>
              <a:buFont typeface="Arial" panose="020B0604020202020204" pitchFamily="34" charset="0"/>
              <a:buChar char="•"/>
              <a:defRPr/>
            </a:pPr>
            <a:endParaRPr lang="en-US" altLang="en-US" sz="1100" b="1" dirty="0">
              <a:latin typeface="+mn-lt"/>
            </a:endParaRPr>
          </a:p>
          <a:p>
            <a:pPr marL="176679" indent="-176679">
              <a:spcBef>
                <a:spcPct val="0"/>
              </a:spcBef>
              <a:buFont typeface="Arial" panose="020B0604020202020204" pitchFamily="34" charset="0"/>
              <a:buChar char="•"/>
            </a:pPr>
            <a:r>
              <a:rPr lang="en-US" altLang="en-US" sz="1100" b="1" dirty="0">
                <a:latin typeface="+mn-lt"/>
              </a:rPr>
              <a:t>After each group presents, offer positive and constructive feedback. </a:t>
            </a:r>
            <a:r>
              <a:rPr lang="en-US" altLang="en-US" sz="1100" dirty="0">
                <a:latin typeface="+mn-lt"/>
              </a:rPr>
              <a:t>Ask other participants if there is anything the group could do to strengthen their ask to be more persuasive. </a:t>
            </a:r>
          </a:p>
          <a:p>
            <a:pPr>
              <a:spcBef>
                <a:spcPct val="0"/>
              </a:spcBef>
            </a:pPr>
            <a:endParaRPr lang="en-US" altLang="en-US" sz="1100" dirty="0">
              <a:latin typeface="+mn-lt"/>
            </a:endParaRPr>
          </a:p>
          <a:p>
            <a:pPr marL="176679" indent="-176679">
              <a:spcBef>
                <a:spcPct val="0"/>
              </a:spcBef>
              <a:buFont typeface="Arial" panose="020B0604020202020204" pitchFamily="34" charset="0"/>
              <a:buChar char="•"/>
            </a:pPr>
            <a:r>
              <a:rPr lang="en-US" altLang="en-US" sz="1100" b="1" dirty="0">
                <a:latin typeface="+mn-lt"/>
              </a:rPr>
              <a:t>Thank everyone for their presentation.</a:t>
            </a:r>
          </a:p>
          <a:p>
            <a:pPr marL="647824" lvl="1" indent="-176679">
              <a:spcBef>
                <a:spcPct val="0"/>
              </a:spcBef>
              <a:buFont typeface="Arial" panose="020B0604020202020204" pitchFamily="34" charset="0"/>
              <a:buChar char="•"/>
            </a:pPr>
            <a:r>
              <a:rPr lang="en-US" altLang="en-US" sz="1100" dirty="0">
                <a:latin typeface="+mn-lt"/>
              </a:rPr>
              <a:t>If messengers and advocates are well prepared, their confidence will be evident to the decision-maker. </a:t>
            </a:r>
          </a:p>
          <a:p>
            <a:pPr marL="647824" lvl="1" indent="-176679">
              <a:spcBef>
                <a:spcPct val="0"/>
              </a:spcBef>
              <a:buFont typeface="Arial" panose="020B0604020202020204" pitchFamily="34" charset="0"/>
              <a:buChar char="•"/>
            </a:pPr>
            <a:r>
              <a:rPr lang="en-US" altLang="en-US" sz="1100" dirty="0">
                <a:latin typeface="+mn-lt"/>
              </a:rPr>
              <a:t>You may wish to revisit your message box to ensure that it incorporates some of the arguments made to the decision-maker in the role-play.</a:t>
            </a:r>
          </a:p>
          <a:p>
            <a:pPr marL="471145" lvl="1">
              <a:spcBef>
                <a:spcPct val="0"/>
              </a:spcBef>
            </a:pPr>
            <a:endParaRPr lang="en-US" altLang="ja-JP" sz="1100" dirty="0"/>
          </a:p>
          <a:p>
            <a:pPr>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64</a:t>
            </a:fld>
            <a:endParaRPr lang="en-US"/>
          </a:p>
        </p:txBody>
      </p:sp>
    </p:spTree>
    <p:extLst>
      <p:ext uri="{BB962C8B-B14F-4D97-AF65-F5344CB8AC3E}">
        <p14:creationId xmlns:p14="http://schemas.microsoft.com/office/powerpoint/2010/main" val="6983350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484A4CE6-5582-4C34-848B-3554206769BD}"/>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F9140F2C-B822-409F-92EB-989E21B718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b="1" dirty="0">
                <a:latin typeface="Calibri" panose="020F0502020204030204" pitchFamily="34" charset="0"/>
                <a:cs typeface="Calibri" panose="020F0502020204030204" pitchFamily="34" charset="0"/>
              </a:rPr>
              <a:t>Facilitation Troubleshooting for Group Work 6.2:</a:t>
            </a:r>
            <a:endParaRPr lang="en-US" altLang="en-US" sz="1100" dirty="0">
              <a:latin typeface="Calibri" panose="020F0502020204030204" pitchFamily="34" charset="0"/>
              <a:cs typeface="Calibri" panose="020F0502020204030204" pitchFamily="34" charset="0"/>
            </a:endParaRPr>
          </a:p>
          <a:p>
            <a:pPr marL="294465" indent="-294465">
              <a:spcBef>
                <a:spcPct val="0"/>
              </a:spcBef>
              <a:buFont typeface="Arial" panose="020B0604020202020204" pitchFamily="34" charset="0"/>
              <a:buChar char="•"/>
            </a:pPr>
            <a:r>
              <a:rPr lang="en-US" altLang="en-US" sz="1100" b="1" dirty="0">
                <a:latin typeface="Calibri" panose="020F0502020204030204" pitchFamily="34" charset="0"/>
                <a:cs typeface="Calibri" panose="020F0502020204030204" pitchFamily="34" charset="0"/>
              </a:rPr>
              <a:t>If a working group suggests a public campaign or behavior change activities</a:t>
            </a:r>
            <a:r>
              <a:rPr lang="en-US" altLang="en-US" sz="1100" dirty="0">
                <a:latin typeface="Calibri" panose="020F0502020204030204" pitchFamily="34" charset="0"/>
                <a:cs typeface="Calibri" panose="020F0502020204030204" pitchFamily="34" charset="0"/>
              </a:rPr>
              <a:t>:</a:t>
            </a:r>
          </a:p>
          <a:p>
            <a:pPr marL="765610" lvl="2" indent="-294465">
              <a:spcBef>
                <a:spcPct val="0"/>
              </a:spcBef>
              <a:buFont typeface="Arial" panose="020B0604020202020204" pitchFamily="34" charset="0"/>
              <a:buChar char="•"/>
            </a:pPr>
            <a:r>
              <a:rPr lang="en-US" altLang="en-US" sz="1100" dirty="0">
                <a:latin typeface="Calibri" panose="020F0502020204030204" pitchFamily="34" charset="0"/>
                <a:cs typeface="Calibri" panose="020F0502020204030204" pitchFamily="34" charset="0"/>
              </a:rPr>
              <a:t>Remind participants the differences among activism, behavior change, media work, and advocacy (see User’s Guide, page 7).</a:t>
            </a:r>
          </a:p>
          <a:p>
            <a:pPr marL="765610" lvl="2" indent="-294465">
              <a:spcBef>
                <a:spcPct val="0"/>
              </a:spcBef>
              <a:buFont typeface="Arial" panose="020B0604020202020204" pitchFamily="34" charset="0"/>
              <a:buChar char="•"/>
            </a:pPr>
            <a:r>
              <a:rPr lang="en-US" altLang="en-US" sz="1100" dirty="0">
                <a:latin typeface="Calibri" panose="020F0502020204030204" pitchFamily="34" charset="0"/>
                <a:cs typeface="Calibri" panose="020F0502020204030204" pitchFamily="34" charset="0"/>
              </a:rPr>
              <a:t>Ask the following prompting questions:</a:t>
            </a:r>
          </a:p>
          <a:p>
            <a:pPr marL="1118968" lvl="4" indent="-176679">
              <a:spcBef>
                <a:spcPct val="0"/>
              </a:spcBef>
              <a:buFont typeface="Arial" panose="020B0604020202020204" pitchFamily="34" charset="0"/>
              <a:buChar char="•"/>
            </a:pPr>
            <a:r>
              <a:rPr lang="en-US" altLang="en-US" sz="1100" dirty="0">
                <a:latin typeface="Calibri" panose="020F0502020204030204" pitchFamily="34" charset="0"/>
                <a:cs typeface="Calibri" panose="020F0502020204030204" pitchFamily="34" charset="0"/>
              </a:rPr>
              <a:t>Does this activity address your decision-maker?</a:t>
            </a:r>
          </a:p>
          <a:p>
            <a:pPr marL="1118968" lvl="4" indent="-176679">
              <a:spcBef>
                <a:spcPct val="0"/>
              </a:spcBef>
              <a:buFont typeface="Arial" panose="020B0604020202020204" pitchFamily="34" charset="0"/>
              <a:buChar char="•"/>
            </a:pPr>
            <a:r>
              <a:rPr lang="en-US" altLang="en-US" sz="1100" dirty="0">
                <a:latin typeface="Calibri" panose="020F0502020204030204" pitchFamily="34" charset="0"/>
                <a:cs typeface="Calibri" panose="020F0502020204030204" pitchFamily="34" charset="0"/>
              </a:rPr>
              <a:t>Why is this activity needed to achieve your SMART objective?</a:t>
            </a:r>
          </a:p>
          <a:p>
            <a:pPr marL="1118968" lvl="4" indent="-176679">
              <a:spcBef>
                <a:spcPct val="0"/>
              </a:spcBef>
              <a:buFont typeface="Arial" panose="020B0604020202020204" pitchFamily="34" charset="0"/>
              <a:buChar char="•"/>
            </a:pPr>
            <a:r>
              <a:rPr lang="en-US" altLang="en-US" sz="1100" dirty="0">
                <a:latin typeface="Calibri" panose="020F0502020204030204" pitchFamily="34" charset="0"/>
                <a:cs typeface="Calibri" panose="020F0502020204030204" pitchFamily="34" charset="0"/>
              </a:rPr>
              <a:t>Is this activity worth the time and cost?</a:t>
            </a:r>
          </a:p>
          <a:p>
            <a:pPr marL="1118968" lvl="4" indent="-176679">
              <a:spcBef>
                <a:spcPct val="0"/>
              </a:spcBef>
            </a:pPr>
            <a:endParaRPr lang="en-US" altLang="en-US" sz="1100" dirty="0">
              <a:latin typeface="Calibri" panose="020F0502020204030204" pitchFamily="34" charset="0"/>
              <a:cs typeface="Calibri" panose="020F0502020204030204" pitchFamily="34" charset="0"/>
            </a:endParaRPr>
          </a:p>
          <a:p>
            <a:pPr marL="294465" indent="-294465">
              <a:spcBef>
                <a:spcPct val="0"/>
              </a:spcBef>
              <a:buFont typeface="Arial" panose="020B0604020202020204" pitchFamily="34" charset="0"/>
              <a:buChar char="•"/>
            </a:pPr>
            <a:r>
              <a:rPr lang="en-US" altLang="en-US" sz="1100" b="1" dirty="0">
                <a:latin typeface="Calibri" panose="020F0502020204030204" pitchFamily="34" charset="0"/>
                <a:cs typeface="Calibri" panose="020F0502020204030204" pitchFamily="34" charset="0"/>
              </a:rPr>
              <a:t>If a group is missing people who are listed as </a:t>
            </a:r>
            <a:r>
              <a:rPr lang="ja-JP" altLang="en-US" sz="1100" b="1" dirty="0">
                <a:latin typeface="Calibri" panose="020F0502020204030204" pitchFamily="34" charset="0"/>
                <a:cs typeface="Calibri" panose="020F0502020204030204" pitchFamily="34" charset="0"/>
              </a:rPr>
              <a:t>“</a:t>
            </a:r>
            <a:r>
              <a:rPr lang="en-US" altLang="ja-JP" sz="1100" b="1" dirty="0">
                <a:latin typeface="Calibri" panose="020F0502020204030204" pitchFamily="34" charset="0"/>
                <a:cs typeface="Calibri" panose="020F0502020204030204" pitchFamily="34" charset="0"/>
              </a:rPr>
              <a:t>responsible:</a:t>
            </a:r>
            <a:r>
              <a:rPr lang="ja-JP" altLang="en-US" sz="1100" b="1" dirty="0">
                <a:latin typeface="Calibri" panose="020F0502020204030204" pitchFamily="34" charset="0"/>
                <a:cs typeface="Calibri" panose="020F0502020204030204" pitchFamily="34" charset="0"/>
              </a:rPr>
              <a:t>”</a:t>
            </a:r>
            <a:endParaRPr lang="en-US" altLang="ja-JP" sz="1100" b="1" dirty="0">
              <a:latin typeface="Calibri" panose="020F0502020204030204" pitchFamily="34" charset="0"/>
              <a:cs typeface="Calibri" panose="020F0502020204030204" pitchFamily="34" charset="0"/>
            </a:endParaRPr>
          </a:p>
          <a:p>
            <a:pPr marL="765610" lvl="2" indent="-294465">
              <a:spcBef>
                <a:spcPct val="0"/>
              </a:spcBef>
              <a:buFont typeface="Arial" panose="020B0604020202020204" pitchFamily="34" charset="0"/>
              <a:buChar char="•"/>
            </a:pPr>
            <a:r>
              <a:rPr lang="en-US" altLang="en-US" sz="1100" dirty="0">
                <a:latin typeface="Calibri" panose="020F0502020204030204" pitchFamily="34" charset="0"/>
                <a:cs typeface="Calibri" panose="020F0502020204030204" pitchFamily="34" charset="0"/>
              </a:rPr>
              <a:t>Recommend that the group schedule a follow-up meeting with all relevant stakeholders or share their draft with others needed to implement the strategy.</a:t>
            </a:r>
          </a:p>
          <a:p>
            <a:pPr eaLnBrk="1" hangingPunct="1">
              <a:spcBef>
                <a:spcPct val="0"/>
              </a:spcBef>
            </a:pPr>
            <a:endParaRPr lang="en-US" altLang="en-US" sz="1100" dirty="0"/>
          </a:p>
        </p:txBody>
      </p:sp>
      <p:sp>
        <p:nvSpPr>
          <p:cNvPr id="138244" name="Slide Number Placeholder 3">
            <a:extLst>
              <a:ext uri="{FF2B5EF4-FFF2-40B4-BE49-F238E27FC236}">
                <a16:creationId xmlns:a16="http://schemas.microsoft.com/office/drawing/2014/main" id="{C127CAA8-2F7D-4AA9-AC1A-E3DDC048A2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215B1B38-1D68-421A-83CC-5FCCA812286B}" type="slidenum">
              <a:rPr lang="en-US" altLang="en-US" smtClean="0">
                <a:latin typeface="Calibri" panose="020F0502020204030204" pitchFamily="34" charset="0"/>
              </a:rPr>
              <a:pPr/>
              <a:t>65</a:t>
            </a:fld>
            <a:endParaRPr lang="en-US" altLang="en-US">
              <a:latin typeface="Calibri" panose="020F050202020403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 the end of this step, you will have a detailed work plan. </a:t>
            </a:r>
            <a:endParaRPr lang="en-US" dirty="0"/>
          </a:p>
          <a:p>
            <a:pPr marL="176679" indent="-176679">
              <a:spcBef>
                <a:spcPct val="0"/>
              </a:spcBef>
              <a:buFont typeface="Arial" panose="020B0604020202020204" pitchFamily="34" charset="0"/>
              <a:buChar char="•"/>
            </a:pPr>
            <a:endParaRPr lang="en-US" altLang="en-US" sz="1100" b="1" dirty="0"/>
          </a:p>
          <a:p>
            <a:pPr marL="176679" indent="-176679">
              <a:spcBef>
                <a:spcPct val="0"/>
              </a:spcBef>
              <a:buFont typeface="Arial" panose="020B0604020202020204" pitchFamily="34" charset="0"/>
              <a:buChar char="•"/>
            </a:pPr>
            <a:r>
              <a:rPr lang="en-US" altLang="en-US" sz="1100" b="1" dirty="0"/>
              <a:t>Make these points:</a:t>
            </a:r>
          </a:p>
          <a:p>
            <a:pPr marL="647824" lvl="1" indent="-176679">
              <a:spcBef>
                <a:spcPct val="0"/>
              </a:spcBef>
              <a:buFont typeface="Arial" panose="020B0604020202020204" pitchFamily="34" charset="0"/>
              <a:buChar char="•"/>
            </a:pPr>
            <a:r>
              <a:rPr lang="en-US" altLang="en-US" sz="1100" dirty="0"/>
              <a:t>You have set the stage for reaching your advocacy objective. You are</a:t>
            </a:r>
            <a:r>
              <a:rPr lang="en-US" altLang="ja-JP" sz="1100" dirty="0"/>
              <a:t> ready to plan in detail who will act, when, and with what resources. </a:t>
            </a:r>
          </a:p>
          <a:p>
            <a:pPr marL="647824" lvl="1" indent="-176679">
              <a:spcBef>
                <a:spcPct val="0"/>
              </a:spcBef>
              <a:buFont typeface="Arial" panose="020B0604020202020204" pitchFamily="34" charset="0"/>
              <a:buChar char="•"/>
            </a:pPr>
            <a:r>
              <a:rPr lang="en-US" altLang="en-US" sz="1100" dirty="0"/>
              <a:t>An advocacy strategy focused on advocacy wins rarely includes activities to raise awareness or generate media coverage. Instead, you will focus on taking advantage of existing opportunities to influence a decision—such as the annual budget cycle or review of a specific policy.</a:t>
            </a:r>
          </a:p>
          <a:p>
            <a:pPr marL="647824" lvl="1" indent="-176679">
              <a:spcBef>
                <a:spcPct val="0"/>
              </a:spcBef>
              <a:buFont typeface="Arial" panose="020B0604020202020204" pitchFamily="34" charset="0"/>
              <a:buChar char="•"/>
            </a:pPr>
            <a:r>
              <a:rPr lang="en-US" altLang="en-US" sz="1100" dirty="0"/>
              <a:t>In Step 6, you will create an actionable plan, including activities needed to deliver an advocacy win. In developing this work plan, you will decide how and when to reach and interact with your decision-maker, what you can feasibly accomplish, and what each member of the working group can contribute.</a:t>
            </a:r>
          </a:p>
          <a:p>
            <a:pPr marL="176679" indent="-176679">
              <a:spcBef>
                <a:spcPct val="0"/>
              </a:spcBef>
              <a:buFont typeface="Arial" panose="020B0604020202020204" pitchFamily="34" charset="0"/>
              <a:buChar char="•"/>
            </a:pPr>
            <a:endParaRPr lang="en-US" altLang="en-US" sz="1100" dirty="0"/>
          </a:p>
          <a:p>
            <a:pPr marL="176679" indent="-176679">
              <a:spcBef>
                <a:spcPct val="0"/>
              </a:spcBef>
              <a:buFont typeface="Arial" panose="020B0604020202020204" pitchFamily="34" charset="0"/>
              <a:buChar char="•"/>
            </a:pPr>
            <a:r>
              <a:rPr lang="en-US" altLang="en-US" sz="1100" b="1" dirty="0"/>
              <a:t>Facilitate silent reflection: </a:t>
            </a:r>
          </a:p>
          <a:p>
            <a:pPr marL="647824" lvl="1" indent="-176679">
              <a:spcBef>
                <a:spcPct val="0"/>
              </a:spcBef>
              <a:buFont typeface="Arial" panose="020B0604020202020204" pitchFamily="34" charset="0"/>
              <a:buChar char="•"/>
            </a:pPr>
            <a:r>
              <a:rPr lang="en-US" altLang="en-US" sz="1100" dirty="0"/>
              <a:t>Ask participants to identify and list what resources they think is needed to reach the decision-maker and prompt them to act.  </a:t>
            </a:r>
          </a:p>
          <a:p>
            <a:pPr marL="647824" lvl="1" indent="-176679">
              <a:spcBef>
                <a:spcPct val="0"/>
              </a:spcBef>
              <a:buFont typeface="Arial" panose="020B0604020202020204" pitchFamily="34" charset="0"/>
              <a:buChar char="•"/>
            </a:pPr>
            <a:r>
              <a:rPr lang="en-US" altLang="en-US" sz="1100" dirty="0"/>
              <a:t>You may have them respond by silently answering the question in writing within a defined period (e.g., 5-10 minutes). This will prepare them to respond to the questions on the next slide. It will also ensure that all participants contribute.</a:t>
            </a:r>
          </a:p>
        </p:txBody>
      </p:sp>
      <p:sp>
        <p:nvSpPr>
          <p:cNvPr id="4" name="Slide Number Placeholder 3"/>
          <p:cNvSpPr>
            <a:spLocks noGrp="1"/>
          </p:cNvSpPr>
          <p:nvPr>
            <p:ph type="sldNum" sz="quarter" idx="5"/>
          </p:nvPr>
        </p:nvSpPr>
        <p:spPr/>
        <p:txBody>
          <a:bodyPr/>
          <a:lstStyle/>
          <a:p>
            <a:fld id="{88FDCCB8-BBD5-BB4D-A49B-553A66C479A8}" type="slidenum">
              <a:rPr lang="en-US" smtClean="0"/>
              <a:t>66</a:t>
            </a:fld>
            <a:endParaRPr lang="en-US"/>
          </a:p>
        </p:txBody>
      </p:sp>
    </p:spTree>
    <p:extLst>
      <p:ext uri="{BB962C8B-B14F-4D97-AF65-F5344CB8AC3E}">
        <p14:creationId xmlns:p14="http://schemas.microsoft.com/office/powerpoint/2010/main" val="20137420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2F1A1D9F-485F-4EFD-860E-C51A540923FF}"/>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1693E01-44D7-4C1A-985F-95CDC8EBA8A9}"/>
              </a:ext>
            </a:extLst>
          </p:cNvPr>
          <p:cNvSpPr>
            <a:spLocks noGrp="1"/>
          </p:cNvSpPr>
          <p:nvPr>
            <p:ph type="body" idx="1"/>
          </p:nvPr>
        </p:nvSpPr>
        <p:spPr/>
        <p:txBody>
          <a:bodyPr/>
          <a:lstStyle/>
          <a:p>
            <a:pPr marL="176679" indent="-176679">
              <a:buFont typeface="Arial" panose="020B0604020202020204" pitchFamily="34" charset="0"/>
              <a:buChar char="•"/>
              <a:defRPr/>
            </a:pPr>
            <a:r>
              <a:rPr lang="en-US" sz="1100" b="1" dirty="0"/>
              <a:t>Make these points</a:t>
            </a:r>
            <a:r>
              <a:rPr lang="en-US" sz="1100" dirty="0"/>
              <a:t>:</a:t>
            </a:r>
          </a:p>
          <a:p>
            <a:pPr marL="647824" lvl="1" indent="-176679" defTabSz="942289">
              <a:buFont typeface="Arial" panose="020B0604020202020204" pitchFamily="34" charset="0"/>
              <a:buChar char="•"/>
              <a:defRPr/>
            </a:pPr>
            <a:r>
              <a:rPr lang="en-US" sz="1100" dirty="0">
                <a:solidFill>
                  <a:srgbClr val="FFFFFF"/>
                </a:solidFill>
              </a:rPr>
              <a:t>This internal review also covers the challenges that you may face in not having sufficient influence, funding, or time to carry out your advocacy strategy. </a:t>
            </a:r>
            <a:endParaRPr lang="en-US" sz="1100" dirty="0"/>
          </a:p>
          <a:p>
            <a:pPr marL="647824" lvl="1" indent="-176679" defTabSz="942289">
              <a:buFont typeface="Arial" panose="020B0604020202020204" pitchFamily="34" charset="0"/>
              <a:buChar char="•"/>
              <a:defRPr/>
            </a:pPr>
            <a:r>
              <a:rPr lang="en-US" sz="1100" dirty="0">
                <a:solidFill>
                  <a:srgbClr val="FFFFFF"/>
                </a:solidFill>
              </a:rPr>
              <a:t>What assets will you need to support your advocacy effort? </a:t>
            </a:r>
          </a:p>
          <a:p>
            <a:pPr marL="647824" lvl="1" indent="-176679" defTabSz="942289">
              <a:buFont typeface="Arial" panose="020B0604020202020204" pitchFamily="34" charset="0"/>
              <a:buChar char="•"/>
              <a:defRPr/>
            </a:pPr>
            <a:r>
              <a:rPr lang="en-US" sz="1100" dirty="0">
                <a:solidFill>
                  <a:srgbClr val="FFFFFF"/>
                </a:solidFill>
              </a:rPr>
              <a:t>What funding, staff, skills, etc. can your organization or working group members and their organizations contribute? </a:t>
            </a:r>
          </a:p>
          <a:p>
            <a:pPr marL="647824" lvl="1" indent="-176679" defTabSz="942289">
              <a:buFont typeface="Arial" panose="020B0604020202020204" pitchFamily="34" charset="0"/>
              <a:buChar char="•"/>
              <a:defRPr/>
            </a:pPr>
            <a:r>
              <a:rPr lang="en-US" sz="1100" dirty="0">
                <a:solidFill>
                  <a:srgbClr val="FFFFFF"/>
                </a:solidFill>
              </a:rPr>
              <a:t>Do you have the time, clout, and access needed? </a:t>
            </a:r>
          </a:p>
          <a:p>
            <a:pPr marL="647824" lvl="1" indent="-176679" defTabSz="942289">
              <a:buFont typeface="Arial" panose="020B0604020202020204" pitchFamily="34" charset="0"/>
              <a:buChar char="•"/>
              <a:defRPr/>
            </a:pPr>
            <a:r>
              <a:rPr lang="en-US" sz="1100" dirty="0">
                <a:solidFill>
                  <a:srgbClr val="FFFFFF"/>
                </a:solidFill>
              </a:rPr>
              <a:t>In the form on page 50 of the User’s Guide or in your worksheet, indicate “yes” or “no” to answer each question and describe the resource in the next column to the right. </a:t>
            </a:r>
            <a:r>
              <a:rPr lang="en-US" sz="1100" b="1" dirty="0">
                <a:solidFill>
                  <a:srgbClr val="FFFFFF"/>
                </a:solidFill>
              </a:rPr>
              <a:t>If you answer “no,” brainstorm how your advocacy working group will obtain the resource. </a:t>
            </a:r>
          </a:p>
          <a:p>
            <a:pPr marL="647824" lvl="1" indent="-176679" defTabSz="942289">
              <a:buFont typeface="Arial" panose="020B0604020202020204" pitchFamily="34" charset="0"/>
              <a:buChar char="•"/>
              <a:defRPr/>
            </a:pPr>
            <a:endParaRPr lang="en-US" sz="1100" dirty="0"/>
          </a:p>
          <a:p>
            <a:pPr marL="176679" marR="0" lvl="0"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a:solidFill>
                  <a:srgbClr val="000000"/>
                </a:solidFill>
              </a:rPr>
              <a:t>Optional: Document findings on a flip chart sheet, worksheet, or whiteboard.</a:t>
            </a:r>
          </a:p>
          <a:p>
            <a:pPr marL="176679" indent="-176679">
              <a:buFont typeface="Arial" panose="020B0604020202020204" pitchFamily="34" charset="0"/>
              <a:buChar char="•"/>
              <a:defRPr/>
            </a:pPr>
            <a:endParaRPr lang="en-US" sz="1100" dirty="0"/>
          </a:p>
          <a:p>
            <a:pPr>
              <a:defRPr/>
            </a:pPr>
            <a:r>
              <a:rPr lang="en-US" sz="1100" i="1" dirty="0"/>
              <a:t>User’s Guide page 50.</a:t>
            </a:r>
          </a:p>
          <a:p>
            <a:pPr marL="1118968" lvl="3" indent="-176679">
              <a:buFont typeface="Courier New" panose="02070309020205020404" pitchFamily="49" charset="0"/>
              <a:buChar char="o"/>
              <a:defRPr/>
            </a:pPr>
            <a:endParaRPr lang="en-US" sz="1100" dirty="0"/>
          </a:p>
          <a:p>
            <a:pPr marL="942289" lvl="3">
              <a:defRPr/>
            </a:pPr>
            <a:endParaRPr lang="en-US" sz="1100" dirty="0"/>
          </a:p>
        </p:txBody>
      </p:sp>
      <p:sp>
        <p:nvSpPr>
          <p:cNvPr id="142340" name="Slide Number Placeholder 3">
            <a:extLst>
              <a:ext uri="{FF2B5EF4-FFF2-40B4-BE49-F238E27FC236}">
                <a16:creationId xmlns:a16="http://schemas.microsoft.com/office/drawing/2014/main" id="{87E538D7-F83C-4DAF-89B6-A799234953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E8FF1784-A54C-4C3E-AFFE-CE2F8DC7BFC7}" type="slidenum">
              <a:rPr lang="en-US" altLang="en-US" smtClean="0">
                <a:latin typeface="Calibri" panose="020F0502020204030204" pitchFamily="34" charset="0"/>
              </a:rPr>
              <a:pPr/>
              <a:t>67</a:t>
            </a:fld>
            <a:endParaRPr lang="en-US" altLang="en-US">
              <a:latin typeface="Calibri" panose="020F050202020403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100" dirty="0"/>
              <a:t>Optional slide to capture outcomes from 6.1.</a:t>
            </a:r>
          </a:p>
          <a:p>
            <a:pPr marL="176679" indent="-176679">
              <a:buFont typeface="Arial" panose="020B0604020202020204" pitchFamily="34" charset="0"/>
              <a:buChar char="•"/>
              <a:defRPr/>
            </a:pPr>
            <a:endParaRPr lang="en-US" sz="1100" b="1" dirty="0"/>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68</a:t>
            </a:fld>
            <a:endParaRPr lang="en-US"/>
          </a:p>
        </p:txBody>
      </p:sp>
    </p:spTree>
    <p:extLst>
      <p:ext uri="{BB962C8B-B14F-4D97-AF65-F5344CB8AC3E}">
        <p14:creationId xmlns:p14="http://schemas.microsoft.com/office/powerpoint/2010/main" val="38470727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E63EB60A-BF56-4DEC-BEBE-7A779DABC97B}"/>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a:extLst>
              <a:ext uri="{FF2B5EF4-FFF2-40B4-BE49-F238E27FC236}">
                <a16:creationId xmlns:a16="http://schemas.microsoft.com/office/drawing/2014/main" id="{63B4B023-5032-46DC-8A40-AB5D570802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6679" indent="-176679">
              <a:spcBef>
                <a:spcPct val="0"/>
              </a:spcBef>
              <a:buFont typeface="Arial" panose="020B0604020202020204" pitchFamily="34" charset="0"/>
              <a:buChar char="•"/>
            </a:pPr>
            <a:r>
              <a:rPr lang="en-US" altLang="en-US" sz="1100" b="1" dirty="0"/>
              <a:t>Assign 6.2</a:t>
            </a:r>
            <a:r>
              <a:rPr lang="en-US" altLang="en-US" sz="1100" dirty="0"/>
              <a:t>:</a:t>
            </a:r>
          </a:p>
          <a:p>
            <a:pPr marL="647824" lvl="1" indent="-176679">
              <a:spcBef>
                <a:spcPct val="0"/>
              </a:spcBef>
              <a:buFontTx/>
              <a:buChar char="•"/>
            </a:pPr>
            <a:r>
              <a:rPr lang="en-US" altLang="en-US" sz="1100" dirty="0"/>
              <a:t>Next, you will </a:t>
            </a:r>
            <a:r>
              <a:rPr lang="en-US" altLang="ja-JP" sz="1100" dirty="0"/>
              <a:t>brainstorm ideas for advocacy activities. As you do this, test them against the SMART objective that you developed in Step 3, asking the questions on the slide.</a:t>
            </a:r>
          </a:p>
          <a:p>
            <a:pPr marL="647824" lvl="1" indent="-176679">
              <a:spcBef>
                <a:spcPct val="0"/>
              </a:spcBef>
              <a:buFontTx/>
              <a:buChar char="•"/>
            </a:pPr>
            <a:r>
              <a:rPr lang="en-US" altLang="en-US" sz="1100" dirty="0"/>
              <a:t>Remember that your advocacy strategy is focused on the decision-maker. </a:t>
            </a:r>
            <a:r>
              <a:rPr lang="en-US" sz="1100" dirty="0">
                <a:solidFill>
                  <a:srgbClr val="211E1F"/>
                </a:solidFill>
              </a:rPr>
              <a:t>What steps need to happen to get you in front of your decision-maker to make your SMART ask? </a:t>
            </a:r>
          </a:p>
          <a:p>
            <a:pPr marL="647824" lvl="1" indent="-176679" defTabSz="942289">
              <a:spcBef>
                <a:spcPct val="0"/>
              </a:spcBef>
              <a:buFontTx/>
              <a:buChar char="•"/>
              <a:defRPr/>
            </a:pPr>
            <a:r>
              <a:rPr lang="en-US" sz="1100" dirty="0">
                <a:solidFill>
                  <a:srgbClr val="FFFFFF"/>
                </a:solidFill>
              </a:rPr>
              <a:t>Assign one individual or organization to coordinate the strategy and see that all activities of the work plan are implemented. Estimate costs for each activity and assess whether you have or need enough funding, time, or other resources to carry them out. Then, list who is responsible for implementing the activity. </a:t>
            </a:r>
          </a:p>
          <a:p>
            <a:pPr marL="647824" lvl="1" indent="-176679" defTabSz="942289">
              <a:spcBef>
                <a:spcPct val="0"/>
              </a:spcBef>
              <a:buFontTx/>
              <a:buChar char="•"/>
              <a:defRPr/>
            </a:pPr>
            <a:r>
              <a:rPr lang="en-US" sz="1100" dirty="0">
                <a:solidFill>
                  <a:srgbClr val="FFFFFF"/>
                </a:solidFill>
              </a:rPr>
              <a:t>Set deadlines to track your progress. </a:t>
            </a:r>
          </a:p>
          <a:p>
            <a:pPr marL="647824" lvl="1" indent="-176679" defTabSz="942289">
              <a:spcBef>
                <a:spcPct val="0"/>
              </a:spcBef>
              <a:buFontTx/>
              <a:buChar char="•"/>
              <a:defRPr/>
            </a:pPr>
            <a:endParaRPr lang="en-US" sz="1100" b="1" dirty="0">
              <a:solidFill>
                <a:srgbClr val="FFFFFF"/>
              </a:solidFill>
            </a:endParaRPr>
          </a:p>
          <a:p>
            <a:pPr marL="190624" lvl="0" indent="-176679" defTabSz="942289">
              <a:spcBef>
                <a:spcPct val="0"/>
              </a:spcBef>
              <a:buFontTx/>
              <a:buChar char="•"/>
              <a:defRPr/>
            </a:pPr>
            <a:r>
              <a:rPr lang="en-US" sz="1100" b="1" dirty="0">
                <a:solidFill>
                  <a:srgbClr val="FFFFFF"/>
                </a:solidFill>
              </a:rPr>
              <a:t>Facilitation Tip: Probing questions that can help groups develop a SMART work plan include: </a:t>
            </a:r>
          </a:p>
          <a:p>
            <a:pPr marL="647824" lvl="1" indent="-176679" defTabSz="942289">
              <a:spcBef>
                <a:spcPct val="0"/>
              </a:spcBef>
              <a:buFontTx/>
              <a:buChar char="•"/>
              <a:defRPr/>
            </a:pPr>
            <a:r>
              <a:rPr lang="en-US" altLang="en-US" sz="1100" b="0" dirty="0"/>
              <a:t>How will the activity further your objective? </a:t>
            </a:r>
          </a:p>
          <a:p>
            <a:pPr marL="647824" lvl="1" indent="-176679" defTabSz="942289">
              <a:spcBef>
                <a:spcPct val="0"/>
              </a:spcBef>
              <a:buFontTx/>
              <a:buChar char="•"/>
              <a:defRPr/>
            </a:pPr>
            <a:r>
              <a:rPr lang="en-US" altLang="en-US" sz="1100" dirty="0"/>
              <a:t>How does it relate to what the decision-maker considers important? </a:t>
            </a:r>
          </a:p>
          <a:p>
            <a:pPr marL="647824" lvl="1" indent="-176679" defTabSz="942289">
              <a:spcBef>
                <a:spcPct val="0"/>
              </a:spcBef>
              <a:buFontTx/>
              <a:buChar char="•"/>
              <a:defRPr/>
            </a:pPr>
            <a:r>
              <a:rPr lang="en-US" altLang="en-US" sz="1100" dirty="0"/>
              <a:t>Is the activity worth the time and money that it will require? </a:t>
            </a:r>
          </a:p>
          <a:p>
            <a:pPr marL="647824" lvl="1" indent="-176679" defTabSz="942289">
              <a:spcBef>
                <a:spcPct val="0"/>
              </a:spcBef>
              <a:buFontTx/>
              <a:buChar char="•"/>
              <a:defRPr/>
            </a:pPr>
            <a:r>
              <a:rPr lang="en-US" altLang="en-US" sz="1100" dirty="0"/>
              <a:t>Is the activity SMART? </a:t>
            </a:r>
          </a:p>
          <a:p>
            <a:pPr marL="647824" lvl="1" indent="-176679" defTabSz="942289">
              <a:spcBef>
                <a:spcPct val="0"/>
              </a:spcBef>
              <a:buFontTx/>
              <a:buChar char="•"/>
              <a:defRPr/>
            </a:pPr>
            <a:r>
              <a:rPr lang="en-US" altLang="en-US" sz="1100" dirty="0"/>
              <a:t>What will get us in front of the decision-maker to make the ask?</a:t>
            </a:r>
          </a:p>
          <a:p>
            <a:pPr marL="190624" lvl="0" indent="-176679" defTabSz="942289">
              <a:spcBef>
                <a:spcPct val="0"/>
              </a:spcBef>
              <a:buFontTx/>
              <a:buChar char="•"/>
              <a:defRPr/>
            </a:pPr>
            <a:endParaRPr lang="en-US" sz="1100" b="0" dirty="0">
              <a:solidFill>
                <a:srgbClr val="FFFFFF"/>
              </a:solidFill>
            </a:endParaRPr>
          </a:p>
          <a:p>
            <a:pPr marL="190624" marR="0" lvl="0" indent="-176679" algn="l" defTabSz="942289" rtl="0" eaLnBrk="1" fontAlgn="auto" latinLnBrk="0" hangingPunct="1">
              <a:lnSpc>
                <a:spcPct val="100000"/>
              </a:lnSpc>
              <a:spcBef>
                <a:spcPct val="0"/>
              </a:spcBef>
              <a:spcAft>
                <a:spcPts val="0"/>
              </a:spcAft>
              <a:buClrTx/>
              <a:buSzTx/>
              <a:buFontTx/>
              <a:buChar char="•"/>
              <a:tabLst/>
              <a:defRPr/>
            </a:pPr>
            <a:r>
              <a:rPr lang="en-US" sz="1100" b="1" dirty="0">
                <a:solidFill>
                  <a:srgbClr val="000000"/>
                </a:solidFill>
              </a:rPr>
              <a:t>Document findings on a flip chart sheet, worksheet, or whiteboard.</a:t>
            </a:r>
          </a:p>
          <a:p>
            <a:pPr marL="190624" lvl="0" indent="-176679" defTabSz="942289">
              <a:spcBef>
                <a:spcPct val="0"/>
              </a:spcBef>
              <a:buFontTx/>
              <a:buChar char="•"/>
              <a:defRPr/>
            </a:pPr>
            <a:endParaRPr lang="en-US" sz="1100" b="0" dirty="0">
              <a:solidFill>
                <a:srgbClr val="FFFFFF"/>
              </a:solidFill>
            </a:endParaRPr>
          </a:p>
          <a:p>
            <a:pPr marL="176679" indent="-176679">
              <a:spcBef>
                <a:spcPct val="0"/>
              </a:spcBef>
            </a:pPr>
            <a:r>
              <a:rPr lang="en-US" altLang="en-US" sz="1100" i="1" dirty="0">
                <a:solidFill>
                  <a:srgbClr val="0000FF"/>
                </a:solidFill>
              </a:rPr>
              <a:t>User’s Guide pages 51-54.</a:t>
            </a:r>
          </a:p>
          <a:p>
            <a:pPr marL="647824" lvl="1" indent="-176679">
              <a:spcBef>
                <a:spcPct val="0"/>
              </a:spcBef>
              <a:buFontTx/>
              <a:buChar char="•"/>
            </a:pPr>
            <a:endParaRPr lang="en-US" altLang="en-US" sz="1100" dirty="0"/>
          </a:p>
          <a:p>
            <a:pPr marL="176679" indent="-176679">
              <a:spcBef>
                <a:spcPct val="0"/>
              </a:spcBef>
            </a:pPr>
            <a:endParaRPr lang="en-US" altLang="en-US" dirty="0"/>
          </a:p>
        </p:txBody>
      </p:sp>
      <p:sp>
        <p:nvSpPr>
          <p:cNvPr id="144388" name="Slide Number Placeholder 3">
            <a:extLst>
              <a:ext uri="{FF2B5EF4-FFF2-40B4-BE49-F238E27FC236}">
                <a16:creationId xmlns:a16="http://schemas.microsoft.com/office/drawing/2014/main" id="{13F51AFF-FB51-4A01-A62B-E349DA4BDC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69B39FF0-C790-4D36-AD35-563B032C1AF0}" type="slidenum">
              <a:rPr lang="en-US" altLang="en-US" smtClean="0">
                <a:latin typeface="Calibri" panose="020F0502020204030204" pitchFamily="34" charset="0"/>
              </a:rPr>
              <a:pPr/>
              <a:t>69</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spcBef>
                <a:spcPct val="0"/>
              </a:spcBef>
              <a:buFont typeface="Arial" panose="020B0604020202020204" pitchFamily="34" charset="0"/>
              <a:buChar char="•"/>
              <a:defRPr/>
            </a:pPr>
            <a:r>
              <a:rPr lang="en-US" altLang="en-US" sz="1100" b="1" dirty="0"/>
              <a:t>Make these points:</a:t>
            </a:r>
          </a:p>
          <a:p>
            <a:pPr marL="647824" lvl="1" indent="-176679">
              <a:spcBef>
                <a:spcPct val="0"/>
              </a:spcBef>
              <a:buFontTx/>
              <a:buChar char="•"/>
              <a:defRPr/>
            </a:pPr>
            <a:r>
              <a:rPr lang="en-US" altLang="en-US" sz="1100" dirty="0"/>
              <a:t>In this introductory session we will define SMART Advocacy and introduce the SMART Advocacy cycle.</a:t>
            </a:r>
          </a:p>
          <a:p>
            <a:pPr marL="647824" lvl="1" indent="-176679">
              <a:spcBef>
                <a:spcPct val="0"/>
              </a:spcBef>
              <a:buFontTx/>
              <a:buChar char="•"/>
              <a:defRPr/>
            </a:pPr>
            <a:r>
              <a:rPr lang="en-US" altLang="en-US" sz="1100" dirty="0"/>
              <a:t>SMART Advocacy is a systematic process for developing and carrying out a strategy to influence key decision-makers and request and secure action.</a:t>
            </a:r>
          </a:p>
          <a:p>
            <a:pPr marL="176679" lvl="1" indent="-176679">
              <a:spcBef>
                <a:spcPct val="0"/>
              </a:spcBef>
              <a:buFont typeface="Wingdings" panose="05000000000000000000" pitchFamily="2" charset="2"/>
              <a:buChar char="Ø"/>
              <a:defRPr/>
            </a:pPr>
            <a:endParaRPr lang="en-US" altLang="en-US" sz="1100" b="1" dirty="0"/>
          </a:p>
          <a:p>
            <a:pPr marL="0" lvl="1">
              <a:spcBef>
                <a:spcPct val="0"/>
              </a:spcBef>
              <a:defRPr/>
            </a:pPr>
            <a:r>
              <a:rPr lang="en-US" altLang="en-US" sz="1100" i="1" dirty="0"/>
              <a:t>User’s Guide pages 5-7.</a:t>
            </a:r>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7</a:t>
            </a:fld>
            <a:endParaRPr lang="en-US"/>
          </a:p>
        </p:txBody>
      </p:sp>
    </p:spTree>
    <p:extLst>
      <p:ext uri="{BB962C8B-B14F-4D97-AF65-F5344CB8AC3E}">
        <p14:creationId xmlns:p14="http://schemas.microsoft.com/office/powerpoint/2010/main" val="16611788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a16="http://schemas.microsoft.com/office/drawing/2014/main" id="{3511DE8C-AEF7-47CD-B3A1-0E9745D48DD5}"/>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a:extLst>
              <a:ext uri="{FF2B5EF4-FFF2-40B4-BE49-F238E27FC236}">
                <a16:creationId xmlns:a16="http://schemas.microsoft.com/office/drawing/2014/main" id="{A661B4FC-75F4-4796-91D2-4FB283C478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6679" indent="-176679" defTabSz="942289">
              <a:spcBef>
                <a:spcPct val="0"/>
              </a:spcBef>
              <a:buFont typeface="Arial" panose="020B0604020202020204" pitchFamily="34" charset="0"/>
              <a:buChar char="•"/>
              <a:defRPr/>
            </a:pPr>
            <a:r>
              <a:rPr lang="en-US" altLang="en-US" sz="1100" b="1" dirty="0"/>
              <a:t>Congratulations on finishing Phase 2 of your advocacy strategy! If your goal was to complete an advocacy work plan, you can finish your SMART Advocacy journey here. Otherwise, keep working through Steps 7-9 to incorporate communication, monitoring, evaluation, and learning components.</a:t>
            </a:r>
          </a:p>
          <a:p>
            <a:pPr marL="176679" indent="-176679" defTabSz="942289">
              <a:spcBef>
                <a:spcPct val="0"/>
              </a:spcBef>
              <a:buFont typeface="Arial" panose="020B0604020202020204" pitchFamily="34" charset="0"/>
              <a:buChar char="•"/>
              <a:defRPr/>
            </a:pPr>
            <a:endParaRPr lang="en-US" altLang="en-US" sz="1100" b="1" dirty="0"/>
          </a:p>
          <a:p>
            <a:pPr marL="176679" indent="-176679">
              <a:spcBef>
                <a:spcPct val="0"/>
              </a:spcBef>
              <a:buFont typeface="Arial" panose="020B0604020202020204" pitchFamily="34" charset="0"/>
              <a:buChar char="•"/>
            </a:pPr>
            <a:r>
              <a:rPr lang="en-US" altLang="en-US" sz="1100" b="0" dirty="0"/>
              <a:t>Ask: </a:t>
            </a:r>
            <a:r>
              <a:rPr lang="en-US" altLang="en-US" sz="1100" dirty="0">
                <a:solidFill>
                  <a:schemeClr val="tx1"/>
                </a:solidFill>
              </a:rPr>
              <a:t>What are your immediate actions as this meeting ends? </a:t>
            </a:r>
            <a:r>
              <a:rPr lang="en-US" altLang="en-US" sz="1100" dirty="0">
                <a:solidFill>
                  <a:schemeClr val="tx1"/>
                </a:solidFill>
                <a:ea typeface="Arial" panose="020B0604020202020204" pitchFamily="34" charset="0"/>
              </a:rPr>
              <a:t>Review your assignments and next steps. Set up the next virtual or in-person follow-up on progress. </a:t>
            </a:r>
            <a:endParaRPr lang="en-US" altLang="en-US" sz="1100" b="1" dirty="0"/>
          </a:p>
          <a:p>
            <a:pPr marL="176679" indent="-176679">
              <a:spcBef>
                <a:spcPct val="0"/>
              </a:spcBef>
              <a:buFont typeface="Arial" panose="020B0604020202020204" pitchFamily="34" charset="0"/>
              <a:buChar char="•"/>
            </a:pPr>
            <a:endParaRPr lang="en-US" altLang="en-US" sz="1100" b="1" dirty="0"/>
          </a:p>
          <a:p>
            <a:pPr marL="176679" indent="-176679">
              <a:spcBef>
                <a:spcPct val="0"/>
              </a:spcBef>
              <a:buFont typeface="Arial" panose="020B0604020202020204" pitchFamily="34" charset="0"/>
              <a:buChar char="•"/>
            </a:pPr>
            <a:r>
              <a:rPr lang="en-US" altLang="en-US" sz="1100" b="1" dirty="0"/>
              <a:t>Pass out the final evaluation form. Ask participants to fill it in and turn it in before they leave. </a:t>
            </a:r>
          </a:p>
          <a:p>
            <a:pPr marL="176679" indent="-176679">
              <a:spcBef>
                <a:spcPct val="0"/>
              </a:spcBef>
              <a:buFont typeface="Arial" panose="020B0604020202020204" pitchFamily="34" charset="0"/>
              <a:buChar char="•"/>
            </a:pPr>
            <a:endParaRPr lang="en-US" altLang="en-US" sz="1100" b="1" dirty="0"/>
          </a:p>
          <a:p>
            <a:pPr marL="176679" indent="-176679">
              <a:spcBef>
                <a:spcPct val="0"/>
              </a:spcBef>
              <a:buFont typeface="Arial" panose="020B0604020202020204" pitchFamily="34" charset="0"/>
              <a:buChar char="•"/>
            </a:pPr>
            <a:r>
              <a:rPr lang="en-US" altLang="en-US" sz="1100" b="1" dirty="0"/>
              <a:t>Add logos of all organizations leading the facilitation or add the name, organization, and contact information for the facilitator(s). </a:t>
            </a:r>
          </a:p>
        </p:txBody>
      </p:sp>
      <p:sp>
        <p:nvSpPr>
          <p:cNvPr id="186372" name="Slide Number Placeholder 3">
            <a:extLst>
              <a:ext uri="{FF2B5EF4-FFF2-40B4-BE49-F238E27FC236}">
                <a16:creationId xmlns:a16="http://schemas.microsoft.com/office/drawing/2014/main" id="{818DA619-3A86-48AB-A841-E61D4D07D7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8B04E47A-A8A5-45E3-AA86-9D2CD6999CC0}" type="slidenum">
              <a:rPr lang="en-US" altLang="en-US" smtClean="0">
                <a:latin typeface="Calibri" panose="020F0502020204030204" pitchFamily="34" charset="0"/>
              </a:rPr>
              <a:pPr/>
              <a:t>70</a:t>
            </a:fld>
            <a:endParaRPr lang="en-US" altLang="en-US">
              <a:latin typeface="Calibri" panose="020F0502020204030204" pitchFamily="34" charset="0"/>
            </a:endParaRPr>
          </a:p>
        </p:txBody>
      </p:sp>
    </p:spTree>
    <p:extLst>
      <p:ext uri="{BB962C8B-B14F-4D97-AF65-F5344CB8AC3E}">
        <p14:creationId xmlns:p14="http://schemas.microsoft.com/office/powerpoint/2010/main" val="26330792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108D99EB-E676-47CE-A724-DAEF47490982}"/>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a:extLst>
              <a:ext uri="{FF2B5EF4-FFF2-40B4-BE49-F238E27FC236}">
                <a16:creationId xmlns:a16="http://schemas.microsoft.com/office/drawing/2014/main" id="{E5D97DCD-C19A-4855-AC73-7BAAAE3529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i="1"/>
          </a:p>
        </p:txBody>
      </p:sp>
      <p:sp>
        <p:nvSpPr>
          <p:cNvPr id="153604" name="Slide Number Placeholder 3">
            <a:extLst>
              <a:ext uri="{FF2B5EF4-FFF2-40B4-BE49-F238E27FC236}">
                <a16:creationId xmlns:a16="http://schemas.microsoft.com/office/drawing/2014/main" id="{CA35DA20-9DD5-4CEC-B5C1-77A53FD53D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C1330D79-87C3-4F6D-8E3A-CED73E74A218}" type="slidenum">
              <a:rPr lang="en-US" altLang="en-US" smtClean="0">
                <a:latin typeface="Calibri" panose="020F0502020204030204" pitchFamily="34" charset="0"/>
              </a:rPr>
              <a:pPr/>
              <a:t>71</a:t>
            </a:fld>
            <a:endParaRPr lang="en-US" altLang="en-US">
              <a:latin typeface="Calibri" panose="020F0502020204030204" pitchFamily="34" charset="0"/>
            </a:endParaRPr>
          </a:p>
        </p:txBody>
      </p:sp>
    </p:spTree>
    <p:extLst>
      <p:ext uri="{BB962C8B-B14F-4D97-AF65-F5344CB8AC3E}">
        <p14:creationId xmlns:p14="http://schemas.microsoft.com/office/powerpoint/2010/main" val="6470545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spcBef>
                <a:spcPct val="0"/>
              </a:spcBef>
              <a:buFont typeface="Arial" panose="020B0604020202020204" pitchFamily="34" charset="0"/>
              <a:buChar char="•"/>
              <a:defRPr/>
            </a:pPr>
            <a:r>
              <a:rPr lang="en-US" altLang="en-US" sz="1100" b="1" dirty="0"/>
              <a:t>Make these points:</a:t>
            </a:r>
          </a:p>
          <a:p>
            <a:pPr marL="647824" lvl="1" indent="-176679">
              <a:spcBef>
                <a:spcPct val="0"/>
              </a:spcBef>
              <a:buFontTx/>
              <a:buChar char="•"/>
              <a:defRPr/>
            </a:pPr>
            <a:r>
              <a:rPr lang="en-US" altLang="en-US" sz="1100" dirty="0"/>
              <a:t>In Phase 3 you will :</a:t>
            </a:r>
          </a:p>
          <a:p>
            <a:pPr marL="1118968" lvl="2" indent="-176679">
              <a:spcBef>
                <a:spcPct val="0"/>
              </a:spcBef>
              <a:buFont typeface="Courier New" panose="02070309020205020404" pitchFamily="49" charset="0"/>
              <a:buChar char="o"/>
              <a:defRPr/>
            </a:pPr>
            <a:r>
              <a:rPr lang="en-US" altLang="en-US" sz="1100" dirty="0"/>
              <a:t>Develop advocacy materials to support the ask</a:t>
            </a:r>
          </a:p>
          <a:p>
            <a:pPr marL="1118968" lvl="2" indent="-176679">
              <a:spcBef>
                <a:spcPct val="0"/>
              </a:spcBef>
              <a:buFont typeface="Courier New" panose="02070309020205020404" pitchFamily="49" charset="0"/>
              <a:buChar char="o"/>
              <a:defRPr/>
            </a:pPr>
            <a:r>
              <a:rPr lang="en-US" altLang="en-US" sz="1100" dirty="0"/>
              <a:t>Carry out the strategy</a:t>
            </a:r>
          </a:p>
          <a:p>
            <a:pPr marL="1118968" lvl="2" indent="-176679">
              <a:spcBef>
                <a:spcPct val="0"/>
              </a:spcBef>
              <a:buFont typeface="Courier New" panose="02070309020205020404" pitchFamily="49" charset="0"/>
              <a:buChar char="o"/>
              <a:defRPr/>
            </a:pPr>
            <a:r>
              <a:rPr lang="en-US" altLang="en-US" sz="1100" dirty="0"/>
              <a:t>Develop a monitoring plan and</a:t>
            </a:r>
          </a:p>
          <a:p>
            <a:pPr marL="1118968" lvl="2" indent="-176679">
              <a:spcBef>
                <a:spcPct val="0"/>
              </a:spcBef>
              <a:buFont typeface="Courier New" panose="02070309020205020404" pitchFamily="49" charset="0"/>
              <a:buChar char="o"/>
              <a:defRPr/>
            </a:pPr>
            <a:r>
              <a:rPr lang="en-US" altLang="en-US" sz="1100" dirty="0"/>
              <a:t>Document your advocacy process to inform future action.</a:t>
            </a:r>
          </a:p>
          <a:p>
            <a:pPr marL="1118968" lvl="2" indent="-176679">
              <a:spcBef>
                <a:spcPct val="0"/>
              </a:spcBef>
              <a:buFont typeface="Courier New" panose="02070309020205020404" pitchFamily="49" charset="0"/>
              <a:buChar char="o"/>
              <a:defRPr/>
            </a:pPr>
            <a:endParaRPr lang="en-US" altLang="en-US" sz="1100" dirty="0"/>
          </a:p>
          <a:p>
            <a:pPr>
              <a:spcBef>
                <a:spcPct val="0"/>
              </a:spcBef>
              <a:defRPr/>
            </a:pPr>
            <a:r>
              <a:rPr lang="en-US" altLang="en-US" sz="1100" i="1" dirty="0"/>
              <a:t>User’s Guide page 56-85.</a:t>
            </a:r>
          </a:p>
          <a:p>
            <a:endParaRPr lang="en-US" dirty="0"/>
          </a:p>
        </p:txBody>
      </p:sp>
      <p:sp>
        <p:nvSpPr>
          <p:cNvPr id="4" name="Slide Number Placeholder 3"/>
          <p:cNvSpPr>
            <a:spLocks noGrp="1"/>
          </p:cNvSpPr>
          <p:nvPr>
            <p:ph type="sldNum" sz="quarter" idx="5"/>
          </p:nvPr>
        </p:nvSpPr>
        <p:spPr/>
        <p:txBody>
          <a:bodyPr/>
          <a:lstStyle/>
          <a:p>
            <a:pPr>
              <a:defRPr/>
            </a:pPr>
            <a:fld id="{97D5B2D7-7A36-4FE8-AC09-CB41BD8EE605}" type="slidenum">
              <a:rPr lang="en-US" altLang="en-US" smtClean="0"/>
              <a:pPr>
                <a:defRPr/>
              </a:pPr>
              <a:t>72</a:t>
            </a:fld>
            <a:endParaRPr lang="en-US" altLang="en-US"/>
          </a:p>
        </p:txBody>
      </p:sp>
    </p:spTree>
    <p:extLst>
      <p:ext uri="{BB962C8B-B14F-4D97-AF65-F5344CB8AC3E}">
        <p14:creationId xmlns:p14="http://schemas.microsoft.com/office/powerpoint/2010/main" val="23519250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108D99EB-E676-47CE-A724-DAEF47490982}"/>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a:extLst>
              <a:ext uri="{FF2B5EF4-FFF2-40B4-BE49-F238E27FC236}">
                <a16:creationId xmlns:a16="http://schemas.microsoft.com/office/drawing/2014/main" id="{E5D97DCD-C19A-4855-AC73-7BAAAE3529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i="1"/>
          </a:p>
        </p:txBody>
      </p:sp>
      <p:sp>
        <p:nvSpPr>
          <p:cNvPr id="153604" name="Slide Number Placeholder 3">
            <a:extLst>
              <a:ext uri="{FF2B5EF4-FFF2-40B4-BE49-F238E27FC236}">
                <a16:creationId xmlns:a16="http://schemas.microsoft.com/office/drawing/2014/main" id="{CA35DA20-9DD5-4CEC-B5C1-77A53FD53D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C1330D79-87C3-4F6D-8E3A-CED73E74A218}" type="slidenum">
              <a:rPr lang="en-US" altLang="en-US" smtClean="0">
                <a:latin typeface="Calibri" panose="020F0502020204030204" pitchFamily="34" charset="0"/>
              </a:rPr>
              <a:pPr/>
              <a:t>73</a:t>
            </a:fld>
            <a:endParaRPr lang="en-US" altLang="en-US">
              <a:latin typeface="Calibri" panose="020F0502020204030204" pitchFamily="34" charset="0"/>
            </a:endParaRPr>
          </a:p>
        </p:txBody>
      </p:sp>
    </p:spTree>
    <p:extLst>
      <p:ext uri="{BB962C8B-B14F-4D97-AF65-F5344CB8AC3E}">
        <p14:creationId xmlns:p14="http://schemas.microsoft.com/office/powerpoint/2010/main" val="28142504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100" b="1" dirty="0">
                <a:solidFill>
                  <a:srgbClr val="211E1F"/>
                </a:solidFill>
              </a:rPr>
              <a:t>At the end of this step, you will have advocacy materials to support your advocacy ask. </a:t>
            </a:r>
            <a:r>
              <a:rPr lang="en-US" sz="1100" dirty="0">
                <a:solidFill>
                  <a:srgbClr val="211E1F"/>
                </a:solidFill>
              </a:rPr>
              <a:t>Protocol differs in every setting. </a:t>
            </a:r>
          </a:p>
          <a:p>
            <a:pPr defTabSz="942289">
              <a:defRPr/>
            </a:pPr>
            <a:endParaRPr lang="en-US" sz="1100" dirty="0">
              <a:solidFill>
                <a:srgbClr val="211E1F"/>
              </a:solidFill>
            </a:endParaRPr>
          </a:p>
          <a:p>
            <a:pPr marL="294465" indent="-294465">
              <a:buFont typeface="Arial" panose="020B0604020202020204" pitchFamily="34" charset="0"/>
              <a:buChar char="•"/>
            </a:pPr>
            <a:r>
              <a:rPr lang="en-US" sz="1100" b="1" dirty="0">
                <a:solidFill>
                  <a:srgbClr val="211E1F"/>
                </a:solidFill>
              </a:rPr>
              <a:t>Make These Points: </a:t>
            </a:r>
          </a:p>
          <a:p>
            <a:pPr marL="765610" lvl="1" indent="-294465">
              <a:buFont typeface="Arial" panose="020B0604020202020204" pitchFamily="34" charset="0"/>
              <a:buChar char="•"/>
            </a:pPr>
            <a:r>
              <a:rPr lang="en-US" sz="1100" dirty="0">
                <a:solidFill>
                  <a:srgbClr val="211E1F"/>
                </a:solidFill>
              </a:rPr>
              <a:t>What materials or data do you need to support your request? </a:t>
            </a:r>
          </a:p>
          <a:p>
            <a:pPr marL="765610" lvl="1" indent="-294465">
              <a:buFont typeface="Arial" panose="020B0604020202020204" pitchFamily="34" charset="0"/>
              <a:buChar char="•"/>
            </a:pPr>
            <a:r>
              <a:rPr lang="en-US" sz="1100" dirty="0">
                <a:solidFill>
                  <a:srgbClr val="211E1F"/>
                </a:solidFill>
              </a:rPr>
              <a:t>Will your request be part of an informal discussion or require a formal presentation? </a:t>
            </a:r>
          </a:p>
          <a:p>
            <a:pPr marL="765610" lvl="1" indent="-294465">
              <a:buFont typeface="Arial" panose="020B0604020202020204" pitchFamily="34" charset="0"/>
              <a:buChar char="•"/>
            </a:pPr>
            <a:r>
              <a:rPr lang="en-US" sz="1100" dirty="0">
                <a:solidFill>
                  <a:srgbClr val="211E1F"/>
                </a:solidFill>
              </a:rPr>
              <a:t>Will your meeting be in person or virtual?</a:t>
            </a:r>
          </a:p>
          <a:p>
            <a:pPr marL="765610" lvl="1" indent="-294465">
              <a:buFont typeface="Arial" panose="020B0604020202020204" pitchFamily="34" charset="0"/>
              <a:buChar char="•"/>
            </a:pPr>
            <a:r>
              <a:rPr lang="en-US" sz="1100" dirty="0">
                <a:solidFill>
                  <a:srgbClr val="211E1F"/>
                </a:solidFill>
              </a:rPr>
              <a:t>What is appropriate professional clothing in this context? </a:t>
            </a:r>
          </a:p>
          <a:p>
            <a:pPr marL="765610" lvl="1" indent="-294465">
              <a:buFont typeface="Arial" panose="020B0604020202020204" pitchFamily="34" charset="0"/>
              <a:buChar char="•"/>
            </a:pPr>
            <a:r>
              <a:rPr lang="en-US" sz="1100" dirty="0">
                <a:solidFill>
                  <a:srgbClr val="211E1F"/>
                </a:solidFill>
              </a:rPr>
              <a:t>How much time will you have to make your case? </a:t>
            </a:r>
          </a:p>
          <a:p>
            <a:pPr marL="765610" lvl="1" indent="-294465">
              <a:buFont typeface="Arial" panose="020B0604020202020204" pitchFamily="34" charset="0"/>
              <a:buChar char="•"/>
            </a:pPr>
            <a:r>
              <a:rPr lang="en-US" sz="1100" dirty="0">
                <a:solidFill>
                  <a:srgbClr val="211E1F"/>
                </a:solidFill>
              </a:rPr>
              <a:t>If more than one of you is involved in the meeting, who will present the issue and who will ask the decision‑maker to act? </a:t>
            </a:r>
          </a:p>
          <a:p>
            <a:pPr marL="765610" lvl="1" indent="-294465">
              <a:buFont typeface="Arial" panose="020B0604020202020204" pitchFamily="34" charset="0"/>
              <a:buChar char="•"/>
            </a:pPr>
            <a:r>
              <a:rPr lang="en-US" sz="1100" dirty="0">
                <a:solidFill>
                  <a:srgbClr val="211E1F"/>
                </a:solidFill>
              </a:rPr>
              <a:t>How will you follow up after the meeting or determine if another meeting needed? </a:t>
            </a:r>
          </a:p>
          <a:p>
            <a:pPr>
              <a:spcBef>
                <a:spcPct val="0"/>
              </a:spcBef>
            </a:pPr>
            <a:endParaRPr lang="en-US" altLang="en-US" sz="1100" b="1" dirty="0"/>
          </a:p>
          <a:p>
            <a:pPr>
              <a:spcBef>
                <a:spcPct val="0"/>
              </a:spcBef>
            </a:pPr>
            <a:r>
              <a:rPr lang="en-US" altLang="en-US" sz="1100" i="1" dirty="0"/>
              <a:t>User’s Guide pages 57-61.</a:t>
            </a:r>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74</a:t>
            </a:fld>
            <a:endParaRPr lang="en-US"/>
          </a:p>
        </p:txBody>
      </p:sp>
    </p:spTree>
    <p:extLst>
      <p:ext uri="{BB962C8B-B14F-4D97-AF65-F5344CB8AC3E}">
        <p14:creationId xmlns:p14="http://schemas.microsoft.com/office/powerpoint/2010/main" val="28934809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939EC0ED-2E8A-4A31-A962-909388F218D5}"/>
              </a:ext>
            </a:extLst>
          </p:cNvPr>
          <p:cNvSpPr>
            <a:spLocks noGrp="1" noRot="1" noChangeAspect="1" noChangeArrowheads="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E3D09AA-35A3-442C-9441-775688DEA34C}"/>
              </a:ext>
            </a:extLst>
          </p:cNvPr>
          <p:cNvSpPr>
            <a:spLocks noGrp="1"/>
          </p:cNvSpPr>
          <p:nvPr>
            <p:ph type="body" idx="1"/>
          </p:nvPr>
        </p:nvSpPr>
        <p:spPr/>
        <p:txBody>
          <a:bodyPr/>
          <a:lstStyle/>
          <a:p>
            <a:pPr marL="176679" indent="-176679">
              <a:buFont typeface="Arial" panose="020B0604020202020204" pitchFamily="34" charset="0"/>
              <a:buChar char="•"/>
              <a:defRPr/>
            </a:pPr>
            <a:r>
              <a:rPr lang="en-US" b="1" dirty="0"/>
              <a:t>Communication materials for the decision-maker can reinforce and support your message.</a:t>
            </a:r>
          </a:p>
          <a:p>
            <a:pPr marL="176679" indent="-176679">
              <a:buFont typeface="Arial" panose="020B0604020202020204" pitchFamily="34" charset="0"/>
              <a:buChar char="•"/>
              <a:defRPr/>
            </a:pPr>
            <a:endParaRPr lang="en-US" b="1" dirty="0"/>
          </a:p>
          <a:p>
            <a:pPr marL="176679" indent="-176679">
              <a:buFont typeface="Arial" panose="020B0604020202020204" pitchFamily="34" charset="0"/>
              <a:buChar char="•"/>
              <a:defRPr/>
            </a:pPr>
            <a:r>
              <a:rPr lang="en-US" b="1" dirty="0"/>
              <a:t>Facilitate discussion:</a:t>
            </a:r>
          </a:p>
          <a:p>
            <a:pPr marL="647824" lvl="1" indent="-176679">
              <a:buFont typeface="Arial" panose="020B0604020202020204" pitchFamily="34" charset="0"/>
              <a:buChar char="•"/>
              <a:defRPr/>
            </a:pPr>
            <a:r>
              <a:rPr lang="en-US" b="0" dirty="0"/>
              <a:t>What types of communication materials will most resonate with your decision-maker?</a:t>
            </a:r>
          </a:p>
          <a:p>
            <a:pPr marL="647824" lvl="1" indent="-176679">
              <a:buFont typeface="Arial" panose="020B0604020202020204" pitchFamily="34" charset="0"/>
              <a:buChar char="•"/>
              <a:defRPr/>
            </a:pPr>
            <a:r>
              <a:rPr lang="en-US" b="0" dirty="0"/>
              <a:t>What are some characteristics of a good communication material?</a:t>
            </a:r>
          </a:p>
          <a:p>
            <a:pPr marL="176679" indent="-176679">
              <a:buFont typeface="Arial" panose="020B0604020202020204" pitchFamily="34" charset="0"/>
              <a:buChar char="•"/>
              <a:defRPr/>
            </a:pPr>
            <a:endParaRPr lang="en-US" b="1" dirty="0"/>
          </a:p>
          <a:p>
            <a:pPr marL="176679" indent="-176679">
              <a:buFont typeface="Arial" panose="020B0604020202020204" pitchFamily="34" charset="0"/>
              <a:buChar char="•"/>
              <a:defRPr/>
            </a:pPr>
            <a:r>
              <a:rPr lang="en-US" b="1" dirty="0"/>
              <a:t>In addition to what participants suggest, make these points:</a:t>
            </a:r>
          </a:p>
          <a:p>
            <a:pPr marL="647824" lvl="1" indent="-176679">
              <a:buFont typeface="Arial" panose="020B0604020202020204" pitchFamily="34" charset="0"/>
              <a:buChar char="•"/>
              <a:defRPr/>
            </a:pPr>
            <a:r>
              <a:rPr lang="en-US" dirty="0"/>
              <a:t>Communication materials can highlight key messages, present research findings, outline crucial challenges, tell or depict with photos a moving personal story (case study), and suggest concrete next steps.</a:t>
            </a:r>
          </a:p>
          <a:p>
            <a:pPr marL="647824" lvl="1" indent="-176679">
              <a:buFont typeface="Arial" panose="020B0604020202020204" pitchFamily="34" charset="0"/>
              <a:buChar char="•"/>
              <a:defRPr/>
            </a:pPr>
            <a:r>
              <a:rPr lang="en-US" dirty="0"/>
              <a:t>Focus on the decision-maker’s interests and concerns (see Step 4).</a:t>
            </a:r>
          </a:p>
          <a:p>
            <a:pPr marL="647824" lvl="1" indent="-176679">
              <a:buFont typeface="Arial" panose="020B0604020202020204" pitchFamily="34" charset="0"/>
              <a:buChar char="•"/>
              <a:defRPr/>
            </a:pPr>
            <a:r>
              <a:rPr lang="en-US" dirty="0"/>
              <a:t>Keep content simple. And start at the beginning. </a:t>
            </a:r>
            <a:r>
              <a:rPr lang="en-US" b="1" dirty="0"/>
              <a:t>Do not assume that the decision-maker already knows as much about the issue as you do.</a:t>
            </a:r>
          </a:p>
          <a:p>
            <a:pPr marL="647824" lvl="1" indent="-176679">
              <a:buFont typeface="Arial" panose="020B0604020202020204" pitchFamily="34" charset="0"/>
              <a:buChar char="•"/>
              <a:defRPr/>
            </a:pPr>
            <a:r>
              <a:rPr lang="en-US" dirty="0"/>
              <a:t>Materials that are colorful and well-illustrated are more likely to be picked up and read.</a:t>
            </a:r>
          </a:p>
          <a:p>
            <a:pPr marL="647824" marR="0" lvl="1"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Communication materials can use any of the three types of argument discussed in Step 5—evidence-based, emotional, and ethical arguments (see Step 5). </a:t>
            </a:r>
          </a:p>
          <a:p>
            <a:pPr marL="647824" marR="0" lvl="1"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 should plan some materials to leave with the decision-maker, for later reference, after meeting with them. Some decision-makers may appreciate seeing some of your materials before meeting with you. Each of these must identify your group and provide specific contact information that will get the decision-maker a quick response (e.g., a contact person’s name, telephone number, e-mail address).</a:t>
            </a:r>
          </a:p>
          <a:p>
            <a:pPr>
              <a:defRPr/>
            </a:pPr>
            <a:endParaRPr lang="en-US" i="1" dirty="0"/>
          </a:p>
          <a:p>
            <a:pPr>
              <a:defRPr/>
            </a:pPr>
            <a:r>
              <a:rPr lang="en-US" i="1" dirty="0"/>
              <a:t>User’s Guide pages 58-59.</a:t>
            </a:r>
            <a:endParaRPr lang="en-GB" i="1" dirty="0"/>
          </a:p>
        </p:txBody>
      </p:sp>
      <p:sp>
        <p:nvSpPr>
          <p:cNvPr id="149508" name="Slide Number Placeholder 3">
            <a:extLst>
              <a:ext uri="{FF2B5EF4-FFF2-40B4-BE49-F238E27FC236}">
                <a16:creationId xmlns:a16="http://schemas.microsoft.com/office/drawing/2014/main" id="{E454B87A-ACAD-4751-B68E-7C3DAC48C9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4F989BEB-7FF7-49E2-B04D-C01AC5967543}" type="slidenum">
              <a:rPr lang="en-US" altLang="en-US" smtClean="0">
                <a:latin typeface="Calibri" panose="020F0502020204030204" pitchFamily="34" charset="0"/>
              </a:rPr>
              <a:pPr/>
              <a:t>75</a:t>
            </a:fld>
            <a:endParaRPr lang="en-US" altLang="en-US">
              <a:latin typeface="Calibri" panose="020F050202020403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424C3DBA-CDDA-4CC9-9F2E-3D14365BD927}"/>
              </a:ext>
            </a:extLst>
          </p:cNvPr>
          <p:cNvSpPr>
            <a:spLocks noGrp="1" noRot="1" noChangeAspect="1" noChangeArrowheads="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F837C99-0B4D-4665-9BE8-B89B11F7DEB0}"/>
              </a:ext>
            </a:extLst>
          </p:cNvPr>
          <p:cNvSpPr>
            <a:spLocks noGrp="1"/>
          </p:cNvSpPr>
          <p:nvPr>
            <p:ph type="body" idx="1"/>
          </p:nvPr>
        </p:nvSpPr>
        <p:spPr/>
        <p:txBody>
          <a:bodyPr/>
          <a:lstStyle/>
          <a:p>
            <a:pPr marL="176679" indent="-176679">
              <a:buFont typeface="Arial" panose="020B0604020202020204" pitchFamily="34" charset="0"/>
              <a:buChar char="•"/>
              <a:defRPr/>
            </a:pPr>
            <a:r>
              <a:rPr lang="en-US" b="1" dirty="0"/>
              <a:t>Make these points:</a:t>
            </a:r>
          </a:p>
          <a:p>
            <a:pPr marL="647824" lvl="1" indent="-176679">
              <a:buFont typeface="Arial" panose="020B0604020202020204" pitchFamily="34" charset="0"/>
              <a:buChar char="•"/>
              <a:defRPr/>
            </a:pPr>
            <a:r>
              <a:rPr lang="en-US" dirty="0"/>
              <a:t>Before the meeting also:</a:t>
            </a:r>
          </a:p>
          <a:p>
            <a:pPr marL="1118968" lvl="2" indent="-176679">
              <a:buFont typeface="Courier New" panose="02070309020205020404" pitchFamily="49" charset="0"/>
              <a:buChar char="o"/>
              <a:defRPr/>
            </a:pPr>
            <a:r>
              <a:rPr lang="en-US" dirty="0"/>
              <a:t>Try some rehearsals where something goes wrong—e.g., the decision-maker arrives late; the computer will not show your slide presentation. </a:t>
            </a:r>
          </a:p>
          <a:p>
            <a:pPr marL="1118968" lvl="2" indent="-176679">
              <a:buFont typeface="Courier New" panose="02070309020205020404" pitchFamily="49" charset="0"/>
              <a:buChar char="o"/>
              <a:defRPr/>
            </a:pPr>
            <a:r>
              <a:rPr lang="en-US" dirty="0"/>
              <a:t>Decide how and when you will present your communication materials.</a:t>
            </a:r>
          </a:p>
          <a:p>
            <a:pPr marL="1118968" lvl="2" indent="-176679">
              <a:buFont typeface="Courier New" panose="02070309020205020404" pitchFamily="49" charset="0"/>
              <a:buChar char="o"/>
              <a:defRPr/>
            </a:pPr>
            <a:r>
              <a:rPr lang="en-US" dirty="0"/>
              <a:t>Prepare also for the decision-maker’s possible excuses.</a:t>
            </a:r>
          </a:p>
          <a:p>
            <a:pPr marL="1118968" lvl="2" indent="-176679">
              <a:buFont typeface="Courier New" panose="02070309020205020404" pitchFamily="49" charset="0"/>
              <a:buChar char="o"/>
              <a:defRPr/>
            </a:pPr>
            <a:r>
              <a:rPr lang="en-US" dirty="0"/>
              <a:t>Be sure all participating advocates know which one will make the ask.</a:t>
            </a:r>
          </a:p>
          <a:p>
            <a:pPr marL="647824" lvl="1" indent="-176679">
              <a:buFont typeface="Arial" panose="020B0604020202020204" pitchFamily="34" charset="0"/>
              <a:buChar char="•"/>
              <a:defRPr/>
            </a:pPr>
            <a:r>
              <a:rPr lang="en-US" dirty="0"/>
              <a:t>During the meeting:</a:t>
            </a:r>
          </a:p>
          <a:p>
            <a:pPr marL="1118968" lvl="2" indent="-176679">
              <a:buFont typeface="Courier New" panose="02070309020205020404" pitchFamily="49" charset="0"/>
              <a:buChar char="o"/>
              <a:defRPr/>
            </a:pPr>
            <a:r>
              <a:rPr lang="en-US" dirty="0"/>
              <a:t>Listen to the decision-maker and learn their views. This knowledge will guide future advocacy.</a:t>
            </a:r>
          </a:p>
          <a:p>
            <a:pPr marL="1118968" lvl="2" indent="-176679">
              <a:buFont typeface="Courier New" panose="02070309020205020404" pitchFamily="49" charset="0"/>
              <a:buChar char="o"/>
              <a:defRPr/>
            </a:pPr>
            <a:r>
              <a:rPr lang="en-US" dirty="0"/>
              <a:t>If the decision-maker says he or she cannot decide now, ask how you can help facilitate a decision. For example, would more information be helpful? Would the decision-maker like to hear from someone else—someone he or she trusts and respects?</a:t>
            </a:r>
          </a:p>
          <a:p>
            <a:pPr marL="1118968" lvl="2" indent="-176679">
              <a:buFont typeface="Courier New" panose="02070309020205020404" pitchFamily="49" charset="0"/>
              <a:buChar char="o"/>
              <a:defRPr/>
            </a:pPr>
            <a:r>
              <a:rPr lang="en-US" dirty="0"/>
              <a:t>At the close of the meeting, state any follow-up that you want to promise.</a:t>
            </a:r>
          </a:p>
          <a:p>
            <a:pPr marL="1118968" lvl="2" indent="-176679">
              <a:buFont typeface="Courier New" panose="02070309020205020404" pitchFamily="49" charset="0"/>
              <a:buChar char="o"/>
              <a:defRPr/>
            </a:pPr>
            <a:r>
              <a:rPr lang="en-US" dirty="0"/>
              <a:t>Thank the decision-maker for their time and attention, regardless of his or her answer to your request.</a:t>
            </a:r>
          </a:p>
          <a:p>
            <a:pPr marL="647824" lvl="1" indent="-176679">
              <a:buFont typeface="Arial" panose="020B0604020202020204" pitchFamily="34" charset="0"/>
              <a:buChar char="•"/>
              <a:defRPr/>
            </a:pPr>
            <a:r>
              <a:rPr lang="en-US" dirty="0"/>
              <a:t>After the meeting:</a:t>
            </a:r>
          </a:p>
          <a:p>
            <a:pPr marL="1118968" lvl="2" indent="-176679">
              <a:buFont typeface="Courier New" panose="02070309020205020404" pitchFamily="49" charset="0"/>
              <a:buChar char="o"/>
              <a:defRPr/>
            </a:pPr>
            <a:r>
              <a:rPr lang="en-US" dirty="0"/>
              <a:t>Make notes or review notes taken during the meeting.</a:t>
            </a:r>
          </a:p>
          <a:p>
            <a:pPr marL="1118968" lvl="2" indent="-176679">
              <a:buFont typeface="Courier New" panose="02070309020205020404" pitchFamily="49" charset="0"/>
              <a:buChar char="o"/>
              <a:defRPr/>
            </a:pPr>
            <a:r>
              <a:rPr lang="en-US" dirty="0"/>
              <a:t>Send the decision-maker a thank-you message.</a:t>
            </a:r>
          </a:p>
          <a:p>
            <a:pPr marL="1118968" lvl="2" indent="-176679">
              <a:buFont typeface="Courier New" panose="02070309020205020404" pitchFamily="49" charset="0"/>
              <a:buChar char="o"/>
              <a:defRPr/>
            </a:pPr>
            <a:r>
              <a:rPr lang="en-US" dirty="0"/>
              <a:t>Debrief with the rest of the Advocacy Working Group by email or a follow-up meeting. Consider what went well and what could have gone better.</a:t>
            </a:r>
          </a:p>
          <a:p>
            <a:pPr marL="1118968" lvl="2" indent="-176679">
              <a:buFont typeface="Courier New" panose="02070309020205020404" pitchFamily="49" charset="0"/>
              <a:buChar char="o"/>
              <a:defRPr/>
            </a:pPr>
            <a:r>
              <a:rPr lang="en-US" dirty="0"/>
              <a:t>Plan and assign responsibility for follow-up actions.</a:t>
            </a:r>
          </a:p>
          <a:p>
            <a:pPr marL="1118968" lvl="2" indent="-176679">
              <a:buFont typeface="Courier New" panose="02070309020205020404" pitchFamily="49" charset="0"/>
              <a:buChar char="o"/>
              <a:defRPr/>
            </a:pPr>
            <a:r>
              <a:rPr lang="en-US" dirty="0"/>
              <a:t>If the meeting did not produce the intended results, do not be overly disappointed. Learn from the experience, revise the approach, and keep trying.</a:t>
            </a:r>
          </a:p>
          <a:p>
            <a:pPr>
              <a:defRPr/>
            </a:pPr>
            <a:endParaRPr lang="en-US" i="1" dirty="0"/>
          </a:p>
          <a:p>
            <a:pPr>
              <a:defRPr/>
            </a:pPr>
            <a:r>
              <a:rPr lang="en-US" i="1" dirty="0"/>
              <a:t>User’s Guide pages 60-61.</a:t>
            </a:r>
            <a:endParaRPr lang="en-GB" i="1" dirty="0"/>
          </a:p>
        </p:txBody>
      </p:sp>
      <p:sp>
        <p:nvSpPr>
          <p:cNvPr id="151556" name="Slide Number Placeholder 3">
            <a:extLst>
              <a:ext uri="{FF2B5EF4-FFF2-40B4-BE49-F238E27FC236}">
                <a16:creationId xmlns:a16="http://schemas.microsoft.com/office/drawing/2014/main" id="{38E7B0FA-3A80-4431-9433-EE1864A610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6FA5CF05-55ED-459A-83F0-65A132A3B609}" type="slidenum">
              <a:rPr lang="en-US" altLang="en-US" smtClean="0">
                <a:latin typeface="Calibri" panose="020F0502020204030204" pitchFamily="34" charset="0"/>
              </a:rPr>
              <a:pPr/>
              <a:t>76</a:t>
            </a:fld>
            <a:endParaRPr lang="en-US" altLang="en-US">
              <a:latin typeface="Calibri" panose="020F050202020403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108D99EB-E676-47CE-A724-DAEF47490982}"/>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a:extLst>
              <a:ext uri="{FF2B5EF4-FFF2-40B4-BE49-F238E27FC236}">
                <a16:creationId xmlns:a16="http://schemas.microsoft.com/office/drawing/2014/main" id="{E5D97DCD-C19A-4855-AC73-7BAAAE3529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i="1" dirty="0"/>
          </a:p>
        </p:txBody>
      </p:sp>
      <p:sp>
        <p:nvSpPr>
          <p:cNvPr id="153604" name="Slide Number Placeholder 3">
            <a:extLst>
              <a:ext uri="{FF2B5EF4-FFF2-40B4-BE49-F238E27FC236}">
                <a16:creationId xmlns:a16="http://schemas.microsoft.com/office/drawing/2014/main" id="{CA35DA20-9DD5-4CEC-B5C1-77A53FD53D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C1330D79-87C3-4F6D-8E3A-CED73E74A218}" type="slidenum">
              <a:rPr lang="en-US" altLang="en-US" smtClean="0">
                <a:latin typeface="Calibri" panose="020F0502020204030204" pitchFamily="34" charset="0"/>
              </a:rPr>
              <a:pPr/>
              <a:t>77</a:t>
            </a:fld>
            <a:endParaRPr lang="en-US" altLang="en-US">
              <a:latin typeface="Calibri" panose="020F050202020403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sz="1100" b="1" dirty="0">
                <a:solidFill>
                  <a:srgbClr val="211E1F"/>
                </a:solidFill>
                <a:latin typeface="Calibri" panose="020F0502020204030204" pitchFamily="34" charset="0"/>
                <a:cs typeface="Calibri" panose="020F0502020204030204" pitchFamily="34" charset="0"/>
              </a:rPr>
              <a:t>At the end of this step, you will be able to monitor your work plan, refine your strategy, and document your progress.</a:t>
            </a:r>
          </a:p>
          <a:p>
            <a:pPr>
              <a:spcBef>
                <a:spcPct val="0"/>
              </a:spcBef>
              <a:defRPr/>
            </a:pPr>
            <a:r>
              <a:rPr lang="en-US" sz="1100" b="1" dirty="0">
                <a:solidFill>
                  <a:srgbClr val="211E1F"/>
                </a:solidFill>
                <a:latin typeface="Calibri" panose="020F0502020204030204" pitchFamily="34" charset="0"/>
                <a:cs typeface="Calibri" panose="020F0502020204030204" pitchFamily="34" charset="0"/>
              </a:rPr>
              <a:t> </a:t>
            </a:r>
          </a:p>
          <a:p>
            <a:pPr marL="176679" indent="-176679">
              <a:spcBef>
                <a:spcPct val="0"/>
              </a:spcBef>
              <a:buFont typeface="Arial" panose="020B0604020202020204" pitchFamily="34" charset="0"/>
              <a:buChar char="•"/>
              <a:defRPr/>
            </a:pPr>
            <a:r>
              <a:rPr lang="en-US" altLang="ja-JP" sz="1100" b="1" dirty="0">
                <a:solidFill>
                  <a:srgbClr val="211E1F"/>
                </a:solidFill>
                <a:latin typeface="Calibri" panose="020F0502020204030204" pitchFamily="34" charset="0"/>
                <a:cs typeface="Calibri" panose="020F0502020204030204" pitchFamily="34" charset="0"/>
              </a:rPr>
              <a:t>Make these points:</a:t>
            </a:r>
          </a:p>
          <a:p>
            <a:pPr marL="647824" marR="0" lvl="1" indent="-176679"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altLang="en-US" sz="1100" dirty="0">
                <a:latin typeface="Calibri" panose="020F0502020204030204" pitchFamily="34" charset="0"/>
                <a:cs typeface="Calibri" panose="020F0502020204030204" pitchFamily="34" charset="0"/>
              </a:rPr>
              <a:t>The next question you should ask yourselves is, </a:t>
            </a:r>
            <a:r>
              <a:rPr lang="ja-JP" altLang="en-US" sz="1100" dirty="0">
                <a:latin typeface="Calibri" panose="020F0502020204030204" pitchFamily="34" charset="0"/>
                <a:cs typeface="Calibri" panose="020F0502020204030204" pitchFamily="34" charset="0"/>
              </a:rPr>
              <a:t>“</a:t>
            </a:r>
            <a:r>
              <a:rPr lang="en-US" altLang="ja-JP" sz="1100" dirty="0">
                <a:latin typeface="Calibri" panose="020F0502020204030204" pitchFamily="34" charset="0"/>
                <a:cs typeface="Calibri" panose="020F0502020204030204" pitchFamily="34" charset="0"/>
              </a:rPr>
              <a:t>How will you know if your advocacy efforts are succeeding?</a:t>
            </a:r>
            <a:r>
              <a:rPr lang="ja-JP" altLang="en-US" sz="1100" dirty="0">
                <a:latin typeface="Calibri" panose="020F0502020204030204" pitchFamily="34" charset="0"/>
                <a:cs typeface="Calibri" panose="020F0502020204030204" pitchFamily="34" charset="0"/>
              </a:rPr>
              <a:t>”</a:t>
            </a:r>
            <a:endParaRPr lang="en-US" altLang="ja-JP" sz="1100" dirty="0">
              <a:latin typeface="Calibri" panose="020F0502020204030204" pitchFamily="34" charset="0"/>
              <a:cs typeface="Calibri" panose="020F0502020204030204" pitchFamily="34" charset="0"/>
            </a:endParaRPr>
          </a:p>
          <a:p>
            <a:pPr marL="647824" lvl="1" indent="-176679">
              <a:spcBef>
                <a:spcPct val="0"/>
              </a:spcBef>
              <a:buFont typeface="Arial" panose="020B0604020202020204" pitchFamily="34" charset="0"/>
              <a:buChar char="•"/>
              <a:defRPr/>
            </a:pPr>
            <a:r>
              <a:rPr lang="en-US" sz="1100" dirty="0">
                <a:solidFill>
                  <a:srgbClr val="211E1F"/>
                </a:solidFill>
                <a:latin typeface="Calibri" panose="020F0502020204030204" pitchFamily="34" charset="0"/>
                <a:cs typeface="Calibri" panose="020F0502020204030204" pitchFamily="34" charset="0"/>
              </a:rPr>
              <a:t>When you defined a goal and set an objective in Step 3, your group considered how to measure and verify your success (the M in SMART). </a:t>
            </a:r>
          </a:p>
          <a:p>
            <a:pPr marL="647824" lvl="1" indent="-176679">
              <a:spcBef>
                <a:spcPct val="0"/>
              </a:spcBef>
              <a:buFont typeface="Arial" panose="020B0604020202020204" pitchFamily="34" charset="0"/>
              <a:buChar char="•"/>
              <a:defRPr/>
            </a:pPr>
            <a:r>
              <a:rPr lang="en-US" sz="1100" dirty="0">
                <a:solidFill>
                  <a:srgbClr val="211E1F"/>
                </a:solidFill>
                <a:latin typeface="Calibri" panose="020F0502020204030204" pitchFamily="34" charset="0"/>
                <a:cs typeface="Calibri" panose="020F0502020204030204" pitchFamily="34" charset="0"/>
              </a:rPr>
              <a:t>Now is the time to translate those ideas into a monitoring plan. What markers or metrics for progress will you track as you implement the activities in your work plan? What indicators of success will you look for when you achieve your advocacy win? </a:t>
            </a:r>
            <a:endParaRPr lang="en-US" altLang="ja-JP" sz="1100" b="1" dirty="0">
              <a:latin typeface="Calibri" panose="020F0502020204030204" pitchFamily="34" charset="0"/>
              <a:cs typeface="Calibri" panose="020F0502020204030204" pitchFamily="34" charset="0"/>
            </a:endParaRPr>
          </a:p>
          <a:p>
            <a:pPr marL="647824" lvl="1" indent="-176679">
              <a:spcBef>
                <a:spcPct val="0"/>
              </a:spcBef>
              <a:buFontTx/>
              <a:buChar char="•"/>
              <a:defRPr/>
            </a:pPr>
            <a:endParaRPr lang="en-US" altLang="ja-JP" sz="1100" dirty="0"/>
          </a:p>
          <a:p>
            <a:pPr>
              <a:spcBef>
                <a:spcPct val="0"/>
              </a:spcBef>
              <a:defRPr/>
            </a:pPr>
            <a:r>
              <a:rPr lang="en-US" altLang="en-US" sz="1100" i="1" dirty="0"/>
              <a:t>User’s Guide pages 62-79.</a:t>
            </a:r>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78</a:t>
            </a:fld>
            <a:endParaRPr lang="en-US"/>
          </a:p>
        </p:txBody>
      </p:sp>
    </p:spTree>
    <p:extLst>
      <p:ext uri="{BB962C8B-B14F-4D97-AF65-F5344CB8AC3E}">
        <p14:creationId xmlns:p14="http://schemas.microsoft.com/office/powerpoint/2010/main" val="41388709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Before showing the content on the slide, facilitate a discussion:</a:t>
            </a:r>
          </a:p>
          <a:p>
            <a:pPr marL="628650" lvl="1" indent="-171450">
              <a:buFont typeface="Arial" panose="020B0604020202020204" pitchFamily="34" charset="0"/>
              <a:buChar char="•"/>
            </a:pPr>
            <a:r>
              <a:rPr lang="en-US" b="0" dirty="0"/>
              <a:t>Why might we want to monitor, evaluation, and learn from our efforts?</a:t>
            </a:r>
          </a:p>
          <a:p>
            <a:pPr marL="628650" lvl="1" indent="-171450">
              <a:buFont typeface="Arial" panose="020B0604020202020204" pitchFamily="34" charset="0"/>
              <a:buChar char="•"/>
            </a:pPr>
            <a:r>
              <a:rPr lang="en-US" b="0" dirty="0"/>
              <a:t>(Display animation and read any points on slide not mentioned by the participants).</a:t>
            </a:r>
          </a:p>
          <a:p>
            <a:r>
              <a:rPr lang="en-US" b="1" dirty="0"/>
              <a:t>	</a:t>
            </a:r>
          </a:p>
        </p:txBody>
      </p:sp>
      <p:sp>
        <p:nvSpPr>
          <p:cNvPr id="4" name="Slide Number Placeholder 3"/>
          <p:cNvSpPr>
            <a:spLocks noGrp="1"/>
          </p:cNvSpPr>
          <p:nvPr>
            <p:ph type="sldNum" sz="quarter" idx="5"/>
          </p:nvPr>
        </p:nvSpPr>
        <p:spPr/>
        <p:txBody>
          <a:bodyPr/>
          <a:lstStyle/>
          <a:p>
            <a:fld id="{88FDCCB8-BBD5-BB4D-A49B-553A66C479A8}" type="slidenum">
              <a:rPr lang="en-US" smtClean="0"/>
              <a:t>79</a:t>
            </a:fld>
            <a:endParaRPr lang="en-US"/>
          </a:p>
        </p:txBody>
      </p:sp>
    </p:spTree>
    <p:extLst>
      <p:ext uri="{BB962C8B-B14F-4D97-AF65-F5344CB8AC3E}">
        <p14:creationId xmlns:p14="http://schemas.microsoft.com/office/powerpoint/2010/main" val="2098337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spcBef>
                <a:spcPct val="0"/>
              </a:spcBef>
              <a:buFont typeface="Arial" panose="020B0604020202020204" pitchFamily="34" charset="0"/>
              <a:buChar char="•"/>
            </a:pPr>
            <a:r>
              <a:rPr lang="en-US" altLang="en-US" sz="1100" b="1" dirty="0"/>
              <a:t>Make these points:</a:t>
            </a:r>
          </a:p>
          <a:p>
            <a:pPr marL="647824" lvl="1" indent="-176679" defTabSz="942289" eaLnBrk="0" fontAlgn="base" hangingPunct="0">
              <a:spcBef>
                <a:spcPct val="0"/>
              </a:spcBef>
              <a:spcAft>
                <a:spcPct val="0"/>
              </a:spcAft>
              <a:buFont typeface="Arial" panose="020B0604020202020204" pitchFamily="34" charset="0"/>
              <a:buChar char="•"/>
              <a:defRPr/>
            </a:pPr>
            <a:r>
              <a:rPr lang="en-US" sz="1100" dirty="0">
                <a:solidFill>
                  <a:schemeClr val="bg1">
                    <a:lumMod val="50000"/>
                  </a:schemeClr>
                </a:solidFill>
              </a:rPr>
              <a:t>Developing an effective strategy requires understanding these key concepts and definitions</a:t>
            </a:r>
          </a:p>
          <a:p>
            <a:pPr marL="647824" lvl="1" indent="-176679" defTabSz="942289" eaLnBrk="0" fontAlgn="base" hangingPunct="0">
              <a:spcBef>
                <a:spcPct val="0"/>
              </a:spcBef>
              <a:spcAft>
                <a:spcPct val="0"/>
              </a:spcAft>
              <a:buFont typeface="Arial" panose="020B0604020202020204" pitchFamily="34" charset="0"/>
              <a:buChar char="•"/>
              <a:defRPr/>
            </a:pPr>
            <a:r>
              <a:rPr lang="en-US" altLang="en-US" sz="1100" dirty="0"/>
              <a:t>Read definitions of goal, objective, and advocacy win from the slide.</a:t>
            </a:r>
            <a:endParaRPr lang="en-US" sz="1100" dirty="0">
              <a:solidFill>
                <a:schemeClr val="bg1">
                  <a:lumMod val="50000"/>
                </a:schemeClr>
              </a:solidFill>
            </a:endParaRPr>
          </a:p>
          <a:p>
            <a:pPr marL="647824" lvl="1" indent="-176679">
              <a:spcBef>
                <a:spcPct val="0"/>
              </a:spcBef>
              <a:buFont typeface="Arial" panose="020B0604020202020204" pitchFamily="34" charset="0"/>
              <a:buChar char="•"/>
            </a:pPr>
            <a:r>
              <a:rPr lang="en-US" altLang="en-US" sz="1100" dirty="0"/>
              <a:t>AFP</a:t>
            </a:r>
            <a:r>
              <a:rPr lang="ja-JP" altLang="en-US" sz="1100" dirty="0"/>
              <a:t>’</a:t>
            </a:r>
            <a:r>
              <a:rPr lang="en-US" altLang="ja-JP" sz="1100" dirty="0"/>
              <a:t>s approach to advocacy focuses on actions that will have the greatest impact in the near term. These near-term successes—or </a:t>
            </a:r>
            <a:r>
              <a:rPr lang="ja-JP" altLang="en-US" sz="1100" dirty="0"/>
              <a:t>“</a:t>
            </a:r>
            <a:r>
              <a:rPr lang="en-US" altLang="ja-JP" sz="1100" dirty="0"/>
              <a:t>advocacy wins</a:t>
            </a:r>
            <a:r>
              <a:rPr lang="ja-JP" altLang="en-US" sz="1100" dirty="0"/>
              <a:t>”</a:t>
            </a:r>
            <a:r>
              <a:rPr lang="en-US" altLang="ja-JP" sz="1100" dirty="0"/>
              <a:t>—add up to achieving the broader, long-term goal.</a:t>
            </a:r>
          </a:p>
          <a:p>
            <a:pPr marL="647824" lvl="1" indent="-176679" defTabSz="942289" eaLnBrk="0" fontAlgn="base" hangingPunct="0">
              <a:spcBef>
                <a:spcPct val="0"/>
              </a:spcBef>
              <a:spcAft>
                <a:spcPct val="0"/>
              </a:spcAft>
              <a:buFont typeface="Arial" panose="020B0604020202020204" pitchFamily="34" charset="0"/>
              <a:buChar char="•"/>
              <a:defRPr/>
            </a:pPr>
            <a:r>
              <a:rPr lang="ja-JP" altLang="en-US" sz="1100" dirty="0"/>
              <a:t>“</a:t>
            </a:r>
            <a:r>
              <a:rPr lang="en-US" altLang="ja-JP" sz="1100" dirty="0"/>
              <a:t>Near term</a:t>
            </a:r>
            <a:r>
              <a:rPr lang="ja-JP" altLang="en-US" sz="1100" dirty="0"/>
              <a:t>”</a:t>
            </a:r>
            <a:r>
              <a:rPr lang="en-US" altLang="ja-JP" sz="1100" dirty="0"/>
              <a:t> usually means what can be accomplished within 6 months to a year.</a:t>
            </a:r>
          </a:p>
          <a:p>
            <a:pPr marL="176679" indent="-176679">
              <a:spcBef>
                <a:spcPct val="0"/>
              </a:spcBef>
              <a:buFont typeface="Arial" panose="020B0604020202020204" pitchFamily="34" charset="0"/>
              <a:buChar char="•"/>
            </a:pPr>
            <a:endParaRPr lang="en-US" altLang="en-US" sz="1100" dirty="0"/>
          </a:p>
          <a:p>
            <a:pPr marL="176679" indent="-176679">
              <a:spcBef>
                <a:spcPct val="0"/>
              </a:spcBef>
              <a:buFont typeface="Arial" panose="020B0604020202020204" pitchFamily="34" charset="0"/>
              <a:buChar char="•"/>
            </a:pPr>
            <a:r>
              <a:rPr lang="en-US" altLang="en-US" sz="1100" b="1" dirty="0"/>
              <a:t>Facilitate discussion: </a:t>
            </a:r>
          </a:p>
          <a:p>
            <a:pPr marL="647824" lvl="1" indent="-176679">
              <a:spcBef>
                <a:spcPct val="0"/>
              </a:spcBef>
              <a:buFont typeface="Arial" panose="020B0604020202020204" pitchFamily="34" charset="0"/>
              <a:buChar char="•"/>
            </a:pPr>
            <a:r>
              <a:rPr lang="en-US" altLang="en-US" sz="1100" b="1" dirty="0"/>
              <a:t>Ask participants to share examples of advocacy wins that they have seen or been involved in. </a:t>
            </a:r>
            <a:r>
              <a:rPr lang="en-US" altLang="en-US" sz="1100" dirty="0"/>
              <a:t>You can use the following prompting questions:</a:t>
            </a:r>
          </a:p>
          <a:p>
            <a:pPr marL="1118968" lvl="3" indent="-176679">
              <a:spcBef>
                <a:spcPct val="0"/>
              </a:spcBef>
              <a:buFont typeface="Arial" panose="020B0604020202020204" pitchFamily="34" charset="0"/>
              <a:buChar char="•"/>
            </a:pPr>
            <a:r>
              <a:rPr lang="en-US" altLang="en-US" sz="1100" dirty="0"/>
              <a:t>What made this advocacy effort successful? </a:t>
            </a:r>
          </a:p>
          <a:p>
            <a:pPr marL="1118968" lvl="3" indent="-176679">
              <a:spcBef>
                <a:spcPct val="0"/>
              </a:spcBef>
              <a:buFont typeface="Arial" panose="020B0604020202020204" pitchFamily="34" charset="0"/>
              <a:buChar char="•"/>
            </a:pPr>
            <a:r>
              <a:rPr lang="en-US" altLang="en-US" sz="1100" dirty="0"/>
              <a:t>Did this advocacy win help advocates progress toward an overall goal? </a:t>
            </a:r>
          </a:p>
          <a:p>
            <a:pPr marL="647824" lvl="2" indent="-176679">
              <a:spcBef>
                <a:spcPct val="0"/>
              </a:spcBef>
              <a:buFont typeface="Arial" panose="020B0604020202020204" pitchFamily="34" charset="0"/>
              <a:buChar char="•"/>
            </a:pPr>
            <a:r>
              <a:rPr lang="en-US" altLang="en-US" sz="1100" b="1" dirty="0"/>
              <a:t>Consider using an example that is unrelated to your advocacy issue</a:t>
            </a:r>
          </a:p>
          <a:p>
            <a:pPr marL="1118968" lvl="3" indent="-176679">
              <a:spcBef>
                <a:spcPct val="0"/>
              </a:spcBef>
              <a:buFont typeface="Arial" panose="020B0604020202020204" pitchFamily="34" charset="0"/>
              <a:buChar char="•"/>
            </a:pPr>
            <a:r>
              <a:rPr lang="en-US" altLang="en-US" sz="1100" dirty="0"/>
              <a:t>Example—Your goal is to become physically fit. What is the first objective?</a:t>
            </a:r>
          </a:p>
          <a:p>
            <a:pPr marL="1118968" lvl="3" indent="-176679">
              <a:spcBef>
                <a:spcPct val="0"/>
              </a:spcBef>
              <a:buFont typeface="Arial" panose="020B0604020202020204" pitchFamily="34" charset="0"/>
              <a:buChar char="•"/>
            </a:pPr>
            <a:r>
              <a:rPr lang="en-US" altLang="en-US" sz="1100" dirty="0"/>
              <a:t>Make sure to fit your example to the cultural context.</a:t>
            </a:r>
          </a:p>
          <a:p>
            <a:pPr marL="942289" lvl="3" indent="0">
              <a:spcBef>
                <a:spcPct val="0"/>
              </a:spcBef>
              <a:buFont typeface="Arial" panose="020B0604020202020204" pitchFamily="34" charset="0"/>
              <a:buNone/>
            </a:pPr>
            <a:endParaRPr lang="en-US" altLang="en-US" sz="1100" dirty="0"/>
          </a:p>
          <a:p>
            <a:pPr marL="176679" indent="-176679">
              <a:spcBef>
                <a:spcPct val="0"/>
              </a:spcBef>
              <a:buFont typeface="Arial" panose="020B0604020202020204" pitchFamily="34" charset="0"/>
              <a:buChar char="•"/>
            </a:pPr>
            <a:r>
              <a:rPr lang="en-US" altLang="en-US" sz="1100" b="1" dirty="0"/>
              <a:t>Stop and ask if any clarification is needed.</a:t>
            </a:r>
          </a:p>
          <a:p>
            <a:endParaRPr lang="en-US" dirty="0"/>
          </a:p>
          <a:p>
            <a:pPr defTabSz="942289">
              <a:defRPr/>
            </a:pPr>
            <a:r>
              <a:rPr lang="en-US" altLang="en-US" i="1" dirty="0"/>
              <a:t>User’s Guide pages 89-91.</a:t>
            </a:r>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8</a:t>
            </a:fld>
            <a:endParaRPr lang="en-US"/>
          </a:p>
        </p:txBody>
      </p:sp>
    </p:spTree>
    <p:extLst>
      <p:ext uri="{BB962C8B-B14F-4D97-AF65-F5344CB8AC3E}">
        <p14:creationId xmlns:p14="http://schemas.microsoft.com/office/powerpoint/2010/main" val="17997946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dirty="0"/>
              <a:t>Optional slide to understand the connection between outputs, outcomes, and impact. </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r>
              <a:rPr lang="en-US" b="1" dirty="0"/>
              <a:t>Make these points:</a:t>
            </a:r>
          </a:p>
          <a:p>
            <a:pPr marL="647824" lvl="1" indent="-176679">
              <a:buFont typeface="Arial" panose="020B0604020202020204" pitchFamily="34" charset="0"/>
              <a:buChar char="•"/>
            </a:pPr>
            <a:r>
              <a:rPr lang="en-US" b="1" dirty="0"/>
              <a:t>Most advocacy efforts have a formal or informal theory of change.  </a:t>
            </a:r>
            <a:r>
              <a:rPr lang="en-US" dirty="0"/>
              <a:t>A theory of change helps to clarify the contribution of advocacy to a policy or funding decision and its result in improving people’s lives or environment or ensuring their human rights.</a:t>
            </a:r>
            <a:endParaRPr lang="en-US" b="1" dirty="0"/>
          </a:p>
          <a:p>
            <a:pPr marL="647824" lvl="1" indent="-176679">
              <a:buFont typeface="Arial" panose="020B0604020202020204" pitchFamily="34" charset="0"/>
              <a:buChar char="•"/>
            </a:pPr>
            <a:r>
              <a:rPr lang="en-US" b="1" dirty="0"/>
              <a:t>Your sphere of control—</a:t>
            </a:r>
            <a:r>
              <a:rPr lang="en-US" dirty="0"/>
              <a:t>Advocates have the most control over the resources that are contributed to the advocacy process (i.e., inputs) and how those resources are utilized (i.e., activities) </a:t>
            </a:r>
          </a:p>
          <a:p>
            <a:pPr marL="647824" lvl="1" indent="-176679">
              <a:buFont typeface="Arial" panose="020B0604020202020204" pitchFamily="34" charset="0"/>
              <a:buChar char="•"/>
            </a:pPr>
            <a:r>
              <a:rPr lang="en-US" b="1" dirty="0"/>
              <a:t>Your sphere of influence—</a:t>
            </a:r>
            <a:r>
              <a:rPr lang="en-US" dirty="0"/>
              <a:t>While advocates can create positive conditions for change, the outcome will be influenced by many factors such as the current political situation or a decision‑maker’s mood, etc. Therefore, the outcome is within advocates’ sphere of influence but ultimately will be under the decision‑maker’s control.</a:t>
            </a:r>
          </a:p>
          <a:p>
            <a:pPr marL="647824" lvl="1" indent="-176679">
              <a:buFont typeface="Arial" panose="020B0604020202020204" pitchFamily="34" charset="0"/>
              <a:buChar char="•"/>
            </a:pPr>
            <a:r>
              <a:rPr lang="en-US" b="1" dirty="0"/>
              <a:t>Your sphere of interest—</a:t>
            </a:r>
            <a:r>
              <a:rPr lang="en-US" dirty="0"/>
              <a:t>SMART Advocacy assumes that reaching impact involves achieving multiple outcomes, including advocacy wins, as well as other changes that may happen independently of advocacy. Thus, you will need to enter the SMART Cycle multiple times to ultimately achieve impact. </a:t>
            </a:r>
          </a:p>
          <a:p>
            <a:pPr marL="647824" lvl="1" indent="-176679">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80</a:t>
            </a:fld>
            <a:endParaRPr lang="en-US"/>
          </a:p>
        </p:txBody>
      </p:sp>
    </p:spTree>
    <p:extLst>
      <p:ext uri="{BB962C8B-B14F-4D97-AF65-F5344CB8AC3E}">
        <p14:creationId xmlns:p14="http://schemas.microsoft.com/office/powerpoint/2010/main" val="36032246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E7CAEBB9-CA3C-45EA-9038-84E3CCBDD71F}"/>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a:extLst>
              <a:ext uri="{FF2B5EF4-FFF2-40B4-BE49-F238E27FC236}">
                <a16:creationId xmlns:a16="http://schemas.microsoft.com/office/drawing/2014/main" id="{D44F256E-F20C-49E7-86F5-AA8F5AF8D0B2}"/>
              </a:ext>
            </a:extLst>
          </p:cNvPr>
          <p:cNvSpPr>
            <a:spLocks noGrp="1"/>
          </p:cNvSpPr>
          <p:nvPr>
            <p:ph type="body" idx="1"/>
          </p:nvPr>
        </p:nvSpPr>
        <p:spPr bwMode="auto"/>
        <p:txBody>
          <a:bodyPr wrap="square" numCol="1" anchor="t" anchorCtr="0" compatLnSpc="1">
            <a:prstTxWarp prst="textNoShape">
              <a:avLst/>
            </a:prstTxWarp>
          </a:bodyPr>
          <a:lstStyle/>
          <a:p>
            <a:pPr marL="176679" indent="-176679">
              <a:spcBef>
                <a:spcPct val="0"/>
              </a:spcBef>
              <a:buFont typeface="Arial" panose="020B0604020202020204" pitchFamily="34" charset="0"/>
              <a:buChar char="•"/>
              <a:defRPr/>
            </a:pPr>
            <a:r>
              <a:rPr lang="en-US" altLang="en-US" sz="1100" b="1" dirty="0"/>
              <a:t>Make these points</a:t>
            </a:r>
            <a:r>
              <a:rPr lang="en-US" altLang="en-US" sz="1100" dirty="0"/>
              <a:t>:</a:t>
            </a:r>
          </a:p>
          <a:p>
            <a:pPr marL="647824" lvl="1" indent="-176679">
              <a:spcBef>
                <a:spcPct val="0"/>
              </a:spcBef>
              <a:buFontTx/>
              <a:buChar char="•"/>
              <a:defRPr/>
            </a:pPr>
            <a:r>
              <a:rPr lang="en-US" altLang="en-US" sz="1100" dirty="0"/>
              <a:t>There are three ways to measure the success of advocacy efforts. All three are essential to monitoring progress.</a:t>
            </a:r>
          </a:p>
          <a:p>
            <a:pPr marL="1118968" lvl="2" indent="-176679">
              <a:spcBef>
                <a:spcPct val="0"/>
              </a:spcBef>
              <a:buFont typeface="Courier New" panose="02070309020205020404" pitchFamily="49" charset="0"/>
              <a:buChar char="o"/>
              <a:defRPr/>
            </a:pPr>
            <a:r>
              <a:rPr lang="en-US" altLang="en-US" sz="1100" b="1" dirty="0"/>
              <a:t>Outputs</a:t>
            </a:r>
            <a:r>
              <a:rPr lang="en-US" altLang="en-US" sz="1100" dirty="0"/>
              <a:t> tell us if you carried out the activities in the work plan. This is a measure of productivity—for example, did you hold the meetings that you planned? Did you produce the communication materials that you planned? Did you reach the decision-maker and make your case and request? </a:t>
            </a:r>
          </a:p>
          <a:p>
            <a:pPr marL="1118968" lvl="2" indent="-176679">
              <a:spcBef>
                <a:spcPct val="0"/>
              </a:spcBef>
              <a:buFont typeface="Courier New" panose="02070309020205020404" pitchFamily="49" charset="0"/>
              <a:buChar char="o"/>
              <a:defRPr/>
            </a:pPr>
            <a:r>
              <a:rPr lang="en-US" altLang="en-US" sz="1100" b="1" dirty="0"/>
              <a:t>Outcomes</a:t>
            </a:r>
            <a:r>
              <a:rPr lang="en-US" altLang="en-US" sz="1100" dirty="0"/>
              <a:t> tell us whether you fulfilled your SMART objective and achieved an advocacy win. Outcomes are generally the effects or changes seen as a result of carrying out the activities in your work plan. They measure the effectiveness of your efforts. Most importantly, did the decision-maker act on your ask?</a:t>
            </a:r>
          </a:p>
          <a:p>
            <a:pPr marL="1118968" lvl="2" indent="-176679">
              <a:spcBef>
                <a:spcPct val="0"/>
              </a:spcBef>
              <a:buFont typeface="Courier New" panose="02070309020205020404" pitchFamily="49" charset="0"/>
              <a:buChar char="o"/>
              <a:defRPr/>
            </a:pPr>
            <a:r>
              <a:rPr lang="en-US" altLang="en-US" sz="1100" b="1" dirty="0"/>
              <a:t>Impact</a:t>
            </a:r>
            <a:r>
              <a:rPr lang="en-US" altLang="en-US" sz="1100" dirty="0"/>
              <a:t> refers to how the advocacy win has helped the intended ultimate beneficiaries—for example, by improving health or rights. </a:t>
            </a:r>
            <a:r>
              <a:rPr lang="en-US" altLang="en-US" sz="1100" dirty="0">
                <a:latin typeface="+mn-lt"/>
              </a:rPr>
              <a:t>Impact often refers to the advocacy goal. It can be difficult to measure the impact of an advocacy win because (1) it usually takes a chain of advocacy wins to reach the goal and (2) many other factors can influence the impact indicator.</a:t>
            </a:r>
          </a:p>
          <a:p>
            <a:pPr marL="647824" lvl="1" indent="-176679">
              <a:spcBef>
                <a:spcPct val="0"/>
              </a:spcBef>
              <a:buFont typeface="Arial" panose="020B0604020202020204" pitchFamily="34" charset="0"/>
              <a:buChar char="•"/>
              <a:defRPr/>
            </a:pPr>
            <a:r>
              <a:rPr lang="en-US" altLang="en-US" sz="1100" dirty="0">
                <a:latin typeface="+mn-lt"/>
              </a:rPr>
              <a:t>In this causal model of results, outputs cause outcomes, and outcomes cause impact.</a:t>
            </a:r>
          </a:p>
          <a:p>
            <a:pPr marL="647824" lvl="1" indent="-176679">
              <a:spcBef>
                <a:spcPct val="0"/>
              </a:spcBef>
              <a:buFont typeface="Arial" panose="020B0604020202020204" pitchFamily="34" charset="0"/>
              <a:buChar char="•"/>
              <a:defRPr/>
            </a:pPr>
            <a:r>
              <a:rPr lang="en-US" altLang="en-US" sz="1100" dirty="0">
                <a:latin typeface="+mn-lt"/>
              </a:rPr>
              <a:t>The progress monitoring template on slide 88 is designed to also help an advocacy working group record and learn from what went well or could have been improved.</a:t>
            </a:r>
          </a:p>
          <a:p>
            <a:pPr marL="647824" lvl="1" indent="-176679">
              <a:spcBef>
                <a:spcPct val="0"/>
              </a:spcBef>
              <a:buFontTx/>
              <a:buChar char="•"/>
              <a:defRPr/>
            </a:pPr>
            <a:endParaRPr lang="en-US" altLang="en-US" sz="1100" dirty="0"/>
          </a:p>
          <a:p>
            <a:pPr>
              <a:spcBef>
                <a:spcPct val="0"/>
              </a:spcBef>
              <a:defRPr/>
            </a:pPr>
            <a:r>
              <a:rPr lang="en-US" altLang="en-US" sz="1100" i="1" dirty="0"/>
              <a:t>User’s Guide pages 62-65.</a:t>
            </a:r>
          </a:p>
        </p:txBody>
      </p:sp>
      <p:sp>
        <p:nvSpPr>
          <p:cNvPr id="157700" name="Slide Number Placeholder 3">
            <a:extLst>
              <a:ext uri="{FF2B5EF4-FFF2-40B4-BE49-F238E27FC236}">
                <a16:creationId xmlns:a16="http://schemas.microsoft.com/office/drawing/2014/main" id="{F3BD054B-EE36-488C-8C16-F44916A879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EF649B23-58EF-436C-8135-CDCB52254FE9}" type="slidenum">
              <a:rPr lang="en-US" altLang="en-US" smtClean="0">
                <a:latin typeface="Calibri" panose="020F0502020204030204" pitchFamily="34" charset="0"/>
              </a:rPr>
              <a:pPr/>
              <a:t>81</a:t>
            </a:fld>
            <a:endParaRPr lang="en-US" altLang="en-US">
              <a:latin typeface="Calibri" panose="020F050202020403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4637CA7D-9330-4B98-8323-3457BA0FFFA9}"/>
              </a:ext>
            </a:extLst>
          </p:cNvPr>
          <p:cNvSpPr>
            <a:spLocks noGrp="1" noRot="1" noChangeAspect="1" noChangeArrowheads="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4A81309-9FD2-4D55-838C-1283EE12C464}"/>
              </a:ext>
            </a:extLst>
          </p:cNvPr>
          <p:cNvSpPr>
            <a:spLocks noGrp="1"/>
          </p:cNvSpPr>
          <p:nvPr>
            <p:ph type="body" idx="1"/>
          </p:nvPr>
        </p:nvSpPr>
        <p:spPr/>
        <p:txBody>
          <a:bodyPr/>
          <a:lstStyle/>
          <a:p>
            <a:pPr marL="176679" indent="-176679">
              <a:buFont typeface="Arial" panose="020B0604020202020204" pitchFamily="34" charset="0"/>
              <a:buChar char="•"/>
              <a:defRPr/>
            </a:pPr>
            <a:r>
              <a:rPr lang="en-US" b="1" dirty="0"/>
              <a:t>Make these points:</a:t>
            </a:r>
          </a:p>
          <a:p>
            <a:pPr marL="647824" lvl="1" indent="-176679">
              <a:buFont typeface="Arial" panose="020B0604020202020204" pitchFamily="34" charset="0"/>
              <a:buChar char="•"/>
              <a:defRPr/>
            </a:pPr>
            <a:r>
              <a:rPr lang="en-US" b="0" dirty="0"/>
              <a:t>Outputs are a measure of productivity. </a:t>
            </a:r>
          </a:p>
          <a:p>
            <a:pPr marL="647824" lvl="1" indent="-176679">
              <a:buFont typeface="Arial" panose="020B0604020202020204" pitchFamily="34" charset="0"/>
              <a:buChar char="•"/>
              <a:defRPr/>
            </a:pPr>
            <a:r>
              <a:rPr lang="en-US" b="0" dirty="0"/>
              <a:t>They lay the foundation for a SMART objective to be completed, but outputs alone do not guarantee you will achieve the objective. </a:t>
            </a:r>
          </a:p>
          <a:p>
            <a:pPr>
              <a:defRPr/>
            </a:pPr>
            <a:endParaRPr lang="en-US" i="1" dirty="0"/>
          </a:p>
          <a:p>
            <a:pPr>
              <a:defRPr/>
            </a:pPr>
            <a:r>
              <a:rPr lang="en-US" i="1" dirty="0"/>
              <a:t>User’s Guide pages 66-68.</a:t>
            </a:r>
            <a:endParaRPr lang="en-GB" i="1" dirty="0"/>
          </a:p>
        </p:txBody>
      </p:sp>
      <p:sp>
        <p:nvSpPr>
          <p:cNvPr id="159748" name="Slide Number Placeholder 3">
            <a:extLst>
              <a:ext uri="{FF2B5EF4-FFF2-40B4-BE49-F238E27FC236}">
                <a16:creationId xmlns:a16="http://schemas.microsoft.com/office/drawing/2014/main" id="{E1580895-63E9-4E42-A7CF-DD0422FD0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5531C051-8B70-427B-B719-444DF13D39D6}" type="slidenum">
              <a:rPr lang="en-US" altLang="en-US" smtClean="0">
                <a:latin typeface="Calibri" panose="020F0502020204030204" pitchFamily="34" charset="0"/>
              </a:rPr>
              <a:pPr/>
              <a:t>82</a:t>
            </a:fld>
            <a:endParaRPr lang="en-US" altLang="en-US">
              <a:latin typeface="Calibri" panose="020F050202020403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marR="0" lvl="0"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t>Review the sample outputs table, describing each column and make these points:</a:t>
            </a:r>
          </a:p>
          <a:p>
            <a:pPr marL="661768" lvl="1" indent="-176679">
              <a:buFont typeface="Arial" panose="020B0604020202020204" pitchFamily="34" charset="0"/>
              <a:buChar char="•"/>
              <a:defRPr/>
            </a:pPr>
            <a:r>
              <a:rPr lang="en-US" sz="1100" dirty="0"/>
              <a:t>The output indicators column identifies specifically what you will measure—your indicators. Good output indicators are those that are (1) expected to produce outcomes and (2) easy to measure.</a:t>
            </a:r>
          </a:p>
          <a:p>
            <a:pPr marL="661768" lvl="1" indent="-176679">
              <a:buFont typeface="Arial" panose="020B0604020202020204" pitchFamily="34" charset="0"/>
              <a:buChar char="•"/>
              <a:defRPr/>
            </a:pPr>
            <a:r>
              <a:rPr lang="en-US" sz="1100" dirty="0"/>
              <a:t>The “source” column tells us where you will get the data for each indicator. Often, your records and agendas will be the best source of data on events, and invoices and budget ledgers will be the best sources of data on costs.</a:t>
            </a:r>
          </a:p>
          <a:p>
            <a:endParaRPr lang="en-US" i="1" dirty="0"/>
          </a:p>
          <a:p>
            <a:r>
              <a:rPr lang="en-US" i="1" dirty="0"/>
              <a:t>User’s Guide page 67.</a:t>
            </a:r>
          </a:p>
        </p:txBody>
      </p:sp>
      <p:sp>
        <p:nvSpPr>
          <p:cNvPr id="4" name="Slide Number Placeholder 3"/>
          <p:cNvSpPr>
            <a:spLocks noGrp="1"/>
          </p:cNvSpPr>
          <p:nvPr>
            <p:ph type="sldNum" sz="quarter" idx="5"/>
          </p:nvPr>
        </p:nvSpPr>
        <p:spPr/>
        <p:txBody>
          <a:bodyPr/>
          <a:lstStyle/>
          <a:p>
            <a:pPr>
              <a:defRPr/>
            </a:pPr>
            <a:fld id="{97D5B2D7-7A36-4FE8-AC09-CB41BD8EE605}" type="slidenum">
              <a:rPr lang="en-US" altLang="en-US" smtClean="0"/>
              <a:pPr>
                <a:defRPr/>
              </a:pPr>
              <a:t>83</a:t>
            </a:fld>
            <a:endParaRPr lang="en-US" altLang="en-US"/>
          </a:p>
        </p:txBody>
      </p:sp>
    </p:spTree>
    <p:extLst>
      <p:ext uri="{BB962C8B-B14F-4D97-AF65-F5344CB8AC3E}">
        <p14:creationId xmlns:p14="http://schemas.microsoft.com/office/powerpoint/2010/main" val="34369914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defRPr/>
            </a:pPr>
            <a:r>
              <a:rPr lang="en-US" sz="1100" b="1" dirty="0"/>
              <a:t>Facilitate 8.1 in plenary or assign in small groups and read instructions:</a:t>
            </a:r>
          </a:p>
          <a:p>
            <a:pPr marL="647824" lvl="1" indent="-176679">
              <a:buFont typeface="Arial" panose="020B0604020202020204" pitchFamily="34" charset="0"/>
              <a:buChar char="•"/>
              <a:defRPr/>
            </a:pPr>
            <a:r>
              <a:rPr lang="en-US" sz="1100" dirty="0">
                <a:solidFill>
                  <a:srgbClr val="FFFFFF"/>
                </a:solidFill>
              </a:rPr>
              <a:t>Refer back to the activities listed in your SMART work plan. Select three key activities most important for you to monitor. </a:t>
            </a:r>
          </a:p>
          <a:p>
            <a:pPr marL="647824" lvl="1" indent="-176679">
              <a:buFont typeface="Arial" panose="020B0604020202020204" pitchFamily="34" charset="0"/>
              <a:buChar char="•"/>
              <a:defRPr/>
            </a:pPr>
            <a:r>
              <a:rPr lang="en-US" sz="1100" dirty="0">
                <a:solidFill>
                  <a:srgbClr val="FFFFFF"/>
                </a:solidFill>
              </a:rPr>
              <a:t>What product(s) will you generate as a result of activities implemented? </a:t>
            </a:r>
          </a:p>
          <a:p>
            <a:pPr marL="647824" lvl="1" indent="-176679">
              <a:buFont typeface="Arial" panose="020B0604020202020204" pitchFamily="34" charset="0"/>
              <a:buChar char="•"/>
              <a:defRPr/>
            </a:pPr>
            <a:r>
              <a:rPr lang="en-US" sz="1100" dirty="0">
                <a:solidFill>
                  <a:srgbClr val="FFFFFF"/>
                </a:solidFill>
              </a:rPr>
              <a:t>What sources, tools, or means will you use to measure or verify your output(s)? </a:t>
            </a:r>
          </a:p>
          <a:p>
            <a:pPr marL="647824" lvl="1" indent="-176679">
              <a:buFont typeface="Arial" panose="020B0604020202020204" pitchFamily="34" charset="0"/>
              <a:buChar char="•"/>
              <a:defRPr/>
            </a:pPr>
            <a:endParaRPr lang="en-US" sz="1100" dirty="0">
              <a:solidFill>
                <a:srgbClr val="FFFFFF"/>
              </a:solidFill>
            </a:endParaRPr>
          </a:p>
          <a:p>
            <a:pPr marL="176679" indent="-176679">
              <a:buFont typeface="Arial" panose="020B0604020202020204" pitchFamily="34" charset="0"/>
              <a:buChar char="•"/>
              <a:defRPr/>
            </a:pPr>
            <a:r>
              <a:rPr lang="en-US" sz="1100" b="1" dirty="0">
                <a:solidFill>
                  <a:srgbClr val="FFFFFF"/>
                </a:solidFill>
              </a:rPr>
              <a:t>Facilitate report-out and/or consensus:</a:t>
            </a:r>
          </a:p>
          <a:p>
            <a:pPr marL="633879" lvl="1" indent="-176679">
              <a:buFont typeface="Arial" panose="020B0604020202020204" pitchFamily="34" charset="0"/>
              <a:buChar char="•"/>
              <a:defRPr/>
            </a:pPr>
            <a:r>
              <a:rPr lang="en-US" sz="1100" dirty="0">
                <a:solidFill>
                  <a:srgbClr val="FFFFFF"/>
                </a:solidFill>
              </a:rPr>
              <a:t>Have participants vote or rank the suggested activities to gain consensus on the three that are most important to monitor.</a:t>
            </a:r>
            <a:endParaRPr lang="en-US" sz="1100" dirty="0"/>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000000"/>
                </a:solidFill>
              </a:rPr>
              <a:t>Document findings on a flip chart sheet, worksheet, or whiteboard.</a:t>
            </a:r>
          </a:p>
          <a:p>
            <a:endParaRPr lang="en-US" dirty="0"/>
          </a:p>
          <a:p>
            <a:r>
              <a:rPr lang="en-US" i="1" dirty="0"/>
              <a:t>User’s Guide page 68.</a:t>
            </a:r>
          </a:p>
        </p:txBody>
      </p:sp>
      <p:sp>
        <p:nvSpPr>
          <p:cNvPr id="4" name="Slide Number Placeholder 3"/>
          <p:cNvSpPr>
            <a:spLocks noGrp="1"/>
          </p:cNvSpPr>
          <p:nvPr>
            <p:ph type="sldNum" sz="quarter" idx="5"/>
          </p:nvPr>
        </p:nvSpPr>
        <p:spPr/>
        <p:txBody>
          <a:bodyPr/>
          <a:lstStyle/>
          <a:p>
            <a:pPr>
              <a:defRPr/>
            </a:pPr>
            <a:fld id="{97D5B2D7-7A36-4FE8-AC09-CB41BD8EE605}" type="slidenum">
              <a:rPr lang="en-US" altLang="en-US" smtClean="0"/>
              <a:pPr>
                <a:defRPr/>
              </a:pPr>
              <a:t>84</a:t>
            </a:fld>
            <a:endParaRPr lang="en-US" altLang="en-US"/>
          </a:p>
        </p:txBody>
      </p:sp>
    </p:spTree>
    <p:extLst>
      <p:ext uri="{BB962C8B-B14F-4D97-AF65-F5344CB8AC3E}">
        <p14:creationId xmlns:p14="http://schemas.microsoft.com/office/powerpoint/2010/main" val="38691424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4C37DD04-E30C-46DB-85AD-0AC05756201C}"/>
              </a:ext>
            </a:extLst>
          </p:cNvPr>
          <p:cNvSpPr>
            <a:spLocks noGrp="1" noRot="1" noChangeAspect="1" noChangeArrowheads="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D26A26E-95B1-48BE-A3B4-7F15365B7458}"/>
              </a:ext>
            </a:extLst>
          </p:cNvPr>
          <p:cNvSpPr>
            <a:spLocks noGrp="1"/>
          </p:cNvSpPr>
          <p:nvPr>
            <p:ph type="body" idx="1"/>
          </p:nvPr>
        </p:nvSpPr>
        <p:spPr/>
        <p:txBody>
          <a:bodyPr/>
          <a:lstStyle/>
          <a:p>
            <a:pPr marL="176679" indent="-176679">
              <a:buFont typeface="Arial" panose="020B0604020202020204" pitchFamily="34" charset="0"/>
              <a:buChar char="•"/>
              <a:defRPr/>
            </a:pPr>
            <a:r>
              <a:rPr lang="en-US" b="1" dirty="0"/>
              <a:t>Make these points:</a:t>
            </a:r>
          </a:p>
          <a:p>
            <a:pPr marL="647824" lvl="1" indent="-176679">
              <a:buFont typeface="Arial" panose="020B0604020202020204" pitchFamily="34" charset="0"/>
              <a:buChar char="•"/>
              <a:defRPr/>
            </a:pPr>
            <a:r>
              <a:rPr lang="en-US" b="0" dirty="0"/>
              <a:t>In the SMART strategy, the intended outcome is the SMART objective. An advocacy win is simply your SMART objective restated. (Read the points on the slide).</a:t>
            </a:r>
          </a:p>
          <a:p>
            <a:pPr marL="647824" lvl="1" indent="-176679">
              <a:buFont typeface="Arial" panose="020B0604020202020204" pitchFamily="34" charset="0"/>
              <a:buChar char="•"/>
              <a:defRPr/>
            </a:pPr>
            <a:r>
              <a:rPr lang="en-US" b="0" dirty="0"/>
              <a:t>Tracking outcomes enables you to validate the achievement of an advocacy win, not just to inform future advocacy, but also to ensure the win is followed through to implementation.</a:t>
            </a:r>
          </a:p>
          <a:p>
            <a:pPr marL="647824" lvl="1" indent="-176679">
              <a:buFont typeface="Arial" panose="020B0604020202020204" pitchFamily="34" charset="0"/>
              <a:buChar char="•"/>
              <a:defRPr/>
            </a:pPr>
            <a:endParaRPr lang="en-US" b="0" dirty="0"/>
          </a:p>
          <a:p>
            <a:pPr marL="176679" indent="-176679">
              <a:buFont typeface="Arial" panose="020B0604020202020204" pitchFamily="34" charset="0"/>
              <a:buChar char="•"/>
              <a:defRPr/>
            </a:pPr>
            <a:r>
              <a:rPr lang="en-US" b="1" i="0" dirty="0"/>
              <a:t>Optional exercise:</a:t>
            </a:r>
          </a:p>
          <a:p>
            <a:pPr marL="647824" lvl="1" indent="-176679">
              <a:buFont typeface="Arial" panose="020B0604020202020204" pitchFamily="34" charset="0"/>
              <a:buChar char="•"/>
              <a:defRPr/>
            </a:pPr>
            <a:r>
              <a:rPr lang="en-US" b="0" i="0" dirty="0"/>
              <a:t>If your group is new to the concepts of outputs and outcomes, you might want to use a ‘knowledge check’ at this point. In a knowledge check or quiz, you present examples of outputs and outcomes and ask participants to determine which fall into which categories.</a:t>
            </a:r>
          </a:p>
          <a:p>
            <a:pPr marL="647824" lvl="1" indent="-176679">
              <a:buFont typeface="Arial" panose="020B0604020202020204" pitchFamily="34" charset="0"/>
              <a:buChar char="•"/>
              <a:defRPr/>
            </a:pPr>
            <a:endParaRPr lang="en-US" b="0" i="0" dirty="0"/>
          </a:p>
          <a:p>
            <a:pPr>
              <a:defRPr/>
            </a:pPr>
            <a:r>
              <a:rPr lang="en-US" i="1" dirty="0"/>
              <a:t>User’s Guide pages 69-71.</a:t>
            </a:r>
            <a:endParaRPr lang="en-GB" i="1" dirty="0"/>
          </a:p>
        </p:txBody>
      </p:sp>
      <p:sp>
        <p:nvSpPr>
          <p:cNvPr id="161796" name="Slide Number Placeholder 3">
            <a:extLst>
              <a:ext uri="{FF2B5EF4-FFF2-40B4-BE49-F238E27FC236}">
                <a16:creationId xmlns:a16="http://schemas.microsoft.com/office/drawing/2014/main" id="{EB9207A1-8147-49AA-815D-309E1B84B6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60C24D8C-2127-4D5A-BB77-509E44A6552B}" type="slidenum">
              <a:rPr lang="en-US" altLang="en-US" smtClean="0">
                <a:latin typeface="Calibri" panose="020F0502020204030204" pitchFamily="34" charset="0"/>
              </a:rPr>
              <a:pPr/>
              <a:t>85</a:t>
            </a:fld>
            <a:endParaRPr lang="en-US" altLang="en-US">
              <a:latin typeface="Calibri" panose="020F050202020403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defRPr/>
            </a:pPr>
            <a:r>
              <a:rPr lang="en-US" sz="1100" b="1" dirty="0"/>
              <a:t>Facilitate Discussion:</a:t>
            </a:r>
          </a:p>
          <a:p>
            <a:pPr marL="647824" lvl="1" indent="-176679">
              <a:buFont typeface="Arial" panose="020B0604020202020204" pitchFamily="34" charset="0"/>
              <a:buChar char="•"/>
              <a:defRPr/>
            </a:pPr>
            <a:r>
              <a:rPr lang="en-US" sz="1100" b="0" dirty="0"/>
              <a:t>Review the sample outcomes table, </a:t>
            </a:r>
            <a:r>
              <a:rPr lang="en-US" sz="1100" dirty="0"/>
              <a:t>describing each column and comparing it with the sample outputs table on slide 84.</a:t>
            </a:r>
          </a:p>
          <a:p>
            <a:pPr marL="1118968" lvl="2" indent="-176679">
              <a:buFont typeface="Arial" panose="020B0604020202020204" pitchFamily="34" charset="0"/>
              <a:buChar char="•"/>
              <a:defRPr/>
            </a:pPr>
            <a:r>
              <a:rPr lang="en-US" sz="1100" dirty="0"/>
              <a:t>The outcome indicators column identifies specifically how you will know whether your advocacy succeeded. Ordinarily, this will be stated as whether you achieved your SMART objective. If you did not achieve your SMART objective, the actual outcomes should be recorded.</a:t>
            </a:r>
          </a:p>
          <a:p>
            <a:pPr marL="1118968" lvl="2" indent="-176679">
              <a:buFont typeface="Arial" panose="020B0604020202020204" pitchFamily="34" charset="0"/>
              <a:buChar char="•"/>
              <a:defRPr/>
            </a:pPr>
            <a:r>
              <a:rPr lang="en-US" sz="1100" dirty="0"/>
              <a:t>The right column, “Data source or means of verification,” tells us where to find information that reflects outcomes. </a:t>
            </a:r>
          </a:p>
          <a:p>
            <a:endParaRPr lang="en-US" dirty="0"/>
          </a:p>
          <a:p>
            <a:r>
              <a:rPr lang="en-US" i="1" dirty="0"/>
              <a:t>User’s Guide page 70.</a:t>
            </a:r>
          </a:p>
        </p:txBody>
      </p:sp>
      <p:sp>
        <p:nvSpPr>
          <p:cNvPr id="4" name="Slide Number Placeholder 3"/>
          <p:cNvSpPr>
            <a:spLocks noGrp="1"/>
          </p:cNvSpPr>
          <p:nvPr>
            <p:ph type="sldNum" sz="quarter" idx="5"/>
          </p:nvPr>
        </p:nvSpPr>
        <p:spPr/>
        <p:txBody>
          <a:bodyPr/>
          <a:lstStyle/>
          <a:p>
            <a:pPr>
              <a:defRPr/>
            </a:pPr>
            <a:fld id="{97D5B2D7-7A36-4FE8-AC09-CB41BD8EE605}" type="slidenum">
              <a:rPr lang="en-US" altLang="en-US" smtClean="0"/>
              <a:pPr>
                <a:defRPr/>
              </a:pPr>
              <a:t>86</a:t>
            </a:fld>
            <a:endParaRPr lang="en-US" altLang="en-US"/>
          </a:p>
        </p:txBody>
      </p:sp>
    </p:spTree>
    <p:extLst>
      <p:ext uri="{BB962C8B-B14F-4D97-AF65-F5344CB8AC3E}">
        <p14:creationId xmlns:p14="http://schemas.microsoft.com/office/powerpoint/2010/main" val="24224250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defRPr/>
            </a:pPr>
            <a:r>
              <a:rPr lang="en-US" sz="1100" b="1" dirty="0">
                <a:latin typeface="Calibri" panose="020F0502020204030204" pitchFamily="34" charset="0"/>
                <a:cs typeface="Calibri" panose="020F0502020204030204" pitchFamily="34" charset="0"/>
              </a:rPr>
              <a:t>Facilitate 8.2 in plenary or assign in small groups:</a:t>
            </a:r>
          </a:p>
          <a:p>
            <a:pPr marL="647824" lvl="1" indent="-176679">
              <a:buFont typeface="Arial" panose="020B0604020202020204" pitchFamily="34" charset="0"/>
              <a:buChar char="•"/>
              <a:defRPr/>
            </a:pPr>
            <a:r>
              <a:rPr lang="en-US" sz="1100" dirty="0">
                <a:solidFill>
                  <a:srgbClr val="FFFFFF"/>
                </a:solidFill>
                <a:latin typeface="Calibri" panose="020F0502020204030204" pitchFamily="34" charset="0"/>
                <a:cs typeface="Calibri" panose="020F0502020204030204" pitchFamily="34" charset="0"/>
              </a:rPr>
              <a:t>Select at least two outcomes that you expect to observe if/when the objective is achieved. </a:t>
            </a:r>
          </a:p>
          <a:p>
            <a:pPr marL="647824" lvl="1" indent="-176679">
              <a:buFont typeface="Arial" panose="020B0604020202020204" pitchFamily="34" charset="0"/>
              <a:buChar char="•"/>
              <a:defRPr/>
            </a:pPr>
            <a:r>
              <a:rPr lang="en-US" sz="1100" dirty="0">
                <a:solidFill>
                  <a:srgbClr val="FFFFFF"/>
                </a:solidFill>
                <a:latin typeface="Calibri" panose="020F0502020204030204" pitchFamily="34" charset="0"/>
                <a:cs typeface="Calibri" panose="020F0502020204030204" pitchFamily="34" charset="0"/>
              </a:rPr>
              <a:t>Start with the outcome directly associated with your SMART objective; then, consider subsequent outcomes that may follow as a result of the win. </a:t>
            </a:r>
          </a:p>
          <a:p>
            <a:pPr marL="647824" lvl="1" indent="-176679">
              <a:buFont typeface="Arial" panose="020B0604020202020204" pitchFamily="34" charset="0"/>
              <a:buChar char="•"/>
              <a:defRPr/>
            </a:pPr>
            <a:r>
              <a:rPr lang="en-US" sz="1100" dirty="0">
                <a:solidFill>
                  <a:srgbClr val="FFFFFF"/>
                </a:solidFill>
                <a:latin typeface="Calibri" panose="020F0502020204030204" pitchFamily="34" charset="0"/>
                <a:cs typeface="Calibri" panose="020F0502020204030204" pitchFamily="34" charset="0"/>
              </a:rPr>
              <a:t>What sources, tools, or means would you use to measure or verify your outcome(s)? </a:t>
            </a:r>
            <a:endParaRPr lang="en-US" sz="1100" dirty="0">
              <a:latin typeface="Calibri" panose="020F0502020204030204" pitchFamily="34" charset="0"/>
              <a:cs typeface="Calibri" panose="020F0502020204030204" pitchFamily="34" charset="0"/>
            </a:endParaRP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000000"/>
                </a:solidFill>
              </a:rPr>
              <a:t>Facilitate report-out and document findings on a flip chart sheet, worksheet, or whiteboard.</a:t>
            </a:r>
          </a:p>
          <a:p>
            <a:endParaRPr lang="en-US" dirty="0"/>
          </a:p>
          <a:p>
            <a:r>
              <a:rPr lang="en-US" i="1" dirty="0"/>
              <a:t>User’s Guide page 71.</a:t>
            </a:r>
          </a:p>
        </p:txBody>
      </p:sp>
      <p:sp>
        <p:nvSpPr>
          <p:cNvPr id="4" name="Slide Number Placeholder 3"/>
          <p:cNvSpPr>
            <a:spLocks noGrp="1"/>
          </p:cNvSpPr>
          <p:nvPr>
            <p:ph type="sldNum" sz="quarter" idx="5"/>
          </p:nvPr>
        </p:nvSpPr>
        <p:spPr/>
        <p:txBody>
          <a:bodyPr/>
          <a:lstStyle/>
          <a:p>
            <a:pPr>
              <a:defRPr/>
            </a:pPr>
            <a:fld id="{97D5B2D7-7A36-4FE8-AC09-CB41BD8EE605}" type="slidenum">
              <a:rPr lang="en-US" altLang="en-US" smtClean="0"/>
              <a:pPr>
                <a:defRPr/>
              </a:pPr>
              <a:t>87</a:t>
            </a:fld>
            <a:endParaRPr lang="en-US" altLang="en-US"/>
          </a:p>
        </p:txBody>
      </p:sp>
    </p:spTree>
    <p:extLst>
      <p:ext uri="{BB962C8B-B14F-4D97-AF65-F5344CB8AC3E}">
        <p14:creationId xmlns:p14="http://schemas.microsoft.com/office/powerpoint/2010/main" val="20255393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b="1" dirty="0"/>
              <a:t>Make these points:</a:t>
            </a:r>
          </a:p>
          <a:p>
            <a:pPr marL="647824" lvl="1" indent="-176679">
              <a:buFont typeface="Arial" panose="020B0604020202020204" pitchFamily="34" charset="0"/>
              <a:buChar char="•"/>
            </a:pPr>
            <a:r>
              <a:rPr lang="en-US" dirty="0"/>
              <a:t>The User’s Guide contains a progress monitoring template which is included on pages 72-74. </a:t>
            </a:r>
          </a:p>
          <a:p>
            <a:pPr marL="647824" lvl="1" indent="-176679">
              <a:buFont typeface="Arial" panose="020B0604020202020204" pitchFamily="34" charset="0"/>
              <a:buChar char="•"/>
            </a:pPr>
            <a:r>
              <a:rPr lang="en-US" dirty="0"/>
              <a:t>Ask for volunteers or assign one member of the advocacy working group to be the monitoring plan coordinator. The monitoring plan coordinator manage updates and completion of the template, but all group members should contribute information and review progress regularly.</a:t>
            </a:r>
          </a:p>
          <a:p>
            <a:pPr marL="647824" lvl="1" indent="-176679">
              <a:buFont typeface="Arial" panose="020B0604020202020204" pitchFamily="34" charset="0"/>
              <a:buChar char="•"/>
            </a:pPr>
            <a:r>
              <a:rPr lang="en-US" dirty="0"/>
              <a:t>The working group should consider the best timing of periodic reviews of the progress monitoring template.</a:t>
            </a:r>
          </a:p>
          <a:p>
            <a:pPr marL="647824" lvl="1" indent="-176679">
              <a:buFont typeface="Arial" panose="020B0604020202020204" pitchFamily="34" charset="0"/>
              <a:buChar char="•"/>
            </a:pPr>
            <a:r>
              <a:rPr lang="en-US" dirty="0"/>
              <a:t>If you have dedicated funding for your advocacy, this template can be used to report results to your funder.</a:t>
            </a:r>
          </a:p>
          <a:p>
            <a:pPr marL="647824" lvl="1" indent="-176679">
              <a:buFont typeface="Arial" panose="020B0604020202020204" pitchFamily="34" charset="0"/>
              <a:buChar char="•"/>
            </a:pPr>
            <a:r>
              <a:rPr lang="en-US" sz="1100" dirty="0">
                <a:latin typeface="+mn-lt"/>
              </a:rPr>
              <a:t>Note that all members of the working group who contributed to outputs may take credit for an advocacy outcome.</a:t>
            </a:r>
          </a:p>
          <a:p>
            <a:pPr marL="647824" lvl="1" indent="-176679">
              <a:buFont typeface="Arial" panose="020B0604020202020204" pitchFamily="34" charset="0"/>
              <a:buChar char="•"/>
            </a:pPr>
            <a:endParaRPr lang="en-US" sz="1100" dirty="0">
              <a:latin typeface="+mn-lt"/>
            </a:endParaRPr>
          </a:p>
          <a:p>
            <a:pPr marL="190624" lvl="0" indent="-176679">
              <a:buFont typeface="Arial" panose="020B0604020202020204" pitchFamily="34" charset="0"/>
              <a:buChar char="•"/>
            </a:pPr>
            <a:r>
              <a:rPr lang="en-US" sz="1100" b="1" dirty="0">
                <a:latin typeface="+mn-lt"/>
              </a:rPr>
              <a:t>Adapt slide:</a:t>
            </a:r>
          </a:p>
          <a:p>
            <a:pPr marL="647824" marR="0" lvl="1"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latin typeface="+mn-lt"/>
              </a:rPr>
              <a:t>If you plan to use these in your facilitation, you may need to use the additional progress monitoring template on the SMART Advocacy website.</a:t>
            </a:r>
          </a:p>
          <a:p>
            <a:pPr marL="647824" lvl="1" indent="-176679">
              <a:buFont typeface="Arial" panose="020B0604020202020204" pitchFamily="34" charset="0"/>
              <a:buChar char="•"/>
            </a:pPr>
            <a:endParaRPr lang="en-US" dirty="0"/>
          </a:p>
          <a:p>
            <a:r>
              <a:rPr lang="en-US" i="1" dirty="0"/>
              <a:t>User’s Guide pages 72-74.</a:t>
            </a:r>
          </a:p>
        </p:txBody>
      </p:sp>
      <p:sp>
        <p:nvSpPr>
          <p:cNvPr id="4" name="Slide Number Placeholder 3"/>
          <p:cNvSpPr>
            <a:spLocks noGrp="1"/>
          </p:cNvSpPr>
          <p:nvPr>
            <p:ph type="sldNum" sz="quarter" idx="5"/>
          </p:nvPr>
        </p:nvSpPr>
        <p:spPr/>
        <p:txBody>
          <a:bodyPr/>
          <a:lstStyle/>
          <a:p>
            <a:pPr>
              <a:defRPr/>
            </a:pPr>
            <a:fld id="{97D5B2D7-7A36-4FE8-AC09-CB41BD8EE605}" type="slidenum">
              <a:rPr lang="en-US" altLang="en-US" smtClean="0"/>
              <a:pPr>
                <a:defRPr/>
              </a:pPr>
              <a:t>88</a:t>
            </a:fld>
            <a:endParaRPr lang="en-US" altLang="en-US"/>
          </a:p>
        </p:txBody>
      </p:sp>
    </p:spTree>
    <p:extLst>
      <p:ext uri="{BB962C8B-B14F-4D97-AF65-F5344CB8AC3E}">
        <p14:creationId xmlns:p14="http://schemas.microsoft.com/office/powerpoint/2010/main" val="4408402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88083A4F-6A74-43C0-B6EA-2227771FD24B}"/>
              </a:ext>
            </a:extLst>
          </p:cNvPr>
          <p:cNvSpPr>
            <a:spLocks noGrp="1" noRot="1" noChangeAspect="1" noChangeArrowheads="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6B06149-5397-42BB-8EE6-BE4DADAA7EB7}"/>
              </a:ext>
            </a:extLst>
          </p:cNvPr>
          <p:cNvSpPr>
            <a:spLocks noGrp="1"/>
          </p:cNvSpPr>
          <p:nvPr>
            <p:ph type="body" idx="1"/>
          </p:nvPr>
        </p:nvSpPr>
        <p:spPr/>
        <p:txBody>
          <a:bodyPr/>
          <a:lstStyle/>
          <a:p>
            <a:pPr marL="176679" indent="-176679">
              <a:buFont typeface="Arial" panose="020B0604020202020204" pitchFamily="34" charset="0"/>
              <a:buChar char="•"/>
              <a:defRPr/>
            </a:pPr>
            <a:r>
              <a:rPr lang="en-US" b="1" dirty="0"/>
              <a:t>Make these points:</a:t>
            </a:r>
          </a:p>
          <a:p>
            <a:pPr marL="647824" lvl="1" indent="-176679">
              <a:buFont typeface="Arial" panose="020B0604020202020204" pitchFamily="34" charset="0"/>
              <a:buChar char="•"/>
              <a:defRPr/>
            </a:pPr>
            <a:r>
              <a:rPr lang="en-US" dirty="0"/>
              <a:t>A single advocacy win will not usually produce measurable impact. Rather, it will contribute to a chain of advocacy wins that leads to your goal, which is stated and measured in terms of impact.</a:t>
            </a:r>
          </a:p>
          <a:p>
            <a:pPr marL="647824" lvl="1" indent="-176679">
              <a:buFont typeface="Arial" panose="020B0604020202020204" pitchFamily="34" charset="0"/>
              <a:buChar char="•"/>
              <a:defRPr/>
            </a:pPr>
            <a:r>
              <a:rPr lang="en-US" dirty="0"/>
              <a:t>Keeping an eye on impact indicators reminds us of our ultimate goal and helps focus short-term efforts. </a:t>
            </a:r>
          </a:p>
          <a:p>
            <a:pPr marL="647824" lvl="1" indent="-176679">
              <a:buFont typeface="Arial" panose="020B0604020202020204" pitchFamily="34" charset="0"/>
              <a:buChar char="•"/>
              <a:defRPr/>
            </a:pPr>
            <a:r>
              <a:rPr lang="en-US" dirty="0"/>
              <a:t>Impact may often be tracked in terms of regularly collected population health statistics. However, many other factors affect these trends, making attribution difficult.</a:t>
            </a:r>
          </a:p>
          <a:p>
            <a:pPr marL="647824" marR="0" lvl="1"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Proxies for impact may be easier to measure than impact itself. For example, increased childhood immunization rates are known to reduce child deaths. Therefore, if your goal is to increase immunization rates, you can assume that lower child mortality will be an associated impact indicator, but this will take a long time to become apparent.</a:t>
            </a:r>
          </a:p>
          <a:p>
            <a:pPr>
              <a:defRPr/>
            </a:pPr>
            <a:endParaRPr lang="en-US" i="0" dirty="0"/>
          </a:p>
          <a:p>
            <a:pPr>
              <a:defRPr/>
            </a:pPr>
            <a:r>
              <a:rPr lang="en-US" i="1" dirty="0"/>
              <a:t>User’s Guide pages 75-77.</a:t>
            </a:r>
            <a:endParaRPr lang="en-GB" i="1" dirty="0"/>
          </a:p>
        </p:txBody>
      </p:sp>
      <p:sp>
        <p:nvSpPr>
          <p:cNvPr id="163844" name="Slide Number Placeholder 3">
            <a:extLst>
              <a:ext uri="{FF2B5EF4-FFF2-40B4-BE49-F238E27FC236}">
                <a16:creationId xmlns:a16="http://schemas.microsoft.com/office/drawing/2014/main" id="{5892E428-0122-418D-99A5-5D7DED99D2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0EDD4942-6FDA-4960-96AA-F0A8C7F39D1B}" type="slidenum">
              <a:rPr lang="en-US" altLang="en-US" smtClean="0">
                <a:latin typeface="Calibri" panose="020F0502020204030204" pitchFamily="34" charset="0"/>
              </a:rPr>
              <a:pPr/>
              <a:t>89</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defRPr/>
            </a:pPr>
            <a:r>
              <a:rPr lang="en-US" b="1" dirty="0"/>
              <a:t>Make these points:</a:t>
            </a:r>
          </a:p>
          <a:p>
            <a:pPr marL="647824" lvl="1" indent="-176679">
              <a:buFont typeface="Arial" panose="020B0604020202020204" pitchFamily="34" charset="0"/>
              <a:buChar char="•"/>
              <a:defRPr/>
            </a:pPr>
            <a:r>
              <a:rPr lang="en-US" b="1" dirty="0"/>
              <a:t>Read the acronym “SMART” on the slide and explain each of the SMART criteria. </a:t>
            </a:r>
          </a:p>
          <a:p>
            <a:pPr marL="647824" lvl="1" indent="-176679">
              <a:buFont typeface="Arial" panose="020B0604020202020204" pitchFamily="34" charset="0"/>
              <a:buChar char="•"/>
              <a:defRPr/>
            </a:pPr>
            <a:r>
              <a:rPr lang="en-US" dirty="0"/>
              <a:t>Reveal your SMART flip chart sheet (or whiteboard) and mention that you will revisit the concept in Step 3 and at key steps along the way.</a:t>
            </a:r>
          </a:p>
          <a:p>
            <a:pPr marL="647824" lvl="1" indent="-176679">
              <a:buFont typeface="Arial" panose="020B0604020202020204" pitchFamily="34" charset="0"/>
              <a:buChar char="•"/>
              <a:defRPr/>
            </a:pPr>
            <a:r>
              <a:rPr lang="en-US" dirty="0"/>
              <a:t>The approach also allows advocates to break up their advocacy into actionable steps.</a:t>
            </a:r>
          </a:p>
          <a:p>
            <a:pPr marL="647824" lvl="1" indent="-176679">
              <a:buFont typeface="Arial" panose="020B0604020202020204" pitchFamily="34" charset="0"/>
              <a:buChar char="•"/>
              <a:defRPr/>
            </a:pPr>
            <a:r>
              <a:rPr lang="en-US" dirty="0"/>
              <a:t>Refer to flip chart sheet or whiteboard with acronym spelled out to ensure group can review what SMART means throughout the facilitation.</a:t>
            </a:r>
          </a:p>
          <a:p>
            <a:pPr marL="647824" lvl="1" indent="-176679">
              <a:buFont typeface="Arial" panose="020B0604020202020204" pitchFamily="34" charset="0"/>
              <a:buChar char="•"/>
              <a:defRPr/>
            </a:pPr>
            <a:r>
              <a:rPr lang="en-US" dirty="0"/>
              <a:t>Optional: Note that the SMART acronym is a 30-year-old concept first applied to project management in business.</a:t>
            </a:r>
          </a:p>
          <a:p>
            <a:pPr marL="176679" indent="-176679">
              <a:buFont typeface="Arial" panose="020B0604020202020204" pitchFamily="34" charset="0"/>
              <a:buChar char="•"/>
              <a:defRPr/>
            </a:pPr>
            <a:endParaRPr lang="en-US" dirty="0"/>
          </a:p>
          <a:p>
            <a:pPr marL="176679" indent="-176679">
              <a:buFont typeface="Arial" panose="020B0604020202020204" pitchFamily="34" charset="0"/>
              <a:buChar char="•"/>
              <a:defRPr/>
            </a:pPr>
            <a:r>
              <a:rPr lang="en-US" b="1" dirty="0"/>
              <a:t>Ask for any questions. </a:t>
            </a:r>
          </a:p>
          <a:p>
            <a:pPr marL="176679" indent="-176679">
              <a:buFont typeface="Arial" panose="020B0604020202020204" pitchFamily="34" charset="0"/>
              <a:buChar char="•"/>
              <a:defRPr/>
            </a:pPr>
            <a:endParaRPr lang="en-US" b="1" dirty="0"/>
          </a:p>
          <a:p>
            <a:pPr marL="176679" indent="-176679">
              <a:buFont typeface="Arial" panose="020B0604020202020204" pitchFamily="34" charset="0"/>
              <a:buChar char="•"/>
              <a:defRPr/>
            </a:pPr>
            <a:r>
              <a:rPr lang="en-US" b="1" dirty="0"/>
              <a:t>If you have used an example with the prior slide, you can apply SMART to sample objectives</a:t>
            </a:r>
          </a:p>
          <a:p>
            <a:pPr marL="647824" lvl="1" indent="-176679">
              <a:buFont typeface="Arial" panose="020B0604020202020204" pitchFamily="34" charset="0"/>
              <a:buChar char="•"/>
              <a:defRPr/>
            </a:pPr>
            <a:r>
              <a:rPr lang="en-US" dirty="0"/>
              <a:t>E.g., doing 25 sit-ups every other morning for a year is SMART.  Exercising and eating better is </a:t>
            </a:r>
            <a:r>
              <a:rPr lang="en-US" u="sng" dirty="0"/>
              <a:t>not</a:t>
            </a:r>
            <a:r>
              <a:rPr lang="en-US" dirty="0"/>
              <a:t> SMART. </a:t>
            </a:r>
          </a:p>
          <a:p>
            <a:pPr marL="176679" indent="-176679">
              <a:buFont typeface="Wingdings" panose="05000000000000000000" pitchFamily="2" charset="2"/>
              <a:buChar char="Ø"/>
              <a:defRPr/>
            </a:pPr>
            <a:endParaRPr lang="en-US" b="1" dirty="0"/>
          </a:p>
          <a:p>
            <a:pPr>
              <a:defRPr/>
            </a:pPr>
            <a:r>
              <a:rPr lang="en-US" i="1" dirty="0"/>
              <a:t>User’s Guide page 5.</a:t>
            </a:r>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9</a:t>
            </a:fld>
            <a:endParaRPr lang="en-US"/>
          </a:p>
        </p:txBody>
      </p:sp>
    </p:spTree>
    <p:extLst>
      <p:ext uri="{BB962C8B-B14F-4D97-AF65-F5344CB8AC3E}">
        <p14:creationId xmlns:p14="http://schemas.microsoft.com/office/powerpoint/2010/main" val="365815939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Facilitate discussion:</a:t>
            </a:r>
          </a:p>
          <a:p>
            <a:pPr marL="647824" lvl="1" indent="-176679">
              <a:buFont typeface="Arial" panose="020B0604020202020204" pitchFamily="34" charset="0"/>
              <a:buChar char="•"/>
            </a:pPr>
            <a:r>
              <a:rPr lang="en-US" dirty="0"/>
              <a:t>How do SMART objectives mirror outcomes?</a:t>
            </a:r>
          </a:p>
          <a:p>
            <a:pPr marL="647824" lvl="1" indent="-176679">
              <a:buFont typeface="Arial" panose="020B0604020202020204" pitchFamily="34" charset="0"/>
              <a:buChar char="•"/>
            </a:pPr>
            <a:r>
              <a:rPr lang="en-US" dirty="0"/>
              <a:t>What impact indicators would you use to assess whether these objectives/outcomes are contributing to fewer women dying in childbirth? (See answers on the subsequent slide).</a:t>
            </a:r>
          </a:p>
        </p:txBody>
      </p:sp>
      <p:sp>
        <p:nvSpPr>
          <p:cNvPr id="4" name="Slide Number Placeholder 3"/>
          <p:cNvSpPr>
            <a:spLocks noGrp="1"/>
          </p:cNvSpPr>
          <p:nvPr>
            <p:ph type="sldNum" sz="quarter" idx="5"/>
          </p:nvPr>
        </p:nvSpPr>
        <p:spPr/>
        <p:txBody>
          <a:bodyPr/>
          <a:lstStyle/>
          <a:p>
            <a:fld id="{88FDCCB8-BBD5-BB4D-A49B-553A66C479A8}" type="slidenum">
              <a:rPr lang="en-US" smtClean="0"/>
              <a:t>90</a:t>
            </a:fld>
            <a:endParaRPr lang="en-US"/>
          </a:p>
        </p:txBody>
      </p:sp>
    </p:spTree>
    <p:extLst>
      <p:ext uri="{BB962C8B-B14F-4D97-AF65-F5344CB8AC3E}">
        <p14:creationId xmlns:p14="http://schemas.microsoft.com/office/powerpoint/2010/main" val="404713981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defRPr/>
            </a:pPr>
            <a:r>
              <a:rPr lang="en-US" b="1" dirty="0"/>
              <a:t>Make these points:</a:t>
            </a:r>
          </a:p>
          <a:p>
            <a:pPr marL="633879" lvl="1" indent="-176679">
              <a:buFont typeface="Arial" panose="020B0604020202020204" pitchFamily="34" charset="0"/>
              <a:buChar char="•"/>
              <a:defRPr/>
            </a:pPr>
            <a:r>
              <a:rPr lang="en-US" b="0" dirty="0"/>
              <a:t>The goal of fewer women dying in childbirth is best tracked through 3 impact indicators: maternal mortality ratio, the percent of women receiving antenatal care during pregnancy, and the percent of live births attended by skilled health personnel.</a:t>
            </a:r>
          </a:p>
          <a:p>
            <a:pPr marL="633879" lvl="1" indent="-176679">
              <a:buFont typeface="Arial" panose="020B0604020202020204" pitchFamily="34" charset="0"/>
              <a:buChar char="•"/>
              <a:defRPr/>
            </a:pPr>
            <a:r>
              <a:rPr lang="en-US" b="0" dirty="0"/>
              <a:t>Note the data sources cited to verify these indicators. </a:t>
            </a:r>
          </a:p>
          <a:p>
            <a:pPr marL="176679" indent="-176679">
              <a:buFont typeface="Arial" panose="020B0604020202020204" pitchFamily="34" charset="0"/>
              <a:buChar char="•"/>
              <a:defRPr/>
            </a:pPr>
            <a:endParaRPr lang="en-US" b="1" dirty="0"/>
          </a:p>
          <a:p>
            <a:r>
              <a:rPr lang="en-US" i="1" dirty="0"/>
              <a:t>User’s Guide page 75.</a:t>
            </a:r>
          </a:p>
        </p:txBody>
      </p:sp>
      <p:sp>
        <p:nvSpPr>
          <p:cNvPr id="4" name="Slide Number Placeholder 3"/>
          <p:cNvSpPr>
            <a:spLocks noGrp="1"/>
          </p:cNvSpPr>
          <p:nvPr>
            <p:ph type="sldNum" sz="quarter" idx="5"/>
          </p:nvPr>
        </p:nvSpPr>
        <p:spPr/>
        <p:txBody>
          <a:bodyPr/>
          <a:lstStyle/>
          <a:p>
            <a:pPr>
              <a:defRPr/>
            </a:pPr>
            <a:fld id="{97D5B2D7-7A36-4FE8-AC09-CB41BD8EE605}" type="slidenum">
              <a:rPr lang="en-US" altLang="en-US" smtClean="0"/>
              <a:pPr>
                <a:defRPr/>
              </a:pPr>
              <a:t>91</a:t>
            </a:fld>
            <a:endParaRPr lang="en-US" altLang="en-US"/>
          </a:p>
        </p:txBody>
      </p:sp>
    </p:spTree>
    <p:extLst>
      <p:ext uri="{BB962C8B-B14F-4D97-AF65-F5344CB8AC3E}">
        <p14:creationId xmlns:p14="http://schemas.microsoft.com/office/powerpoint/2010/main" val="316508840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defRPr/>
            </a:pPr>
            <a:r>
              <a:rPr lang="en-US" sz="1100" b="1" dirty="0"/>
              <a:t>Facilitate 8.3 in plenary or assign in small groups or as homework:</a:t>
            </a:r>
          </a:p>
          <a:p>
            <a:pPr marL="647824" lvl="1" indent="-176679">
              <a:buFont typeface="Arial" panose="020B0604020202020204" pitchFamily="34" charset="0"/>
              <a:buChar char="•"/>
              <a:defRPr/>
            </a:pPr>
            <a:r>
              <a:rPr lang="en-US" sz="1100" dirty="0">
                <a:solidFill>
                  <a:srgbClr val="FFFFFF"/>
                </a:solidFill>
              </a:rPr>
              <a:t>To translate your goal from Step 3 to statements of intended impact. </a:t>
            </a:r>
          </a:p>
          <a:p>
            <a:pPr marL="647824" lvl="1" indent="-176679">
              <a:buFont typeface="Arial" panose="020B0604020202020204" pitchFamily="34" charset="0"/>
              <a:buChar char="•"/>
              <a:defRPr/>
            </a:pPr>
            <a:r>
              <a:rPr lang="en-US" sz="1100" dirty="0">
                <a:solidFill>
                  <a:srgbClr val="FFFFFF"/>
                </a:solidFill>
              </a:rPr>
              <a:t>As multiple advocacy wins are achieved, which indicators will best demonstrate impact? </a:t>
            </a:r>
          </a:p>
          <a:p>
            <a:pPr marL="647824" lvl="1" indent="-176679">
              <a:buFont typeface="Arial" panose="020B0604020202020204" pitchFamily="34" charset="0"/>
              <a:buChar char="•"/>
              <a:defRPr/>
            </a:pPr>
            <a:r>
              <a:rPr lang="en-US" sz="1100" dirty="0">
                <a:solidFill>
                  <a:srgbClr val="FFFFFF"/>
                </a:solidFill>
              </a:rPr>
              <a:t>What sources, tools, or other means will you use to measure, verify, or illustrate your impact?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000000"/>
                </a:solidFill>
              </a:rPr>
              <a:t>Document findings on a flip chart sheet, worksheet, or whiteboard.</a:t>
            </a:r>
          </a:p>
          <a:p>
            <a:endParaRPr lang="en-US" dirty="0"/>
          </a:p>
          <a:p>
            <a:r>
              <a:rPr lang="en-US" i="1" dirty="0"/>
              <a:t>User’s Guide page 76.</a:t>
            </a:r>
          </a:p>
        </p:txBody>
      </p:sp>
      <p:sp>
        <p:nvSpPr>
          <p:cNvPr id="4" name="Slide Number Placeholder 3"/>
          <p:cNvSpPr>
            <a:spLocks noGrp="1"/>
          </p:cNvSpPr>
          <p:nvPr>
            <p:ph type="sldNum" sz="quarter" idx="5"/>
          </p:nvPr>
        </p:nvSpPr>
        <p:spPr/>
        <p:txBody>
          <a:bodyPr/>
          <a:lstStyle/>
          <a:p>
            <a:pPr>
              <a:defRPr/>
            </a:pPr>
            <a:fld id="{97D5B2D7-7A36-4FE8-AC09-CB41BD8EE605}" type="slidenum">
              <a:rPr lang="en-US" altLang="en-US" smtClean="0"/>
              <a:pPr>
                <a:defRPr/>
              </a:pPr>
              <a:t>92</a:t>
            </a:fld>
            <a:endParaRPr lang="en-US" altLang="en-US"/>
          </a:p>
        </p:txBody>
      </p:sp>
    </p:spTree>
    <p:extLst>
      <p:ext uri="{BB962C8B-B14F-4D97-AF65-F5344CB8AC3E}">
        <p14:creationId xmlns:p14="http://schemas.microsoft.com/office/powerpoint/2010/main" val="7769495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a:extLst>
              <a:ext uri="{FF2B5EF4-FFF2-40B4-BE49-F238E27FC236}">
                <a16:creationId xmlns:a16="http://schemas.microsoft.com/office/drawing/2014/main" id="{6003ED45-D3A1-43D9-B48A-3AA143AB3631}"/>
              </a:ext>
            </a:extLst>
          </p:cNvPr>
          <p:cNvSpPr>
            <a:spLocks noGrp="1" noRot="1" noChangeAspect="1" noChangeArrowheads="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D5D562B-E556-49BC-BE48-499FD4354489}"/>
              </a:ext>
            </a:extLst>
          </p:cNvPr>
          <p:cNvSpPr>
            <a:spLocks noGrp="1"/>
          </p:cNvSpPr>
          <p:nvPr>
            <p:ph type="body" idx="1"/>
          </p:nvPr>
        </p:nvSpPr>
        <p:spPr/>
        <p:txBody>
          <a:bodyPr/>
          <a:lstStyle/>
          <a:p>
            <a:pPr marL="176679" marR="0" lvl="0"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When a setback happens, bring your group together to re-strategize.</a:t>
            </a:r>
          </a:p>
          <a:p>
            <a:pPr marL="176679" indent="-176679">
              <a:buFont typeface="Arial" panose="020B0604020202020204" pitchFamily="34" charset="0"/>
              <a:buChar char="•"/>
              <a:defRPr/>
            </a:pPr>
            <a:endParaRPr lang="en-US" b="1" dirty="0"/>
          </a:p>
          <a:p>
            <a:pPr marL="176679" indent="-176679">
              <a:buFont typeface="Arial" panose="020B0604020202020204" pitchFamily="34" charset="0"/>
              <a:buChar char="•"/>
              <a:defRPr/>
            </a:pPr>
            <a:r>
              <a:rPr lang="en-US" b="1" dirty="0"/>
              <a:t>Facilitate discussion:</a:t>
            </a:r>
          </a:p>
          <a:p>
            <a:pPr marL="647824" lvl="1" indent="-176679">
              <a:buFont typeface="Arial" panose="020B0604020202020204" pitchFamily="34" charset="0"/>
              <a:buChar char="•"/>
              <a:defRPr/>
            </a:pPr>
            <a:r>
              <a:rPr lang="en-US" dirty="0"/>
              <a:t>Were original assumptions mistaken or out of date?</a:t>
            </a:r>
          </a:p>
          <a:p>
            <a:pPr marL="647824" lvl="1" indent="-176679">
              <a:buFont typeface="Arial" panose="020B0604020202020204" pitchFamily="34" charset="0"/>
              <a:buChar char="•"/>
              <a:defRPr/>
            </a:pPr>
            <a:r>
              <a:rPr lang="en-US" dirty="0"/>
              <a:t>Did the window of opportunity close too soon?</a:t>
            </a:r>
          </a:p>
          <a:p>
            <a:pPr marL="647824" lvl="1" indent="-176679">
              <a:buFont typeface="Arial" panose="020B0604020202020204" pitchFamily="34" charset="0"/>
              <a:buChar char="•"/>
              <a:defRPr/>
            </a:pPr>
            <a:r>
              <a:rPr lang="en-US" dirty="0"/>
              <a:t>Did unexpected events beyond your control change the landscape?</a:t>
            </a:r>
          </a:p>
          <a:p>
            <a:pPr marL="647824" lvl="1" indent="-176679">
              <a:buFont typeface="Arial" panose="020B0604020202020204" pitchFamily="34" charset="0"/>
              <a:buChar char="•"/>
              <a:defRPr/>
            </a:pPr>
            <a:r>
              <a:rPr lang="en-US" dirty="0"/>
              <a:t>Did implementation go off-track?</a:t>
            </a:r>
          </a:p>
          <a:p>
            <a:pPr marL="647824" lvl="1" indent="-176679">
              <a:buFont typeface="Arial" panose="020B0604020202020204" pitchFamily="34" charset="0"/>
              <a:buChar char="•"/>
              <a:defRPr/>
            </a:pPr>
            <a:r>
              <a:rPr lang="en-US" dirty="0"/>
              <a:t>Did you identify the wrong decision-maker or messenger?</a:t>
            </a:r>
          </a:p>
          <a:p>
            <a:pPr marL="647824" lvl="1" indent="-176679">
              <a:buFont typeface="Arial" panose="020B0604020202020204" pitchFamily="34" charset="0"/>
              <a:buChar char="•"/>
              <a:defRPr/>
            </a:pPr>
            <a:r>
              <a:rPr lang="en-US" dirty="0"/>
              <a:t>Did you lack sufficient resources?</a:t>
            </a:r>
          </a:p>
          <a:p>
            <a:pPr marL="647824" lvl="1" indent="-176679">
              <a:buFont typeface="Arial" panose="020B0604020202020204" pitchFamily="34" charset="0"/>
              <a:buChar char="•"/>
              <a:defRPr/>
            </a:pPr>
            <a:endParaRPr lang="en-US" dirty="0"/>
          </a:p>
          <a:p>
            <a:pPr marL="176679" indent="-176679">
              <a:buFont typeface="Arial" panose="020B0604020202020204" pitchFamily="34" charset="0"/>
              <a:buChar char="•"/>
              <a:defRPr/>
            </a:pPr>
            <a:r>
              <a:rPr lang="en-US" b="1" dirty="0"/>
              <a:t>Ask participants </a:t>
            </a:r>
            <a:r>
              <a:rPr lang="en-US" dirty="0"/>
              <a:t>to suggest other questions that might help explain a setback.</a:t>
            </a:r>
          </a:p>
          <a:p>
            <a:pPr marL="176679" indent="-176679">
              <a:buFont typeface="Arial" panose="020B0604020202020204" pitchFamily="34" charset="0"/>
              <a:buChar char="•"/>
              <a:defRPr/>
            </a:pPr>
            <a:endParaRPr lang="en-US" i="1" dirty="0"/>
          </a:p>
          <a:p>
            <a:pPr>
              <a:defRPr/>
            </a:pPr>
            <a:r>
              <a:rPr lang="en-US" i="1" dirty="0"/>
              <a:t>User’s Guide page 78.</a:t>
            </a:r>
            <a:endParaRPr lang="en-GB" i="1" dirty="0"/>
          </a:p>
        </p:txBody>
      </p:sp>
      <p:sp>
        <p:nvSpPr>
          <p:cNvPr id="165892" name="Slide Number Placeholder 3">
            <a:extLst>
              <a:ext uri="{FF2B5EF4-FFF2-40B4-BE49-F238E27FC236}">
                <a16:creationId xmlns:a16="http://schemas.microsoft.com/office/drawing/2014/main" id="{06E8E20F-013D-4B08-95D5-3149E96D0D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F489565A-5B60-49C5-85E8-B41743A4F865}" type="slidenum">
              <a:rPr lang="en-US" altLang="en-US" smtClean="0">
                <a:latin typeface="Calibri" panose="020F0502020204030204" pitchFamily="34" charset="0"/>
              </a:rPr>
              <a:pPr/>
              <a:t>93</a:t>
            </a:fld>
            <a:endParaRPr lang="en-US" altLang="en-US">
              <a:latin typeface="Calibri" panose="020F050202020403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a:extLst>
              <a:ext uri="{FF2B5EF4-FFF2-40B4-BE49-F238E27FC236}">
                <a16:creationId xmlns:a16="http://schemas.microsoft.com/office/drawing/2014/main" id="{BDFBEEA9-EB8F-4351-8B9D-BAEA2FB7E1EF}"/>
              </a:ext>
            </a:extLst>
          </p:cNvPr>
          <p:cNvSpPr>
            <a:spLocks noGrp="1" noRot="1" noChangeAspect="1" noChangeArrowheads="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F5E0C61-AA6D-4830-A20A-D39DE1621854}"/>
              </a:ext>
            </a:extLst>
          </p:cNvPr>
          <p:cNvSpPr>
            <a:spLocks noGrp="1"/>
          </p:cNvSpPr>
          <p:nvPr>
            <p:ph type="body" idx="1"/>
          </p:nvPr>
        </p:nvSpPr>
        <p:spPr/>
        <p:txBody>
          <a:bodyPr/>
          <a:lstStyle/>
          <a:p>
            <a:pPr marL="176679" indent="-176679">
              <a:buFont typeface="Arial" panose="020B0604020202020204" pitchFamily="34" charset="0"/>
              <a:buChar char="•"/>
              <a:defRPr/>
            </a:pPr>
            <a:r>
              <a:rPr lang="en-US" b="1" dirty="0"/>
              <a:t>Make these points:</a:t>
            </a:r>
          </a:p>
          <a:p>
            <a:pPr marL="647824" lvl="1" indent="-176679">
              <a:buFont typeface="Arial" panose="020B0604020202020204" pitchFamily="34" charset="0"/>
              <a:buChar char="•"/>
              <a:defRPr/>
            </a:pPr>
            <a:r>
              <a:rPr lang="en-US" dirty="0"/>
              <a:t>Take time to celebrate wins. Celebration is important. It helps to maintain energy and commitment to keep pursuing the goal.</a:t>
            </a:r>
          </a:p>
          <a:p>
            <a:pPr marL="647824" lvl="1" indent="-176679">
              <a:buFont typeface="Arial" panose="020B0604020202020204" pitchFamily="34" charset="0"/>
              <a:buChar char="•"/>
              <a:defRPr/>
            </a:pPr>
            <a:r>
              <a:rPr lang="en-US" dirty="0"/>
              <a:t>Consider what contributed to success—both in your own efforts and in external conditions and circumstances, including the contributions of allies and other like-minded people. </a:t>
            </a:r>
          </a:p>
          <a:p>
            <a:pPr marL="647824" lvl="1" indent="-176679">
              <a:buFont typeface="Arial" panose="020B0604020202020204" pitchFamily="34" charset="0"/>
              <a:buChar char="•"/>
              <a:defRPr/>
            </a:pPr>
            <a:r>
              <a:rPr lang="en-US" dirty="0"/>
              <a:t>Give credit—and thanks—to those who advocated, contributed evidence, time and funds, prepared communication materials, made the advocacy ask, acted to achieve a policy or funding advocacy win.</a:t>
            </a:r>
          </a:p>
          <a:p>
            <a:pPr marL="647824" marR="0" lvl="1"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Thanking our decision-maker both privately and publicly encourages further positive actions.</a:t>
            </a:r>
          </a:p>
          <a:p>
            <a:pPr marL="647824" lvl="1" indent="-176679">
              <a:buFont typeface="Arial" panose="020B0604020202020204" pitchFamily="34" charset="0"/>
              <a:buChar char="•"/>
              <a:defRPr/>
            </a:pPr>
            <a:r>
              <a:rPr lang="en-US" dirty="0"/>
              <a:t>Bring your group together to set the next SMART objective and begin working toward it (see Step 9).</a:t>
            </a:r>
          </a:p>
          <a:p>
            <a:pPr>
              <a:defRPr/>
            </a:pPr>
            <a:endParaRPr lang="en-US" b="1" dirty="0"/>
          </a:p>
          <a:p>
            <a:pPr>
              <a:defRPr/>
            </a:pPr>
            <a:r>
              <a:rPr lang="en-US" b="1" dirty="0"/>
              <a:t>Slide adaptation: </a:t>
            </a:r>
            <a:r>
              <a:rPr lang="en-US" dirty="0"/>
              <a:t>Substitute a locally appropriate exclamation of celebration.</a:t>
            </a:r>
          </a:p>
          <a:p>
            <a:pPr>
              <a:defRPr/>
            </a:pPr>
            <a:endParaRPr lang="en-US" dirty="0"/>
          </a:p>
          <a:p>
            <a:pPr>
              <a:defRPr/>
            </a:pPr>
            <a:r>
              <a:rPr lang="en-US" i="1" dirty="0"/>
              <a:t>User’s Guide page 79.</a:t>
            </a:r>
            <a:endParaRPr lang="en-GB" i="1" dirty="0"/>
          </a:p>
        </p:txBody>
      </p:sp>
      <p:sp>
        <p:nvSpPr>
          <p:cNvPr id="167940" name="Slide Number Placeholder 3">
            <a:extLst>
              <a:ext uri="{FF2B5EF4-FFF2-40B4-BE49-F238E27FC236}">
                <a16:creationId xmlns:a16="http://schemas.microsoft.com/office/drawing/2014/main" id="{26F84BC2-2B33-4681-87D4-F2EE266F07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4F1B42BE-F8D6-4F7C-9727-A233A82F3CBF}" type="slidenum">
              <a:rPr lang="en-US" altLang="en-US" smtClean="0">
                <a:latin typeface="Calibri" panose="020F0502020204030204" pitchFamily="34" charset="0"/>
              </a:rPr>
              <a:pPr/>
              <a:t>94</a:t>
            </a:fld>
            <a:endParaRPr lang="en-US" altLang="en-US">
              <a:latin typeface="Calibri" panose="020F050202020403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108D99EB-E676-47CE-A724-DAEF47490982}"/>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a:extLst>
              <a:ext uri="{FF2B5EF4-FFF2-40B4-BE49-F238E27FC236}">
                <a16:creationId xmlns:a16="http://schemas.microsoft.com/office/drawing/2014/main" id="{E5D97DCD-C19A-4855-AC73-7BAAAE3529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endParaRPr lang="en-US" altLang="en-US" sz="1100" i="0" dirty="0"/>
          </a:p>
        </p:txBody>
      </p:sp>
      <p:sp>
        <p:nvSpPr>
          <p:cNvPr id="153604" name="Slide Number Placeholder 3">
            <a:extLst>
              <a:ext uri="{FF2B5EF4-FFF2-40B4-BE49-F238E27FC236}">
                <a16:creationId xmlns:a16="http://schemas.microsoft.com/office/drawing/2014/main" id="{CA35DA20-9DD5-4CEC-B5C1-77A53FD53D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C1330D79-87C3-4F6D-8E3A-CED73E74A218}" type="slidenum">
              <a:rPr lang="en-US" altLang="en-US" smtClean="0">
                <a:latin typeface="Calibri" panose="020F0502020204030204" pitchFamily="34" charset="0"/>
              </a:rPr>
              <a:pPr/>
              <a:t>95</a:t>
            </a:fld>
            <a:endParaRPr lang="en-US" altLang="en-US">
              <a:latin typeface="Calibri" panose="020F0502020204030204" pitchFamily="34" charset="0"/>
            </a:endParaRPr>
          </a:p>
        </p:txBody>
      </p:sp>
    </p:spTree>
    <p:extLst>
      <p:ext uri="{BB962C8B-B14F-4D97-AF65-F5344CB8AC3E}">
        <p14:creationId xmlns:p14="http://schemas.microsoft.com/office/powerpoint/2010/main" val="139632863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ja-JP" sz="1100" b="1" dirty="0"/>
              <a:t>At the end of this step, you will know how to tell your advocacy story, set your next SMART objective, and measure your impact.</a:t>
            </a:r>
          </a:p>
          <a:p>
            <a:pPr marL="647824" lvl="1" indent="-176679">
              <a:spcBef>
                <a:spcPct val="0"/>
              </a:spcBef>
              <a:buFontTx/>
              <a:buChar char="•"/>
              <a:defRPr/>
            </a:pPr>
            <a:endParaRPr lang="en-US" altLang="ja-JP" sz="1100" dirty="0"/>
          </a:p>
          <a:p>
            <a:pPr>
              <a:spcBef>
                <a:spcPct val="0"/>
              </a:spcBef>
              <a:defRPr/>
            </a:pPr>
            <a:r>
              <a:rPr lang="en-US" altLang="en-US" sz="1100" i="1" dirty="0"/>
              <a:t>User’s Guide pages 80-85.</a:t>
            </a:r>
          </a:p>
          <a:p>
            <a:pPr marL="647824" lvl="1" indent="-176679">
              <a:spcBef>
                <a:spcPct val="0"/>
              </a:spcBef>
              <a:buFontTx/>
              <a:buChar char="•"/>
              <a:defRPr/>
            </a:pPr>
            <a:endParaRPr lang="en-US" altLang="ja-JP" sz="1100" dirty="0"/>
          </a:p>
          <a:p>
            <a:endParaRPr lang="en-US" dirty="0"/>
          </a:p>
        </p:txBody>
      </p:sp>
      <p:sp>
        <p:nvSpPr>
          <p:cNvPr id="4" name="Slide Number Placeholder 3"/>
          <p:cNvSpPr>
            <a:spLocks noGrp="1"/>
          </p:cNvSpPr>
          <p:nvPr>
            <p:ph type="sldNum" sz="quarter" idx="5"/>
          </p:nvPr>
        </p:nvSpPr>
        <p:spPr/>
        <p:txBody>
          <a:bodyPr/>
          <a:lstStyle/>
          <a:p>
            <a:fld id="{88FDCCB8-BBD5-BB4D-A49B-553A66C479A8}" type="slidenum">
              <a:rPr lang="en-US" smtClean="0"/>
              <a:t>96</a:t>
            </a:fld>
            <a:endParaRPr lang="en-US"/>
          </a:p>
        </p:txBody>
      </p:sp>
    </p:spTree>
    <p:extLst>
      <p:ext uri="{BB962C8B-B14F-4D97-AF65-F5344CB8AC3E}">
        <p14:creationId xmlns:p14="http://schemas.microsoft.com/office/powerpoint/2010/main" val="110474346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a16="http://schemas.microsoft.com/office/drawing/2014/main" id="{EF4D17E4-7F25-4D0F-9601-8F58C7620806}"/>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a:extLst>
              <a:ext uri="{FF2B5EF4-FFF2-40B4-BE49-F238E27FC236}">
                <a16:creationId xmlns:a16="http://schemas.microsoft.com/office/drawing/2014/main" id="{BF06475D-9383-415E-90EB-EBEDF98F79F2}"/>
              </a:ext>
            </a:extLst>
          </p:cNvPr>
          <p:cNvSpPr>
            <a:spLocks noGrp="1"/>
          </p:cNvSpPr>
          <p:nvPr>
            <p:ph type="body" idx="1"/>
          </p:nvPr>
        </p:nvSpPr>
        <p:spPr bwMode="auto"/>
        <p:txBody>
          <a:bodyPr wrap="square" numCol="1" anchor="t" anchorCtr="0" compatLnSpc="1">
            <a:prstTxWarp prst="textNoShape">
              <a:avLst/>
            </a:prstTxWarp>
          </a:bodyPr>
          <a:lstStyle/>
          <a:p>
            <a:pPr marL="176679" indent="-176679">
              <a:spcBef>
                <a:spcPct val="0"/>
              </a:spcBef>
              <a:buFont typeface="Arial" panose="020B0604020202020204" pitchFamily="34" charset="0"/>
              <a:buChar char="•"/>
              <a:defRPr/>
            </a:pPr>
            <a:r>
              <a:rPr lang="en-US" altLang="en-US" sz="1100" b="1" dirty="0"/>
              <a:t>Facilitate discussion: </a:t>
            </a:r>
          </a:p>
          <a:p>
            <a:pPr lvl="1" indent="-176679">
              <a:spcBef>
                <a:spcPct val="0"/>
              </a:spcBef>
              <a:buFont typeface="Arial" panose="020B0604020202020204" pitchFamily="34" charset="0"/>
              <a:buChar char="•"/>
              <a:defRPr/>
            </a:pPr>
            <a:r>
              <a:rPr lang="en-US" altLang="en-US" sz="1100" dirty="0"/>
              <a:t>Before displaying the slide’s content, ask the participants: What might be reasons to tell an advocacy story? </a:t>
            </a:r>
          </a:p>
          <a:p>
            <a:pPr lvl="1" indent="-176679">
              <a:spcBef>
                <a:spcPct val="0"/>
              </a:spcBef>
              <a:buFont typeface="Arial" panose="020B0604020202020204" pitchFamily="34" charset="0"/>
              <a:buChar char="•"/>
              <a:defRPr/>
            </a:pPr>
            <a:r>
              <a:rPr lang="en-US" altLang="en-US" sz="1100" dirty="0"/>
              <a:t>If no one else mentions it, you could mention that recording your story will help others understand why you succeeded—lessons you can apply in the future.</a:t>
            </a:r>
          </a:p>
          <a:p>
            <a:pPr lvl="1" indent="-176679">
              <a:spcBef>
                <a:spcPct val="0"/>
              </a:spcBef>
              <a:buFont typeface="Arial" panose="020B0604020202020204" pitchFamily="34" charset="0"/>
              <a:buChar char="•"/>
              <a:defRPr/>
            </a:pPr>
            <a:r>
              <a:rPr lang="en-US" altLang="en-US" sz="1100" dirty="0"/>
              <a:t>(Read any other points on the slide not mentioned by participants).</a:t>
            </a:r>
          </a:p>
          <a:p>
            <a:pPr lvl="1" indent="-176679">
              <a:spcBef>
                <a:spcPct val="0"/>
              </a:spcBef>
              <a:buFont typeface="Arial" panose="020B0604020202020204" pitchFamily="34" charset="0"/>
              <a:buChar char="•"/>
              <a:defRPr/>
            </a:pPr>
            <a:endParaRPr lang="en-US" altLang="en-US" sz="1100" dirty="0"/>
          </a:p>
          <a:p>
            <a:pPr lvl="0" indent="-176679">
              <a:spcBef>
                <a:spcPct val="0"/>
              </a:spcBef>
              <a:buFont typeface="Arial" panose="020B0604020202020204" pitchFamily="34" charset="0"/>
              <a:buChar char="•"/>
              <a:defRPr/>
            </a:pPr>
            <a:r>
              <a:rPr lang="en-US" altLang="en-US" sz="1100" b="1" dirty="0"/>
              <a:t>Ask participants to imagine their recent advocacy win (or their SMART objective, once achieved) as a success story.</a:t>
            </a:r>
          </a:p>
          <a:p>
            <a:pPr lvl="1" indent="-176679">
              <a:spcBef>
                <a:spcPct val="0"/>
              </a:spcBef>
              <a:buFont typeface="Arial" panose="020B0604020202020204" pitchFamily="34" charset="0"/>
              <a:buChar char="•"/>
              <a:defRPr/>
            </a:pPr>
            <a:r>
              <a:rPr lang="en-US" altLang="en-US" sz="1100" dirty="0"/>
              <a:t>Who might want to know about this story? (Possible audiences include donors, other members of the advocacy working group, policy-makers, other organizations.)</a:t>
            </a:r>
          </a:p>
          <a:p>
            <a:pPr lvl="1" indent="-176679">
              <a:spcBef>
                <a:spcPct val="0"/>
              </a:spcBef>
              <a:buFont typeface="Arial" panose="020B0604020202020204" pitchFamily="34" charset="0"/>
              <a:buChar char="•"/>
              <a:defRPr/>
            </a:pPr>
            <a:r>
              <a:rPr lang="en-US" altLang="en-US" sz="1100" dirty="0"/>
              <a:t>What format will work best for this audience? (Possible formats include a written case study, a blog, video, podcast, or a news article.)</a:t>
            </a:r>
          </a:p>
          <a:p>
            <a:pPr lvl="1" indent="-176679">
              <a:spcBef>
                <a:spcPct val="0"/>
              </a:spcBef>
              <a:buFont typeface="Arial" panose="020B0604020202020204" pitchFamily="34" charset="0"/>
              <a:buChar char="•"/>
              <a:defRPr/>
            </a:pPr>
            <a:r>
              <a:rPr lang="en-US" altLang="en-US" sz="1100" dirty="0"/>
              <a:t>How would you get your story out? Depending on the format, there could be multiple channels. Possibilities are presentation at meetings, a website, email, social media, and through news organizations. If working with a news organization, you can ask them to review the story and advise how to strengthen it.</a:t>
            </a:r>
          </a:p>
          <a:p>
            <a:pPr lvl="1" indent="-176679">
              <a:spcBef>
                <a:spcPct val="0"/>
              </a:spcBef>
              <a:buFont typeface="Arial" panose="020B0604020202020204" pitchFamily="34" charset="0"/>
              <a:buChar char="•"/>
              <a:defRPr/>
            </a:pPr>
            <a:r>
              <a:rPr lang="en-US" altLang="en-US" sz="1100" dirty="0"/>
              <a:t>Check with the decision-maker: Is his or her organization going to issue an announcement or press release? If so, do not let your story compete with theirs. Wait a while and try to tell the story from your own angle, to add depth or background, and to promote next steps toward the goal.</a:t>
            </a:r>
          </a:p>
          <a:p>
            <a:pPr indent="-176679">
              <a:spcBef>
                <a:spcPct val="0"/>
              </a:spcBef>
              <a:buFont typeface="Wingdings" panose="05000000000000000000" pitchFamily="2" charset="2"/>
              <a:buChar char="Ø"/>
              <a:defRPr/>
            </a:pPr>
            <a:endParaRPr lang="en-US" altLang="en-US" sz="1100" dirty="0"/>
          </a:p>
          <a:p>
            <a:pPr>
              <a:spcBef>
                <a:spcPct val="0"/>
              </a:spcBef>
              <a:buFont typeface="Wingdings" panose="05000000000000000000" pitchFamily="2" charset="2"/>
              <a:buNone/>
              <a:defRPr/>
            </a:pPr>
            <a:r>
              <a:rPr lang="en-US" altLang="en-US" sz="1100" i="1" dirty="0"/>
              <a:t>User’s Guide pages 80-84.</a:t>
            </a:r>
          </a:p>
        </p:txBody>
      </p:sp>
      <p:sp>
        <p:nvSpPr>
          <p:cNvPr id="174084" name="Slide Number Placeholder 3">
            <a:extLst>
              <a:ext uri="{FF2B5EF4-FFF2-40B4-BE49-F238E27FC236}">
                <a16:creationId xmlns:a16="http://schemas.microsoft.com/office/drawing/2014/main" id="{294B67FC-C75B-4345-814F-B05E4DED02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D43A5FA9-491B-400A-8E21-B5285A388E77}" type="slidenum">
              <a:rPr lang="en-US" altLang="en-US" smtClean="0">
                <a:latin typeface="Calibri" panose="020F0502020204030204" pitchFamily="34" charset="0"/>
              </a:rPr>
              <a:pPr/>
              <a:t>97</a:t>
            </a:fld>
            <a:endParaRPr lang="en-US" altLang="en-US">
              <a:latin typeface="Calibri" panose="020F050202020403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F8B33140-CFB2-4F90-8882-81069AD3F10F}"/>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a:extLst>
              <a:ext uri="{FF2B5EF4-FFF2-40B4-BE49-F238E27FC236}">
                <a16:creationId xmlns:a16="http://schemas.microsoft.com/office/drawing/2014/main" id="{B26C9FDB-2306-4439-829A-630E4FE5442F}"/>
              </a:ext>
            </a:extLst>
          </p:cNvPr>
          <p:cNvSpPr>
            <a:spLocks noGrp="1"/>
          </p:cNvSpPr>
          <p:nvPr>
            <p:ph type="body" idx="1"/>
          </p:nvPr>
        </p:nvSpPr>
        <p:spPr bwMode="auto"/>
        <p:txBody>
          <a:bodyPr wrap="square" numCol="1" anchor="t" anchorCtr="0" compatLnSpc="1">
            <a:prstTxWarp prst="textNoShape">
              <a:avLst/>
            </a:prstTxWarp>
          </a:bodyPr>
          <a:lstStyle/>
          <a:p>
            <a:pPr marL="176679" indent="-176679">
              <a:spcBef>
                <a:spcPct val="0"/>
              </a:spcBef>
              <a:buFont typeface="Arial" panose="020B0604020202020204" pitchFamily="34" charset="0"/>
              <a:buChar char="•"/>
              <a:defRPr/>
            </a:pPr>
            <a:r>
              <a:rPr lang="en-US" altLang="en-US" sz="1100" b="1" dirty="0"/>
              <a:t>You will now use the template to draft your SMART Advocacy story in a Word document or on your worksheet.</a:t>
            </a:r>
          </a:p>
          <a:p>
            <a:pPr marL="176679" indent="-176679">
              <a:spcBef>
                <a:spcPct val="0"/>
              </a:spcBef>
              <a:buFont typeface="Arial" panose="020B0604020202020204" pitchFamily="34" charset="0"/>
              <a:buChar char="•"/>
              <a:defRPr/>
            </a:pPr>
            <a:endParaRPr lang="en-US" altLang="en-US" sz="1100" b="1" dirty="0"/>
          </a:p>
          <a:p>
            <a:pPr marL="176679" indent="-176679">
              <a:spcBef>
                <a:spcPct val="0"/>
              </a:spcBef>
              <a:buFont typeface="Arial" panose="020B0604020202020204" pitchFamily="34" charset="0"/>
              <a:buChar char="•"/>
              <a:defRPr/>
            </a:pPr>
            <a:r>
              <a:rPr lang="en-US" altLang="en-US" sz="1100" b="1" dirty="0"/>
              <a:t>Assign 9.1, ideally in pairs or individually. Read instructions across the next 3 slides</a:t>
            </a:r>
            <a:r>
              <a:rPr lang="en-US" altLang="en-US" sz="1100" dirty="0"/>
              <a:t>:</a:t>
            </a:r>
          </a:p>
          <a:p>
            <a:pPr marL="647824" lvl="1" indent="-176679">
              <a:spcBef>
                <a:spcPct val="0"/>
              </a:spcBef>
              <a:buFontTx/>
              <a:buChar char="•"/>
              <a:defRPr/>
            </a:pPr>
            <a:r>
              <a:rPr lang="en-US" altLang="en-US" sz="1100" dirty="0"/>
              <a:t>Who do you want to reach with your story?</a:t>
            </a:r>
          </a:p>
          <a:p>
            <a:pPr marL="647824" lvl="1" indent="-176679">
              <a:spcBef>
                <a:spcPct val="0"/>
              </a:spcBef>
              <a:buFontTx/>
              <a:buChar char="•"/>
              <a:defRPr/>
            </a:pPr>
            <a:r>
              <a:rPr lang="en-US" altLang="en-US" sz="1100" dirty="0"/>
              <a:t>What is the best way to tell it?</a:t>
            </a:r>
          </a:p>
          <a:p>
            <a:pPr marL="647824" lvl="1" indent="-176679">
              <a:spcBef>
                <a:spcPct val="0"/>
              </a:spcBef>
              <a:buFontTx/>
              <a:buChar char="•"/>
              <a:defRPr/>
            </a:pPr>
            <a:r>
              <a:rPr lang="en-US" altLang="en-US" sz="1100" dirty="0"/>
              <a:t>How will you share it?</a:t>
            </a:r>
          </a:p>
          <a:p>
            <a:pPr marL="176679" indent="-176679">
              <a:spcBef>
                <a:spcPct val="0"/>
              </a:spcBef>
              <a:buFontTx/>
              <a:buChar char="•"/>
              <a:defRPr/>
            </a:pPr>
            <a:endParaRPr lang="en-US" altLang="en-US" sz="1100" dirty="0"/>
          </a:p>
          <a:p>
            <a:pPr>
              <a:spcBef>
                <a:spcPct val="0"/>
              </a:spcBef>
              <a:defRPr/>
            </a:pPr>
            <a:r>
              <a:rPr lang="en-US" altLang="en-US" sz="1100" i="1" dirty="0"/>
              <a:t>User’s Guide pages 80-84.</a:t>
            </a:r>
          </a:p>
          <a:p>
            <a:pPr lvl="1">
              <a:spcBef>
                <a:spcPct val="0"/>
              </a:spcBef>
              <a:defRPr/>
            </a:pPr>
            <a:endParaRPr lang="en-US" altLang="en-US" sz="1100" dirty="0"/>
          </a:p>
          <a:p>
            <a:pPr indent="-176679">
              <a:spcBef>
                <a:spcPct val="0"/>
              </a:spcBef>
              <a:defRPr/>
            </a:pPr>
            <a:endParaRPr lang="en-US" altLang="en-US" dirty="0"/>
          </a:p>
        </p:txBody>
      </p:sp>
      <p:sp>
        <p:nvSpPr>
          <p:cNvPr id="176132" name="Slide Number Placeholder 3">
            <a:extLst>
              <a:ext uri="{FF2B5EF4-FFF2-40B4-BE49-F238E27FC236}">
                <a16:creationId xmlns:a16="http://schemas.microsoft.com/office/drawing/2014/main" id="{8A8A73AA-5A96-4B5E-ADC9-A04A8BC402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C712C365-EC29-4D18-B5F1-D78F3F49979F}" type="slidenum">
              <a:rPr lang="en-US" altLang="en-US" smtClean="0">
                <a:latin typeface="Calibri" panose="020F0502020204030204" pitchFamily="34" charset="0"/>
              </a:rPr>
              <a:pPr/>
              <a:t>98</a:t>
            </a:fld>
            <a:endParaRPr lang="en-US" altLang="en-US">
              <a:latin typeface="Calibri" panose="020F0502020204030204"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F8B33140-CFB2-4F90-8882-81069AD3F10F}"/>
              </a:ext>
            </a:extLst>
          </p:cNvPr>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a:extLst>
              <a:ext uri="{FF2B5EF4-FFF2-40B4-BE49-F238E27FC236}">
                <a16:creationId xmlns:a16="http://schemas.microsoft.com/office/drawing/2014/main" id="{B26C9FDB-2306-4439-829A-630E4FE5442F}"/>
              </a:ext>
            </a:extLst>
          </p:cNvPr>
          <p:cNvSpPr>
            <a:spLocks noGrp="1"/>
          </p:cNvSpPr>
          <p:nvPr>
            <p:ph type="body" idx="1"/>
          </p:nvPr>
        </p:nvSpPr>
        <p:spPr bwMode="auto"/>
        <p:txBody>
          <a:bodyPr wrap="square" numCol="1" anchor="t" anchorCtr="0" compatLnSpc="1">
            <a:prstTxWarp prst="textNoShape">
              <a:avLst/>
            </a:prstTxWarp>
          </a:bodyPr>
          <a:lstStyle/>
          <a:p>
            <a:pPr marL="176679" indent="-176679">
              <a:spcBef>
                <a:spcPct val="0"/>
              </a:spcBef>
              <a:buFont typeface="Arial" panose="020B0604020202020204" pitchFamily="34" charset="0"/>
              <a:buChar char="•"/>
              <a:defRPr/>
            </a:pPr>
            <a:r>
              <a:rPr lang="en-US" altLang="en-US" sz="1100" b="1" dirty="0"/>
              <a:t>Continue to read instructions;</a:t>
            </a:r>
          </a:p>
          <a:p>
            <a:pPr marL="647824" lvl="1" indent="-176679">
              <a:spcBef>
                <a:spcPct val="0"/>
              </a:spcBef>
              <a:buFontTx/>
              <a:buChar char="•"/>
              <a:defRPr/>
            </a:pPr>
            <a:r>
              <a:rPr lang="en-US" altLang="en-US" sz="1100" dirty="0"/>
              <a:t>You will use a news-story approach when drafting.</a:t>
            </a:r>
          </a:p>
          <a:p>
            <a:pPr marL="647824" lvl="1" indent="-176679">
              <a:spcBef>
                <a:spcPct val="0"/>
              </a:spcBef>
              <a:buFontTx/>
              <a:buChar char="•"/>
              <a:defRPr/>
            </a:pPr>
            <a:r>
              <a:rPr lang="en-US" altLang="en-US" sz="1100" dirty="0"/>
              <a:t>Start with a short statement of the most important point: an important policy or funding change has taken place. State this in one sentence if possible. This will be your headline.</a:t>
            </a:r>
          </a:p>
          <a:p>
            <a:pPr marL="647824" lvl="1" indent="-176679">
              <a:spcBef>
                <a:spcPct val="0"/>
              </a:spcBef>
              <a:buFontTx/>
              <a:buChar char="•"/>
              <a:defRPr/>
            </a:pPr>
            <a:r>
              <a:rPr lang="en-US" altLang="en-US" sz="1100" dirty="0"/>
              <a:t>Next, explain briefly the significance of the change—why it is important, who will benefit and how. </a:t>
            </a:r>
          </a:p>
          <a:p>
            <a:pPr marL="647824" lvl="1" indent="-176679">
              <a:spcBef>
                <a:spcPct val="0"/>
              </a:spcBef>
              <a:buFontTx/>
              <a:buChar char="•"/>
              <a:defRPr/>
            </a:pPr>
            <a:r>
              <a:rPr lang="en-US" altLang="en-US" sz="1100" dirty="0"/>
              <a:t>Then explain any context—baseline data or background information.</a:t>
            </a:r>
          </a:p>
          <a:p>
            <a:pPr marL="647824" lvl="1" indent="-176679">
              <a:spcBef>
                <a:spcPct val="0"/>
              </a:spcBef>
              <a:buFontTx/>
              <a:buChar char="•"/>
              <a:defRPr/>
            </a:pPr>
            <a:r>
              <a:rPr lang="en-US" altLang="en-US" sz="1100" dirty="0"/>
              <a:t>Overall, organize the content in order of decreasing importance. Some people may stop reading or watching as your story goes on. </a:t>
            </a:r>
          </a:p>
          <a:p>
            <a:pPr marL="647824" lvl="1" indent="-176679">
              <a:spcBef>
                <a:spcPct val="0"/>
              </a:spcBef>
              <a:buFontTx/>
              <a:buChar char="•"/>
              <a:defRPr/>
            </a:pPr>
            <a:r>
              <a:rPr lang="en-US" altLang="en-US" sz="1100" dirty="0"/>
              <a:t>Make sure that they get the most important points as quickly as possible. Put the least important information at the end.</a:t>
            </a:r>
            <a:endParaRPr lang="en-US" altLang="en-US" sz="1100" b="1" dirty="0"/>
          </a:p>
          <a:p>
            <a:pPr marL="0" indent="0">
              <a:spcBef>
                <a:spcPct val="0"/>
              </a:spcBef>
              <a:buFontTx/>
              <a:buNone/>
              <a:defRPr/>
            </a:pPr>
            <a:endParaRPr lang="en-US" altLang="en-US" sz="1100" dirty="0"/>
          </a:p>
          <a:p>
            <a:pPr>
              <a:spcBef>
                <a:spcPct val="0"/>
              </a:spcBef>
              <a:defRPr/>
            </a:pPr>
            <a:r>
              <a:rPr lang="en-US" altLang="en-US" sz="1100" i="1" dirty="0"/>
              <a:t>User’s Guide pages 80-84.</a:t>
            </a:r>
          </a:p>
          <a:p>
            <a:pPr lvl="1">
              <a:spcBef>
                <a:spcPct val="0"/>
              </a:spcBef>
              <a:defRPr/>
            </a:pPr>
            <a:endParaRPr lang="en-US" altLang="en-US" sz="1100" dirty="0"/>
          </a:p>
          <a:p>
            <a:pPr indent="-176679">
              <a:spcBef>
                <a:spcPct val="0"/>
              </a:spcBef>
              <a:defRPr/>
            </a:pPr>
            <a:endParaRPr lang="en-US" altLang="en-US" dirty="0"/>
          </a:p>
        </p:txBody>
      </p:sp>
      <p:sp>
        <p:nvSpPr>
          <p:cNvPr id="176132" name="Slide Number Placeholder 3">
            <a:extLst>
              <a:ext uri="{FF2B5EF4-FFF2-40B4-BE49-F238E27FC236}">
                <a16:creationId xmlns:a16="http://schemas.microsoft.com/office/drawing/2014/main" id="{8A8A73AA-5A96-4B5E-ADC9-A04A8BC402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National Book" charset="0"/>
                <a:ea typeface="MS PGothic" panose="020B0600070205080204" pitchFamily="34" charset="-128"/>
              </a:defRPr>
            </a:lvl1pPr>
            <a:lvl2pPr marL="765610" indent="-294465">
              <a:defRPr>
                <a:solidFill>
                  <a:schemeClr val="tx1"/>
                </a:solidFill>
                <a:latin typeface="National Book" charset="0"/>
                <a:ea typeface="MS PGothic" panose="020B0600070205080204" pitchFamily="34" charset="-128"/>
              </a:defRPr>
            </a:lvl2pPr>
            <a:lvl3pPr marL="1177862" indent="-235572">
              <a:defRPr>
                <a:solidFill>
                  <a:schemeClr val="tx1"/>
                </a:solidFill>
                <a:latin typeface="National Book" charset="0"/>
                <a:ea typeface="MS PGothic" panose="020B0600070205080204" pitchFamily="34" charset="-128"/>
              </a:defRPr>
            </a:lvl3pPr>
            <a:lvl4pPr marL="1649006" indent="-235572">
              <a:defRPr>
                <a:solidFill>
                  <a:schemeClr val="tx1"/>
                </a:solidFill>
                <a:latin typeface="National Book" charset="0"/>
                <a:ea typeface="MS PGothic" panose="020B0600070205080204" pitchFamily="34" charset="-128"/>
              </a:defRPr>
            </a:lvl4pPr>
            <a:lvl5pPr marL="2120151" indent="-235572">
              <a:defRPr>
                <a:solidFill>
                  <a:schemeClr val="tx1"/>
                </a:solidFill>
                <a:latin typeface="National Book" charset="0"/>
                <a:ea typeface="MS PGothic" panose="020B0600070205080204" pitchFamily="34" charset="-128"/>
              </a:defRPr>
            </a:lvl5pPr>
            <a:lvl6pPr marL="259129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6pPr>
            <a:lvl7pPr marL="3062440"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7pPr>
            <a:lvl8pPr marL="3533585"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8pPr>
            <a:lvl9pPr marL="4004729" indent="-235572" eaLnBrk="0" fontAlgn="base" hangingPunct="0">
              <a:spcBef>
                <a:spcPct val="0"/>
              </a:spcBef>
              <a:spcAft>
                <a:spcPct val="0"/>
              </a:spcAft>
              <a:defRPr>
                <a:solidFill>
                  <a:schemeClr val="tx1"/>
                </a:solidFill>
                <a:latin typeface="National Book" charset="0"/>
                <a:ea typeface="MS PGothic" panose="020B0600070205080204" pitchFamily="34" charset="-128"/>
              </a:defRPr>
            </a:lvl9pPr>
          </a:lstStyle>
          <a:p>
            <a:fld id="{C712C365-EC29-4D18-B5F1-D78F3F49979F}" type="slidenum">
              <a:rPr lang="en-US" altLang="en-US" smtClean="0">
                <a:latin typeface="Calibri" panose="020F0502020204030204" pitchFamily="34" charset="0"/>
              </a:rPr>
              <a:pPr/>
              <a:t>99</a:t>
            </a:fld>
            <a:endParaRPr lang="en-US" altLang="en-US">
              <a:latin typeface="Calibri" panose="020F0502020204030204" pitchFamily="34" charset="0"/>
            </a:endParaRPr>
          </a:p>
        </p:txBody>
      </p:sp>
    </p:spTree>
    <p:extLst>
      <p:ext uri="{BB962C8B-B14F-4D97-AF65-F5344CB8AC3E}">
        <p14:creationId xmlns:p14="http://schemas.microsoft.com/office/powerpoint/2010/main" val="1771622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A5CCCC"/>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5637A0E-2A7D-E74D-9000-B623DBDECF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E7E352-0A47-BD4E-A809-3527C6CC2B80}"/>
              </a:ext>
            </a:extLst>
          </p:cNvPr>
          <p:cNvSpPr>
            <a:spLocks noGrp="1"/>
          </p:cNvSpPr>
          <p:nvPr>
            <p:ph type="dt" sz="half" idx="10"/>
          </p:nvPr>
        </p:nvSpPr>
        <p:spPr/>
        <p:txBody>
          <a:bodyPr/>
          <a:lstStyle/>
          <a:p>
            <a:r>
              <a:rPr lang="en-US"/>
              <a:t>SMART Advocacy | smartadvocacy.org</a:t>
            </a:r>
            <a:endParaRPr lang="en-US" dirty="0"/>
          </a:p>
        </p:txBody>
      </p:sp>
      <p:sp>
        <p:nvSpPr>
          <p:cNvPr id="5" name="Footer Placeholder 4">
            <a:extLst>
              <a:ext uri="{FF2B5EF4-FFF2-40B4-BE49-F238E27FC236}">
                <a16:creationId xmlns:a16="http://schemas.microsoft.com/office/drawing/2014/main" id="{4683DCF3-67E0-354C-BFAB-E449926FD2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49C9BC-2D03-6D48-B330-A809F9FF454A}"/>
              </a:ext>
            </a:extLst>
          </p:cNvPr>
          <p:cNvSpPr>
            <a:spLocks noGrp="1"/>
          </p:cNvSpPr>
          <p:nvPr>
            <p:ph type="sldNum" sz="quarter" idx="12"/>
          </p:nvPr>
        </p:nvSpPr>
        <p:spPr>
          <a:xfrm>
            <a:off x="8610600" y="6476999"/>
            <a:ext cx="2743200" cy="365125"/>
          </a:xfrm>
        </p:spPr>
        <p:txBody>
          <a:bodyPr/>
          <a:lstStyle/>
          <a:p>
            <a:fld id="{635B0F88-3849-DD47-8728-3C255520CEA0}" type="slidenum">
              <a:rPr lang="en-US" smtClean="0"/>
              <a:t>‹#›</a:t>
            </a:fld>
            <a:endParaRPr lang="en-US"/>
          </a:p>
        </p:txBody>
      </p:sp>
      <p:sp>
        <p:nvSpPr>
          <p:cNvPr id="9" name="Snip Same Side Corner Rectangle 3">
            <a:extLst>
              <a:ext uri="{FF2B5EF4-FFF2-40B4-BE49-F238E27FC236}">
                <a16:creationId xmlns:a16="http://schemas.microsoft.com/office/drawing/2014/main" id="{3D32C45F-AE44-1345-A845-F82A360E7BA8}"/>
              </a:ext>
            </a:extLst>
          </p:cNvPr>
          <p:cNvSpPr/>
          <p:nvPr userDrawn="1"/>
        </p:nvSpPr>
        <p:spPr>
          <a:xfrm rot="5400000">
            <a:off x="2209801" y="-1447800"/>
            <a:ext cx="6095999" cy="9753603"/>
          </a:xfrm>
          <a:custGeom>
            <a:avLst/>
            <a:gdLst>
              <a:gd name="connsiteX0" fmla="*/ 3436144 w 6872288"/>
              <a:gd name="connsiteY0" fmla="*/ 0 h 6915150"/>
              <a:gd name="connsiteX1" fmla="*/ 3436144 w 6872288"/>
              <a:gd name="connsiteY1" fmla="*/ 0 h 6915150"/>
              <a:gd name="connsiteX2" fmla="*/ 6872288 w 6872288"/>
              <a:gd name="connsiteY2" fmla="*/ 3436144 h 6915150"/>
              <a:gd name="connsiteX3" fmla="*/ 6872288 w 6872288"/>
              <a:gd name="connsiteY3" fmla="*/ 6915150 h 6915150"/>
              <a:gd name="connsiteX4" fmla="*/ 6872288 w 6872288"/>
              <a:gd name="connsiteY4" fmla="*/ 6915150 h 6915150"/>
              <a:gd name="connsiteX5" fmla="*/ 0 w 6872288"/>
              <a:gd name="connsiteY5" fmla="*/ 6915150 h 6915150"/>
              <a:gd name="connsiteX6" fmla="*/ 0 w 6872288"/>
              <a:gd name="connsiteY6" fmla="*/ 6915150 h 6915150"/>
              <a:gd name="connsiteX7" fmla="*/ 0 w 6872288"/>
              <a:gd name="connsiteY7" fmla="*/ 3436144 h 6915150"/>
              <a:gd name="connsiteX8" fmla="*/ 3436144 w 6872288"/>
              <a:gd name="connsiteY8" fmla="*/ 0 h 6915150"/>
              <a:gd name="connsiteX0" fmla="*/ 3436144 w 6872288"/>
              <a:gd name="connsiteY0" fmla="*/ 0 h 8229600"/>
              <a:gd name="connsiteX1" fmla="*/ 3436144 w 6872288"/>
              <a:gd name="connsiteY1" fmla="*/ 0 h 8229600"/>
              <a:gd name="connsiteX2" fmla="*/ 6872288 w 6872288"/>
              <a:gd name="connsiteY2" fmla="*/ 3436144 h 8229600"/>
              <a:gd name="connsiteX3" fmla="*/ 6872288 w 6872288"/>
              <a:gd name="connsiteY3" fmla="*/ 6915150 h 8229600"/>
              <a:gd name="connsiteX4" fmla="*/ 5000625 w 6872288"/>
              <a:gd name="connsiteY4" fmla="*/ 8229600 h 8229600"/>
              <a:gd name="connsiteX5" fmla="*/ 0 w 6872288"/>
              <a:gd name="connsiteY5" fmla="*/ 6915150 h 8229600"/>
              <a:gd name="connsiteX6" fmla="*/ 0 w 6872288"/>
              <a:gd name="connsiteY6" fmla="*/ 6915150 h 8229600"/>
              <a:gd name="connsiteX7" fmla="*/ 0 w 6872288"/>
              <a:gd name="connsiteY7" fmla="*/ 3436144 h 8229600"/>
              <a:gd name="connsiteX8" fmla="*/ 3436144 w 6872288"/>
              <a:gd name="connsiteY8" fmla="*/ 0 h 8229600"/>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0 w 6886575"/>
              <a:gd name="connsiteY6" fmla="*/ 6915150 h 8786813"/>
              <a:gd name="connsiteX7" fmla="*/ 0 w 6886575"/>
              <a:gd name="connsiteY7" fmla="*/ 3436144 h 8786813"/>
              <a:gd name="connsiteX8" fmla="*/ 3436144 w 6886575"/>
              <a:gd name="connsiteY8" fmla="*/ 0 h 8786813"/>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1014413 w 6886575"/>
              <a:gd name="connsiteY6" fmla="*/ 7586662 h 8786813"/>
              <a:gd name="connsiteX7" fmla="*/ 0 w 6886575"/>
              <a:gd name="connsiteY7" fmla="*/ 3436144 h 8786813"/>
              <a:gd name="connsiteX8" fmla="*/ 3436144 w 6886575"/>
              <a:gd name="connsiteY8" fmla="*/ 0 h 8786813"/>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642938 w 6886575"/>
              <a:gd name="connsiteY6" fmla="*/ 5357812 h 8786813"/>
              <a:gd name="connsiteX7" fmla="*/ 0 w 6886575"/>
              <a:gd name="connsiteY7" fmla="*/ 3436144 h 8786813"/>
              <a:gd name="connsiteX8" fmla="*/ 3436144 w 6886575"/>
              <a:gd name="connsiteY8"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5029200 w 6915150"/>
              <a:gd name="connsiteY4" fmla="*/ 8229600 h 8786813"/>
              <a:gd name="connsiteX5" fmla="*/ 0 w 6915150"/>
              <a:gd name="connsiteY5" fmla="*/ 8786813 h 8786813"/>
              <a:gd name="connsiteX6" fmla="*/ 671513 w 6915150"/>
              <a:gd name="connsiteY6" fmla="*/ 5357812 h 8786813"/>
              <a:gd name="connsiteX7" fmla="*/ 28575 w 6915150"/>
              <a:gd name="connsiteY7" fmla="*/ 3436144 h 8786813"/>
              <a:gd name="connsiteX8" fmla="*/ 3464719 w 6915150"/>
              <a:gd name="connsiteY8"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5029200 w 6915150"/>
              <a:gd name="connsiteY4" fmla="*/ 8229600 h 8786813"/>
              <a:gd name="connsiteX5" fmla="*/ 0 w 6915150"/>
              <a:gd name="connsiteY5" fmla="*/ 8786813 h 8786813"/>
              <a:gd name="connsiteX6" fmla="*/ 28575 w 6915150"/>
              <a:gd name="connsiteY6" fmla="*/ 3436144 h 8786813"/>
              <a:gd name="connsiteX7" fmla="*/ 3464719 w 6915150"/>
              <a:gd name="connsiteY7"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6" fmla="*/ 3464719 w 6915150"/>
              <a:gd name="connsiteY6" fmla="*/ 0 h 8786813"/>
              <a:gd name="connsiteX0" fmla="*/ 1535907 w 6915150"/>
              <a:gd name="connsiteY0" fmla="*/ 1771651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6" fmla="*/ 1535907 w 6915150"/>
              <a:gd name="connsiteY6" fmla="*/ 1771651 h 8786813"/>
              <a:gd name="connsiteX0" fmla="*/ 28575 w 6915150"/>
              <a:gd name="connsiteY0" fmla="*/ 3436144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0" fmla="*/ 28575 w 6915150"/>
              <a:gd name="connsiteY0" fmla="*/ 2150268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28575 w 6915150"/>
              <a:gd name="connsiteY5" fmla="*/ 2150268 h 7500937"/>
              <a:gd name="connsiteX0" fmla="*/ 42862 w 6915150"/>
              <a:gd name="connsiteY0" fmla="*/ 2135981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42862 w 6915150"/>
              <a:gd name="connsiteY5" fmla="*/ 2135981 h 7500937"/>
              <a:gd name="connsiteX0" fmla="*/ 313796 w 6915150"/>
              <a:gd name="connsiteY0" fmla="*/ 2164203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313796 w 6915150"/>
              <a:gd name="connsiteY5" fmla="*/ 2164203 h 7500937"/>
              <a:gd name="connsiteX0" fmla="*/ 25930 w 6915150"/>
              <a:gd name="connsiteY0" fmla="*/ 2248870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25930 w 6915150"/>
              <a:gd name="connsiteY5" fmla="*/ 2248870 h 7500937"/>
              <a:gd name="connsiteX0" fmla="*/ 0 w 6923087"/>
              <a:gd name="connsiteY0" fmla="*/ 2254514 h 7500937"/>
              <a:gd name="connsiteX1" fmla="*/ 3544093 w 6923087"/>
              <a:gd name="connsiteY1" fmla="*/ 0 h 7500937"/>
              <a:gd name="connsiteX2" fmla="*/ 6908800 w 6923087"/>
              <a:gd name="connsiteY2" fmla="*/ 2150268 h 7500937"/>
              <a:gd name="connsiteX3" fmla="*/ 6923087 w 6923087"/>
              <a:gd name="connsiteY3" fmla="*/ 7500937 h 7500937"/>
              <a:gd name="connsiteX4" fmla="*/ 7937 w 6923087"/>
              <a:gd name="connsiteY4" fmla="*/ 7500937 h 7500937"/>
              <a:gd name="connsiteX5" fmla="*/ 0 w 6923087"/>
              <a:gd name="connsiteY5" fmla="*/ 2254514 h 7500937"/>
              <a:gd name="connsiteX0" fmla="*/ 13586 w 6936673"/>
              <a:gd name="connsiteY0" fmla="*/ 2254514 h 10595011"/>
              <a:gd name="connsiteX1" fmla="*/ 3557679 w 6936673"/>
              <a:gd name="connsiteY1" fmla="*/ 0 h 10595011"/>
              <a:gd name="connsiteX2" fmla="*/ 6922386 w 6936673"/>
              <a:gd name="connsiteY2" fmla="*/ 2150268 h 10595011"/>
              <a:gd name="connsiteX3" fmla="*/ 6936673 w 6936673"/>
              <a:gd name="connsiteY3" fmla="*/ 7500937 h 10595011"/>
              <a:gd name="connsiteX4" fmla="*/ 258 w 6936673"/>
              <a:gd name="connsiteY4" fmla="*/ 10595011 h 10595011"/>
              <a:gd name="connsiteX5" fmla="*/ 13586 w 6936673"/>
              <a:gd name="connsiteY5" fmla="*/ 2254514 h 10595011"/>
              <a:gd name="connsiteX0" fmla="*/ 13586 w 6968571"/>
              <a:gd name="connsiteY0" fmla="*/ 2254514 h 10595011"/>
              <a:gd name="connsiteX1" fmla="*/ 3557679 w 6968571"/>
              <a:gd name="connsiteY1" fmla="*/ 0 h 10595011"/>
              <a:gd name="connsiteX2" fmla="*/ 6922386 w 6968571"/>
              <a:gd name="connsiteY2" fmla="*/ 2150268 h 10595011"/>
              <a:gd name="connsiteX3" fmla="*/ 6968571 w 6968571"/>
              <a:gd name="connsiteY3" fmla="*/ 10563114 h 10595011"/>
              <a:gd name="connsiteX4" fmla="*/ 258 w 6968571"/>
              <a:gd name="connsiteY4" fmla="*/ 10595011 h 10595011"/>
              <a:gd name="connsiteX5" fmla="*/ 13586 w 6968571"/>
              <a:gd name="connsiteY5" fmla="*/ 2254514 h 1059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8571" h="10595011">
                <a:moveTo>
                  <a:pt x="13586" y="2254514"/>
                </a:moveTo>
                <a:lnTo>
                  <a:pt x="3557679" y="0"/>
                </a:lnTo>
                <a:lnTo>
                  <a:pt x="6922386" y="2150268"/>
                </a:lnTo>
                <a:cubicBezTo>
                  <a:pt x="6927148" y="3933824"/>
                  <a:pt x="6963809" y="8779558"/>
                  <a:pt x="6968571" y="10563114"/>
                </a:cubicBezTo>
                <a:lnTo>
                  <a:pt x="258" y="10595011"/>
                </a:lnTo>
                <a:cubicBezTo>
                  <a:pt x="-2388" y="8846203"/>
                  <a:pt x="16232" y="4003322"/>
                  <a:pt x="13586" y="2254514"/>
                </a:cubicBezTo>
                <a:close/>
              </a:path>
            </a:pathLst>
          </a:custGeom>
          <a:solidFill>
            <a:schemeClr val="bg1"/>
          </a:solidFill>
          <a:ln w="796925">
            <a:solidFill>
              <a:srgbClr val="4BA6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 name="Title 1">
            <a:extLst>
              <a:ext uri="{FF2B5EF4-FFF2-40B4-BE49-F238E27FC236}">
                <a16:creationId xmlns:a16="http://schemas.microsoft.com/office/drawing/2014/main" id="{F2B29FC4-238C-9041-AF92-9A1DD3AF8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214405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AFBD0-CF4E-064A-9989-A0D2861FE6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ECD665-E049-BF44-A4C4-ED3F5AD9C7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B058BC-466C-7F48-8215-77DA78E152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2BA489-EBCF-1C4A-9329-978D0988374B}"/>
              </a:ext>
            </a:extLst>
          </p:cNvPr>
          <p:cNvSpPr>
            <a:spLocks noGrp="1"/>
          </p:cNvSpPr>
          <p:nvPr>
            <p:ph type="dt" sz="half" idx="10"/>
          </p:nvPr>
        </p:nvSpPr>
        <p:spPr/>
        <p:txBody>
          <a:bodyPr/>
          <a:lstStyle/>
          <a:p>
            <a:fld id="{1BAD012F-AE8C-4443-926E-0784D96009B5}" type="datetimeFigureOut">
              <a:rPr lang="en-US" smtClean="0"/>
              <a:t>10/11/2021</a:t>
            </a:fld>
            <a:endParaRPr lang="en-US"/>
          </a:p>
        </p:txBody>
      </p:sp>
      <p:sp>
        <p:nvSpPr>
          <p:cNvPr id="6" name="Footer Placeholder 5">
            <a:extLst>
              <a:ext uri="{FF2B5EF4-FFF2-40B4-BE49-F238E27FC236}">
                <a16:creationId xmlns:a16="http://schemas.microsoft.com/office/drawing/2014/main" id="{5680A2DD-4561-7C48-A5CA-E766A35A1E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5BFD09-7388-D540-B265-AFF4BD8F04EA}"/>
              </a:ext>
            </a:extLst>
          </p:cNvPr>
          <p:cNvSpPr>
            <a:spLocks noGrp="1"/>
          </p:cNvSpPr>
          <p:nvPr>
            <p:ph type="sldNum" sz="quarter" idx="12"/>
          </p:nvPr>
        </p:nvSpPr>
        <p:spPr/>
        <p:txBody>
          <a:bodyPr/>
          <a:lstStyle/>
          <a:p>
            <a:fld id="{635B0F88-3849-DD47-8728-3C255520CEA0}" type="slidenum">
              <a:rPr lang="en-US" smtClean="0"/>
              <a:t>‹#›</a:t>
            </a:fld>
            <a:endParaRPr lang="en-US"/>
          </a:p>
        </p:txBody>
      </p:sp>
    </p:spTree>
    <p:extLst>
      <p:ext uri="{BB962C8B-B14F-4D97-AF65-F5344CB8AC3E}">
        <p14:creationId xmlns:p14="http://schemas.microsoft.com/office/powerpoint/2010/main" val="1756237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DBE5D-5BC3-A04E-A3C7-DE8E121412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0B36C3-EBF1-0A40-B68F-ACB294AB60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BEB81-D119-2945-8A01-F2019B627C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096AD6-7AFF-D249-AF76-583CE1A7BA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1786BA-0D4D-2F4A-9299-3B089B372F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1DF898-CC27-EB40-81E8-FED56F8FC07C}"/>
              </a:ext>
            </a:extLst>
          </p:cNvPr>
          <p:cNvSpPr>
            <a:spLocks noGrp="1"/>
          </p:cNvSpPr>
          <p:nvPr>
            <p:ph type="dt" sz="half" idx="10"/>
          </p:nvPr>
        </p:nvSpPr>
        <p:spPr/>
        <p:txBody>
          <a:bodyPr/>
          <a:lstStyle/>
          <a:p>
            <a:fld id="{1BAD012F-AE8C-4443-926E-0784D96009B5}" type="datetimeFigureOut">
              <a:rPr lang="en-US" smtClean="0"/>
              <a:t>10/11/2021</a:t>
            </a:fld>
            <a:endParaRPr lang="en-US"/>
          </a:p>
        </p:txBody>
      </p:sp>
      <p:sp>
        <p:nvSpPr>
          <p:cNvPr id="8" name="Footer Placeholder 7">
            <a:extLst>
              <a:ext uri="{FF2B5EF4-FFF2-40B4-BE49-F238E27FC236}">
                <a16:creationId xmlns:a16="http://schemas.microsoft.com/office/drawing/2014/main" id="{1FA5209E-59FB-1946-ACB2-E5B5C30E6C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FD0201-2126-6043-BC4B-4F4BF48988A9}"/>
              </a:ext>
            </a:extLst>
          </p:cNvPr>
          <p:cNvSpPr>
            <a:spLocks noGrp="1"/>
          </p:cNvSpPr>
          <p:nvPr>
            <p:ph type="sldNum" sz="quarter" idx="12"/>
          </p:nvPr>
        </p:nvSpPr>
        <p:spPr/>
        <p:txBody>
          <a:bodyPr/>
          <a:lstStyle/>
          <a:p>
            <a:fld id="{635B0F88-3849-DD47-8728-3C255520CEA0}" type="slidenum">
              <a:rPr lang="en-US" smtClean="0"/>
              <a:t>‹#›</a:t>
            </a:fld>
            <a:endParaRPr lang="en-US"/>
          </a:p>
        </p:txBody>
      </p:sp>
    </p:spTree>
    <p:extLst>
      <p:ext uri="{BB962C8B-B14F-4D97-AF65-F5344CB8AC3E}">
        <p14:creationId xmlns:p14="http://schemas.microsoft.com/office/powerpoint/2010/main" val="2743869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22E4-0C3F-0F44-AEF8-8C47D0CDB3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2890AB-E022-7F41-AFD6-D4B4AE34172A}"/>
              </a:ext>
            </a:extLst>
          </p:cNvPr>
          <p:cNvSpPr>
            <a:spLocks noGrp="1"/>
          </p:cNvSpPr>
          <p:nvPr>
            <p:ph type="dt" sz="half" idx="10"/>
          </p:nvPr>
        </p:nvSpPr>
        <p:spPr/>
        <p:txBody>
          <a:bodyPr/>
          <a:lstStyle/>
          <a:p>
            <a:fld id="{1BAD012F-AE8C-4443-926E-0784D96009B5}" type="datetimeFigureOut">
              <a:rPr lang="en-US" smtClean="0"/>
              <a:t>10/11/2021</a:t>
            </a:fld>
            <a:endParaRPr lang="en-US"/>
          </a:p>
        </p:txBody>
      </p:sp>
      <p:sp>
        <p:nvSpPr>
          <p:cNvPr id="4" name="Footer Placeholder 3">
            <a:extLst>
              <a:ext uri="{FF2B5EF4-FFF2-40B4-BE49-F238E27FC236}">
                <a16:creationId xmlns:a16="http://schemas.microsoft.com/office/drawing/2014/main" id="{926C30EA-F79D-3C40-A36E-5A72F679B9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E87B8A-4856-2646-9039-6FAC3A5B7AEE}"/>
              </a:ext>
            </a:extLst>
          </p:cNvPr>
          <p:cNvSpPr>
            <a:spLocks noGrp="1"/>
          </p:cNvSpPr>
          <p:nvPr>
            <p:ph type="sldNum" sz="quarter" idx="12"/>
          </p:nvPr>
        </p:nvSpPr>
        <p:spPr/>
        <p:txBody>
          <a:bodyPr/>
          <a:lstStyle/>
          <a:p>
            <a:fld id="{635B0F88-3849-DD47-8728-3C255520CEA0}" type="slidenum">
              <a:rPr lang="en-US" smtClean="0"/>
              <a:t>‹#›</a:t>
            </a:fld>
            <a:endParaRPr lang="en-US"/>
          </a:p>
        </p:txBody>
      </p:sp>
    </p:spTree>
    <p:extLst>
      <p:ext uri="{BB962C8B-B14F-4D97-AF65-F5344CB8AC3E}">
        <p14:creationId xmlns:p14="http://schemas.microsoft.com/office/powerpoint/2010/main" val="1491586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8CAA6D-9776-B44F-B24E-9C0882860E4C}"/>
              </a:ext>
            </a:extLst>
          </p:cNvPr>
          <p:cNvSpPr>
            <a:spLocks noGrp="1"/>
          </p:cNvSpPr>
          <p:nvPr>
            <p:ph type="dt" sz="half" idx="10"/>
          </p:nvPr>
        </p:nvSpPr>
        <p:spPr/>
        <p:txBody>
          <a:bodyPr/>
          <a:lstStyle/>
          <a:p>
            <a:fld id="{1BAD012F-AE8C-4443-926E-0784D96009B5}" type="datetimeFigureOut">
              <a:rPr lang="en-US" smtClean="0"/>
              <a:t>10/11/2021</a:t>
            </a:fld>
            <a:endParaRPr lang="en-US"/>
          </a:p>
        </p:txBody>
      </p:sp>
      <p:sp>
        <p:nvSpPr>
          <p:cNvPr id="3" name="Footer Placeholder 2">
            <a:extLst>
              <a:ext uri="{FF2B5EF4-FFF2-40B4-BE49-F238E27FC236}">
                <a16:creationId xmlns:a16="http://schemas.microsoft.com/office/drawing/2014/main" id="{1D63E396-1772-1247-86AE-2AA6724211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AC4451-AC4B-1540-9B4E-E87B92B1063C}"/>
              </a:ext>
            </a:extLst>
          </p:cNvPr>
          <p:cNvSpPr>
            <a:spLocks noGrp="1"/>
          </p:cNvSpPr>
          <p:nvPr>
            <p:ph type="sldNum" sz="quarter" idx="12"/>
          </p:nvPr>
        </p:nvSpPr>
        <p:spPr/>
        <p:txBody>
          <a:bodyPr/>
          <a:lstStyle/>
          <a:p>
            <a:fld id="{635B0F88-3849-DD47-8728-3C255520CEA0}" type="slidenum">
              <a:rPr lang="en-US" smtClean="0"/>
              <a:t>‹#›</a:t>
            </a:fld>
            <a:endParaRPr lang="en-US"/>
          </a:p>
        </p:txBody>
      </p:sp>
    </p:spTree>
    <p:extLst>
      <p:ext uri="{BB962C8B-B14F-4D97-AF65-F5344CB8AC3E}">
        <p14:creationId xmlns:p14="http://schemas.microsoft.com/office/powerpoint/2010/main" val="1999168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51E7-6BB6-4F4D-B0F0-51B385304A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88A54D-CEF0-0E4A-AD20-541F49B7B8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298E2F-3C34-6A43-8B4D-A59EDB550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1994A-4D52-1246-A335-0AAC36DC3693}"/>
              </a:ext>
            </a:extLst>
          </p:cNvPr>
          <p:cNvSpPr>
            <a:spLocks noGrp="1"/>
          </p:cNvSpPr>
          <p:nvPr>
            <p:ph type="dt" sz="half" idx="10"/>
          </p:nvPr>
        </p:nvSpPr>
        <p:spPr/>
        <p:txBody>
          <a:bodyPr/>
          <a:lstStyle/>
          <a:p>
            <a:fld id="{1BAD012F-AE8C-4443-926E-0784D96009B5}" type="datetimeFigureOut">
              <a:rPr lang="en-US" smtClean="0"/>
              <a:t>10/11/2021</a:t>
            </a:fld>
            <a:endParaRPr lang="en-US"/>
          </a:p>
        </p:txBody>
      </p:sp>
      <p:sp>
        <p:nvSpPr>
          <p:cNvPr id="6" name="Footer Placeholder 5">
            <a:extLst>
              <a:ext uri="{FF2B5EF4-FFF2-40B4-BE49-F238E27FC236}">
                <a16:creationId xmlns:a16="http://schemas.microsoft.com/office/drawing/2014/main" id="{ED972470-3F16-3F4C-AFD1-61E08AF4A1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EB44B1-839D-F94B-BD0A-E8F9AC9B1291}"/>
              </a:ext>
            </a:extLst>
          </p:cNvPr>
          <p:cNvSpPr>
            <a:spLocks noGrp="1"/>
          </p:cNvSpPr>
          <p:nvPr>
            <p:ph type="sldNum" sz="quarter" idx="12"/>
          </p:nvPr>
        </p:nvSpPr>
        <p:spPr/>
        <p:txBody>
          <a:bodyPr/>
          <a:lstStyle/>
          <a:p>
            <a:fld id="{635B0F88-3849-DD47-8728-3C255520CEA0}" type="slidenum">
              <a:rPr lang="en-US" smtClean="0"/>
              <a:t>‹#›</a:t>
            </a:fld>
            <a:endParaRPr lang="en-US"/>
          </a:p>
        </p:txBody>
      </p:sp>
    </p:spTree>
    <p:extLst>
      <p:ext uri="{BB962C8B-B14F-4D97-AF65-F5344CB8AC3E}">
        <p14:creationId xmlns:p14="http://schemas.microsoft.com/office/powerpoint/2010/main" val="536571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86B51-D41A-A840-B017-C6D9CF33A0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7C63BD-0510-474A-81C2-D8B7F3AE85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C05105F-0EC3-814F-B992-E8F7FA6ECE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5FBDCE-A9CA-8A43-8FA3-4D5A45B43593}"/>
              </a:ext>
            </a:extLst>
          </p:cNvPr>
          <p:cNvSpPr>
            <a:spLocks noGrp="1"/>
          </p:cNvSpPr>
          <p:nvPr>
            <p:ph type="dt" sz="half" idx="10"/>
          </p:nvPr>
        </p:nvSpPr>
        <p:spPr/>
        <p:txBody>
          <a:bodyPr/>
          <a:lstStyle/>
          <a:p>
            <a:fld id="{1BAD012F-AE8C-4443-926E-0784D96009B5}" type="datetimeFigureOut">
              <a:rPr lang="en-US" smtClean="0"/>
              <a:t>10/11/2021</a:t>
            </a:fld>
            <a:endParaRPr lang="en-US"/>
          </a:p>
        </p:txBody>
      </p:sp>
      <p:sp>
        <p:nvSpPr>
          <p:cNvPr id="6" name="Footer Placeholder 5">
            <a:extLst>
              <a:ext uri="{FF2B5EF4-FFF2-40B4-BE49-F238E27FC236}">
                <a16:creationId xmlns:a16="http://schemas.microsoft.com/office/drawing/2014/main" id="{D47A2337-0544-5A4E-A94F-8308C4C1F5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793479-8B30-594E-9180-A68F41B31F58}"/>
              </a:ext>
            </a:extLst>
          </p:cNvPr>
          <p:cNvSpPr>
            <a:spLocks noGrp="1"/>
          </p:cNvSpPr>
          <p:nvPr>
            <p:ph type="sldNum" sz="quarter" idx="12"/>
          </p:nvPr>
        </p:nvSpPr>
        <p:spPr/>
        <p:txBody>
          <a:bodyPr/>
          <a:lstStyle/>
          <a:p>
            <a:fld id="{635B0F88-3849-DD47-8728-3C255520CEA0}" type="slidenum">
              <a:rPr lang="en-US" smtClean="0"/>
              <a:t>‹#›</a:t>
            </a:fld>
            <a:endParaRPr lang="en-US"/>
          </a:p>
        </p:txBody>
      </p:sp>
    </p:spTree>
    <p:extLst>
      <p:ext uri="{BB962C8B-B14F-4D97-AF65-F5344CB8AC3E}">
        <p14:creationId xmlns:p14="http://schemas.microsoft.com/office/powerpoint/2010/main" val="679505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794F8-9473-B14B-87A6-6091AD199C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5A8FBB-2477-304B-9228-5FF2A0607F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AFB20-65B8-674C-9384-713B5318D35E}"/>
              </a:ext>
            </a:extLst>
          </p:cNvPr>
          <p:cNvSpPr>
            <a:spLocks noGrp="1"/>
          </p:cNvSpPr>
          <p:nvPr>
            <p:ph type="dt" sz="half" idx="10"/>
          </p:nvPr>
        </p:nvSpPr>
        <p:spPr/>
        <p:txBody>
          <a:bodyPr/>
          <a:lstStyle/>
          <a:p>
            <a:fld id="{1BAD012F-AE8C-4443-926E-0784D96009B5}" type="datetimeFigureOut">
              <a:rPr lang="en-US" smtClean="0"/>
              <a:t>10/11/2021</a:t>
            </a:fld>
            <a:endParaRPr lang="en-US"/>
          </a:p>
        </p:txBody>
      </p:sp>
      <p:sp>
        <p:nvSpPr>
          <p:cNvPr id="5" name="Footer Placeholder 4">
            <a:extLst>
              <a:ext uri="{FF2B5EF4-FFF2-40B4-BE49-F238E27FC236}">
                <a16:creationId xmlns:a16="http://schemas.microsoft.com/office/drawing/2014/main" id="{7424D520-85CF-6849-A445-80BE08BAD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919203-D83B-D541-9C3A-CBE55B5BEE2A}"/>
              </a:ext>
            </a:extLst>
          </p:cNvPr>
          <p:cNvSpPr>
            <a:spLocks noGrp="1"/>
          </p:cNvSpPr>
          <p:nvPr>
            <p:ph type="sldNum" sz="quarter" idx="12"/>
          </p:nvPr>
        </p:nvSpPr>
        <p:spPr/>
        <p:txBody>
          <a:bodyPr/>
          <a:lstStyle/>
          <a:p>
            <a:fld id="{635B0F88-3849-DD47-8728-3C255520CEA0}" type="slidenum">
              <a:rPr lang="en-US" smtClean="0"/>
              <a:t>‹#›</a:t>
            </a:fld>
            <a:endParaRPr lang="en-US"/>
          </a:p>
        </p:txBody>
      </p:sp>
    </p:spTree>
    <p:extLst>
      <p:ext uri="{BB962C8B-B14F-4D97-AF65-F5344CB8AC3E}">
        <p14:creationId xmlns:p14="http://schemas.microsoft.com/office/powerpoint/2010/main" val="4262109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A6CD9F-FA77-2F43-83AE-40F6257EC7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8DBEB8-ABDF-FF4F-91EE-F23F0ED7E2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89B914-57C7-BA41-A644-732AC1D980DE}"/>
              </a:ext>
            </a:extLst>
          </p:cNvPr>
          <p:cNvSpPr>
            <a:spLocks noGrp="1"/>
          </p:cNvSpPr>
          <p:nvPr>
            <p:ph type="dt" sz="half" idx="10"/>
          </p:nvPr>
        </p:nvSpPr>
        <p:spPr/>
        <p:txBody>
          <a:bodyPr/>
          <a:lstStyle/>
          <a:p>
            <a:fld id="{1BAD012F-AE8C-4443-926E-0784D96009B5}" type="datetimeFigureOut">
              <a:rPr lang="en-US" smtClean="0"/>
              <a:t>10/11/2021</a:t>
            </a:fld>
            <a:endParaRPr lang="en-US"/>
          </a:p>
        </p:txBody>
      </p:sp>
      <p:sp>
        <p:nvSpPr>
          <p:cNvPr id="5" name="Footer Placeholder 4">
            <a:extLst>
              <a:ext uri="{FF2B5EF4-FFF2-40B4-BE49-F238E27FC236}">
                <a16:creationId xmlns:a16="http://schemas.microsoft.com/office/drawing/2014/main" id="{D1460435-CDA1-A243-A3A4-01E0661EA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566C1-4652-C945-8800-953235B80853}"/>
              </a:ext>
            </a:extLst>
          </p:cNvPr>
          <p:cNvSpPr>
            <a:spLocks noGrp="1"/>
          </p:cNvSpPr>
          <p:nvPr>
            <p:ph type="sldNum" sz="quarter" idx="12"/>
          </p:nvPr>
        </p:nvSpPr>
        <p:spPr/>
        <p:txBody>
          <a:bodyPr/>
          <a:lstStyle/>
          <a:p>
            <a:fld id="{635B0F88-3849-DD47-8728-3C255520CEA0}" type="slidenum">
              <a:rPr lang="en-US" smtClean="0"/>
              <a:t>‹#›</a:t>
            </a:fld>
            <a:endParaRPr lang="en-US"/>
          </a:p>
        </p:txBody>
      </p:sp>
    </p:spTree>
    <p:extLst>
      <p:ext uri="{BB962C8B-B14F-4D97-AF65-F5344CB8AC3E}">
        <p14:creationId xmlns:p14="http://schemas.microsoft.com/office/powerpoint/2010/main" val="280618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B673DF-DADA-4EAC-ACAB-6320AC203B62}"/>
              </a:ext>
            </a:extLst>
          </p:cNvPr>
          <p:cNvSpPr/>
          <p:nvPr userDrawn="1"/>
        </p:nvSpPr>
        <p:spPr>
          <a:xfrm>
            <a:off x="0" y="0"/>
            <a:ext cx="12192000" cy="1524000"/>
          </a:xfrm>
          <a:prstGeom prst="rect">
            <a:avLst/>
          </a:prstGeom>
          <a:solidFill>
            <a:srgbClr val="00B3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609600" y="228600"/>
            <a:ext cx="9448800" cy="1143000"/>
          </a:xfrm>
        </p:spPr>
        <p:txBody>
          <a:bodyPr>
            <a:normAutofit/>
          </a:bodyPr>
          <a:lstStyle>
            <a:lvl1pPr algn="l">
              <a:defRPr sz="4000">
                <a:solidFill>
                  <a:schemeClr val="bg1"/>
                </a:solidFill>
              </a:defRPr>
            </a:lvl1pPr>
          </a:lstStyle>
          <a:p>
            <a:r>
              <a:rPr lang="en-US" dirty="0"/>
              <a:t>Click to edit Master title style</a:t>
            </a:r>
          </a:p>
        </p:txBody>
      </p:sp>
      <p:sp>
        <p:nvSpPr>
          <p:cNvPr id="6" name="Text Placeholder 5"/>
          <p:cNvSpPr>
            <a:spLocks noGrp="1"/>
          </p:cNvSpPr>
          <p:nvPr>
            <p:ph type="body" sz="quarter" idx="13"/>
          </p:nvPr>
        </p:nvSpPr>
        <p:spPr>
          <a:xfrm>
            <a:off x="609600" y="1828800"/>
            <a:ext cx="10972800" cy="4495800"/>
          </a:xfrm>
        </p:spPr>
        <p:txBody>
          <a:bodyPr/>
          <a:lstStyle>
            <a:lvl1pPr>
              <a:defRPr baseline="0">
                <a:latin typeface="Tahoma" panose="020B0604030504040204" pitchFamily="34" charset="0"/>
                <a:ea typeface="Tahoma" panose="020B0604030504040204" pitchFamily="34" charset="0"/>
                <a:cs typeface="Tahoma" panose="020B0604030504040204" pitchFamily="34" charset="0"/>
              </a:defRPr>
            </a:lvl1pPr>
            <a:lvl2pPr>
              <a:buSzPct val="100000"/>
              <a:buFont typeface="Wingdings" pitchFamily="2" charset="2"/>
              <a:buChar char="§"/>
              <a:defRPr>
                <a:latin typeface="Tahoma" panose="020B0604030504040204" pitchFamily="34" charset="0"/>
                <a:ea typeface="Tahoma" panose="020B0604030504040204" pitchFamily="34" charset="0"/>
                <a:cs typeface="Tahoma" panose="020B060403050404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4246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hase 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A0B36C-D9EA-4569-B3CC-AAC78A14E695}"/>
              </a:ext>
            </a:extLst>
          </p:cNvPr>
          <p:cNvSpPr/>
          <p:nvPr userDrawn="1"/>
        </p:nvSpPr>
        <p:spPr>
          <a:xfrm>
            <a:off x="0" y="0"/>
            <a:ext cx="12192000" cy="1524000"/>
          </a:xfrm>
          <a:prstGeom prst="rect">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609600" y="228600"/>
            <a:ext cx="9448800" cy="1143000"/>
          </a:xfrm>
        </p:spPr>
        <p:txBody>
          <a:bodyPr>
            <a:normAutofit/>
          </a:bodyPr>
          <a:lstStyle>
            <a:lvl1pPr algn="l">
              <a:defRPr sz="4000">
                <a:solidFill>
                  <a:schemeClr val="bg1"/>
                </a:solidFill>
              </a:defRPr>
            </a:lvl1pPr>
          </a:lstStyle>
          <a:p>
            <a:r>
              <a:rPr lang="en-US" dirty="0"/>
              <a:t>Click to edit Master title style</a:t>
            </a:r>
          </a:p>
        </p:txBody>
      </p:sp>
      <p:sp>
        <p:nvSpPr>
          <p:cNvPr id="6" name="Text Placeholder 5"/>
          <p:cNvSpPr>
            <a:spLocks noGrp="1"/>
          </p:cNvSpPr>
          <p:nvPr>
            <p:ph type="body" sz="quarter" idx="13"/>
          </p:nvPr>
        </p:nvSpPr>
        <p:spPr>
          <a:xfrm>
            <a:off x="609600" y="1828800"/>
            <a:ext cx="10972800" cy="4495800"/>
          </a:xfrm>
        </p:spPr>
        <p:txBody>
          <a:bodyPr/>
          <a:lstStyle>
            <a:lvl1pPr>
              <a:defRPr baseline="0"/>
            </a:lvl1pPr>
            <a:lvl2pPr>
              <a:buSzPct val="100000"/>
              <a:buFont typeface="Wingdings" pitchFamily="2" charset="2"/>
              <a:buChar char="§"/>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139748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19DD6A-602E-7D40-AA2E-DCF2A3937009}"/>
              </a:ext>
            </a:extLst>
          </p:cNvPr>
          <p:cNvSpPr>
            <a:spLocks noGrp="1"/>
          </p:cNvSpPr>
          <p:nvPr>
            <p:ph idx="1"/>
          </p:nvPr>
        </p:nvSpPr>
        <p:spPr>
          <a:xfrm>
            <a:off x="838200" y="1445741"/>
            <a:ext cx="10515600" cy="47312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3D5A4B-EF47-DD47-AA62-9F2E4F803747}"/>
              </a:ext>
            </a:extLst>
          </p:cNvPr>
          <p:cNvSpPr>
            <a:spLocks noGrp="1"/>
          </p:cNvSpPr>
          <p:nvPr>
            <p:ph type="dt" sz="half" idx="10"/>
          </p:nvPr>
        </p:nvSpPr>
        <p:spPr/>
        <p:txBody>
          <a:bodyPr/>
          <a:lstStyle/>
          <a:p>
            <a:fld id="{1BAD012F-AE8C-4443-926E-0784D96009B5}" type="datetimeFigureOut">
              <a:rPr lang="en-US" smtClean="0"/>
              <a:t>10/11/2021</a:t>
            </a:fld>
            <a:endParaRPr lang="en-US"/>
          </a:p>
        </p:txBody>
      </p:sp>
      <p:sp>
        <p:nvSpPr>
          <p:cNvPr id="5" name="Footer Placeholder 4">
            <a:extLst>
              <a:ext uri="{FF2B5EF4-FFF2-40B4-BE49-F238E27FC236}">
                <a16:creationId xmlns:a16="http://schemas.microsoft.com/office/drawing/2014/main" id="{83F30B01-E0B3-CE4D-9A34-D4810A645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BBA6BE-43A2-0940-A4A8-9CE7A25F0317}"/>
              </a:ext>
            </a:extLst>
          </p:cNvPr>
          <p:cNvSpPr>
            <a:spLocks noGrp="1"/>
          </p:cNvSpPr>
          <p:nvPr>
            <p:ph type="sldNum" sz="quarter" idx="12"/>
          </p:nvPr>
        </p:nvSpPr>
        <p:spPr/>
        <p:txBody>
          <a:bodyPr/>
          <a:lstStyle/>
          <a:p>
            <a:fld id="{635B0F88-3849-DD47-8728-3C255520CEA0}" type="slidenum">
              <a:rPr lang="en-US" smtClean="0"/>
              <a:t>‹#›</a:t>
            </a:fld>
            <a:endParaRPr lang="en-US"/>
          </a:p>
        </p:txBody>
      </p:sp>
      <p:sp>
        <p:nvSpPr>
          <p:cNvPr id="7" name="Rectangle 6">
            <a:extLst>
              <a:ext uri="{FF2B5EF4-FFF2-40B4-BE49-F238E27FC236}">
                <a16:creationId xmlns:a16="http://schemas.microsoft.com/office/drawing/2014/main" id="{9A3DD94C-5B68-EB41-9678-CFDA7DFB5F63}"/>
              </a:ext>
            </a:extLst>
          </p:cNvPr>
          <p:cNvSpPr/>
          <p:nvPr userDrawn="1"/>
        </p:nvSpPr>
        <p:spPr>
          <a:xfrm>
            <a:off x="0" y="0"/>
            <a:ext cx="12192000" cy="1145004"/>
          </a:xfrm>
          <a:prstGeom prst="rect">
            <a:avLst/>
          </a:prstGeom>
          <a:solidFill>
            <a:srgbClr val="1C3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4DCA4BD6-EBA6-0442-BBBA-6D5568D971EF}"/>
              </a:ext>
            </a:extLst>
          </p:cNvPr>
          <p:cNvSpPr>
            <a:spLocks noGrp="1"/>
          </p:cNvSpPr>
          <p:nvPr>
            <p:ph type="title"/>
          </p:nvPr>
        </p:nvSpPr>
        <p:spPr>
          <a:xfrm>
            <a:off x="846945" y="179541"/>
            <a:ext cx="9677400" cy="782053"/>
          </a:xfrm>
        </p:spPr>
        <p:txBody>
          <a:bodyPr>
            <a:normAutofit/>
          </a:bodyPr>
          <a:lstStyle>
            <a:lvl1pPr>
              <a:defRPr sz="4000">
                <a:solidFill>
                  <a:schemeClr val="bg1"/>
                </a:solidFill>
              </a:defRPr>
            </a:lvl1pPr>
          </a:lstStyle>
          <a:p>
            <a:r>
              <a:rPr lang="en-US" dirty="0"/>
              <a:t>Click to edit Master title style</a:t>
            </a:r>
          </a:p>
        </p:txBody>
      </p:sp>
      <p:sp>
        <p:nvSpPr>
          <p:cNvPr id="11" name="Pentagon 10">
            <a:extLst>
              <a:ext uri="{FF2B5EF4-FFF2-40B4-BE49-F238E27FC236}">
                <a16:creationId xmlns:a16="http://schemas.microsoft.com/office/drawing/2014/main" id="{1EDF579A-4321-5143-AD30-A2835E5130FA}"/>
              </a:ext>
            </a:extLst>
          </p:cNvPr>
          <p:cNvSpPr/>
          <p:nvPr userDrawn="1"/>
        </p:nvSpPr>
        <p:spPr>
          <a:xfrm>
            <a:off x="0" y="0"/>
            <a:ext cx="746369" cy="1145004"/>
          </a:xfrm>
          <a:prstGeom prst="homePlate">
            <a:avLst>
              <a:gd name="adj" fmla="val 34754"/>
            </a:avLst>
          </a:prstGeom>
          <a:solidFill>
            <a:srgbClr val="4BA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751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hase 1_Title and Figure/Objec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E07453-CA16-4F19-AB51-B68C2BBB44DB}"/>
              </a:ext>
            </a:extLst>
          </p:cNvPr>
          <p:cNvSpPr/>
          <p:nvPr userDrawn="1"/>
        </p:nvSpPr>
        <p:spPr>
          <a:xfrm>
            <a:off x="0" y="0"/>
            <a:ext cx="12192000" cy="1524000"/>
          </a:xfrm>
          <a:prstGeom prst="rect">
            <a:avLst/>
          </a:prstGeom>
          <a:solidFill>
            <a:srgbClr val="0CA0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Content Placeholder 5"/>
          <p:cNvSpPr>
            <a:spLocks noGrp="1"/>
          </p:cNvSpPr>
          <p:nvPr>
            <p:ph sz="quarter" idx="13"/>
          </p:nvPr>
        </p:nvSpPr>
        <p:spPr>
          <a:xfrm>
            <a:off x="609600" y="1828800"/>
            <a:ext cx="10972800" cy="4526280"/>
          </a:xfrm>
        </p:spPr>
        <p:txBody>
          <a:bodyPr/>
          <a:lstStyle>
            <a:lvl1pPr marL="0" indent="0">
              <a:buNone/>
              <a:defRPr baseline="0"/>
            </a:lvl1pPr>
          </a:lstStyle>
          <a:p>
            <a:pPr lvl="0"/>
            <a:r>
              <a:rPr lang="en-US"/>
              <a:t>Click to edit Master text styles</a:t>
            </a:r>
          </a:p>
        </p:txBody>
      </p:sp>
      <p:sp>
        <p:nvSpPr>
          <p:cNvPr id="9" name="Title 1"/>
          <p:cNvSpPr>
            <a:spLocks noGrp="1"/>
          </p:cNvSpPr>
          <p:nvPr>
            <p:ph type="title"/>
          </p:nvPr>
        </p:nvSpPr>
        <p:spPr>
          <a:xfrm>
            <a:off x="609600" y="228600"/>
            <a:ext cx="9448800" cy="1143000"/>
          </a:xfrm>
        </p:spPr>
        <p:txBody>
          <a:bodyPr>
            <a:normAutofit/>
          </a:bodyPr>
          <a:lstStyle>
            <a:lvl1pPr algn="l">
              <a:defRPr sz="4000">
                <a:solidFill>
                  <a:schemeClr val="bg1"/>
                </a:solidFill>
              </a:defRPr>
            </a:lvl1pPr>
          </a:lstStyle>
          <a:p>
            <a:r>
              <a:rPr lang="en-US"/>
              <a:t>Click to edit Master title style</a:t>
            </a:r>
            <a:endParaRPr lang="en-US" dirty="0"/>
          </a:p>
        </p:txBody>
      </p:sp>
      <p:sp>
        <p:nvSpPr>
          <p:cNvPr id="7" name="Text Placeholder 12"/>
          <p:cNvSpPr>
            <a:spLocks noGrp="1"/>
          </p:cNvSpPr>
          <p:nvPr>
            <p:ph type="body" sz="quarter" idx="18"/>
          </p:nvPr>
        </p:nvSpPr>
        <p:spPr>
          <a:xfrm>
            <a:off x="9347200" y="6400800"/>
            <a:ext cx="2235200" cy="228600"/>
          </a:xfrm>
        </p:spPr>
        <p:txBody>
          <a:bodyPr anchor="ctr"/>
          <a:lstStyle>
            <a:lvl1pPr marL="0" indent="0" algn="l">
              <a:spcBef>
                <a:spcPts val="0"/>
              </a:spcBef>
              <a:spcAft>
                <a:spcPts val="0"/>
              </a:spcAft>
              <a:buNone/>
              <a:defRPr sz="800" baseline="0">
                <a:solidFill>
                  <a:schemeClr val="accent2">
                    <a:lumMod val="50000"/>
                    <a:lumOff val="50000"/>
                  </a:schemeClr>
                </a:solidFill>
              </a:defRPr>
            </a:lvl1pPr>
          </a:lstStyle>
          <a:p>
            <a:pPr lvl="0"/>
            <a:r>
              <a:rPr lang="en-US"/>
              <a:t>Click to edit Master text styles</a:t>
            </a:r>
          </a:p>
        </p:txBody>
      </p:sp>
    </p:spTree>
    <p:extLst>
      <p:ext uri="{BB962C8B-B14F-4D97-AF65-F5344CB8AC3E}">
        <p14:creationId xmlns:p14="http://schemas.microsoft.com/office/powerpoint/2010/main" val="3964385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hase 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894B65-5B7E-4EF9-B3DD-E70617B0C5BB}"/>
              </a:ext>
            </a:extLst>
          </p:cNvPr>
          <p:cNvSpPr/>
          <p:nvPr userDrawn="1"/>
        </p:nvSpPr>
        <p:spPr>
          <a:xfrm>
            <a:off x="0" y="0"/>
            <a:ext cx="12192000" cy="1524000"/>
          </a:xfrm>
          <a:prstGeom prst="rect">
            <a:avLst/>
          </a:prstGeom>
          <a:solidFill>
            <a:srgbClr val="0CA0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609600" y="228600"/>
            <a:ext cx="9448800" cy="1143000"/>
          </a:xfrm>
        </p:spPr>
        <p:txBody>
          <a:bodyPr>
            <a:normAutofit/>
          </a:bodyPr>
          <a:lstStyle>
            <a:lvl1pPr algn="l">
              <a:defRPr sz="4000">
                <a:solidFill>
                  <a:schemeClr val="bg1"/>
                </a:solidFill>
              </a:defRPr>
            </a:lvl1pPr>
          </a:lstStyle>
          <a:p>
            <a:r>
              <a:rPr lang="en-US" dirty="0"/>
              <a:t>Click to edit Master title style</a:t>
            </a:r>
          </a:p>
        </p:txBody>
      </p:sp>
      <p:sp>
        <p:nvSpPr>
          <p:cNvPr id="6" name="Text Placeholder 5"/>
          <p:cNvSpPr>
            <a:spLocks noGrp="1"/>
          </p:cNvSpPr>
          <p:nvPr>
            <p:ph type="body" sz="quarter" idx="13"/>
          </p:nvPr>
        </p:nvSpPr>
        <p:spPr>
          <a:xfrm>
            <a:off x="609600" y="1828800"/>
            <a:ext cx="10972800" cy="4495800"/>
          </a:xfrm>
        </p:spPr>
        <p:txBody>
          <a:bodyPr/>
          <a:lstStyle>
            <a:lvl1pPr>
              <a:defRPr baseline="0"/>
            </a:lvl1pPr>
            <a:lvl2pPr>
              <a:buSzPct val="100000"/>
              <a:buFont typeface="Wingdings" pitchFamily="2" charset="2"/>
              <a:buChar char="§"/>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14773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hase 1_Text-Two Colum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F1BDC5-549A-4787-9AFE-8D1EEE065FCB}"/>
              </a:ext>
            </a:extLst>
          </p:cNvPr>
          <p:cNvSpPr/>
          <p:nvPr userDrawn="1"/>
        </p:nvSpPr>
        <p:spPr>
          <a:xfrm>
            <a:off x="0" y="0"/>
            <a:ext cx="12192000" cy="1524000"/>
          </a:xfrm>
          <a:prstGeom prst="rect">
            <a:avLst/>
          </a:prstGeom>
          <a:solidFill>
            <a:srgbClr val="0CA0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 Placeholder 4"/>
          <p:cNvSpPr>
            <a:spLocks noGrp="1"/>
          </p:cNvSpPr>
          <p:nvPr>
            <p:ph type="body" sz="quarter" idx="14"/>
          </p:nvPr>
        </p:nvSpPr>
        <p:spPr>
          <a:xfrm>
            <a:off x="609600" y="1828800"/>
            <a:ext cx="5384800" cy="4526280"/>
          </a:xfrm>
        </p:spPr>
        <p:txBody>
          <a:bodyPr/>
          <a:lstStyle>
            <a:lvl1pPr>
              <a:defRPr/>
            </a:lvl1pPr>
            <a:lvl2pPr>
              <a:buClrTx/>
              <a:buSzPct val="100000"/>
              <a:buFont typeface="Wingdings" pitchFamily="2" charset="2"/>
              <a:buNone/>
              <a:defRPr/>
            </a:lvl2pPr>
          </a:lstStyle>
          <a:p>
            <a:pPr lvl="0"/>
            <a:r>
              <a:rPr lang="en-US"/>
              <a:t>Click to edit Master text styles</a:t>
            </a:r>
          </a:p>
          <a:p>
            <a:pPr lvl="1"/>
            <a:r>
              <a:rPr lang="en-US"/>
              <a:t>Second level</a:t>
            </a:r>
          </a:p>
        </p:txBody>
      </p:sp>
      <p:sp>
        <p:nvSpPr>
          <p:cNvPr id="10" name="Text Placeholder 9"/>
          <p:cNvSpPr>
            <a:spLocks noGrp="1"/>
          </p:cNvSpPr>
          <p:nvPr>
            <p:ph type="body" sz="quarter" idx="15"/>
          </p:nvPr>
        </p:nvSpPr>
        <p:spPr>
          <a:xfrm>
            <a:off x="6197600" y="1828800"/>
            <a:ext cx="5384800" cy="4526280"/>
          </a:xfrm>
        </p:spPr>
        <p:txBody>
          <a:bodyPr/>
          <a:lstStyle>
            <a:lvl1pPr>
              <a:defRPr/>
            </a:lvl1pPr>
            <a:lvl2pPr>
              <a:buSzPct val="100000"/>
              <a:buFont typeface="Wingdings" pitchFamily="2" charset="2"/>
              <a:buChar char="§"/>
              <a:defRPr/>
            </a:lvl2pPr>
          </a:lstStyle>
          <a:p>
            <a:pPr lvl="0"/>
            <a:r>
              <a:rPr lang="en-US"/>
              <a:t>Click to edit Master text styles</a:t>
            </a:r>
          </a:p>
          <a:p>
            <a:pPr lvl="1"/>
            <a:r>
              <a:rPr lang="en-US"/>
              <a:t>Second level</a:t>
            </a:r>
          </a:p>
        </p:txBody>
      </p:sp>
      <p:sp>
        <p:nvSpPr>
          <p:cNvPr id="11" name="Title 1"/>
          <p:cNvSpPr>
            <a:spLocks noGrp="1"/>
          </p:cNvSpPr>
          <p:nvPr>
            <p:ph type="title"/>
          </p:nvPr>
        </p:nvSpPr>
        <p:spPr>
          <a:xfrm>
            <a:off x="609600" y="228600"/>
            <a:ext cx="9448800" cy="1143000"/>
          </a:xfrm>
        </p:spPr>
        <p:txBody>
          <a:bodyPr>
            <a:normAutofit/>
          </a:bodyPr>
          <a:lstStyle>
            <a:lvl1pPr algn="l">
              <a:defRPr sz="4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67323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hase 1_Text and Obje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CA200A-0AF8-4C3F-8657-DBEFA4A78A69}"/>
              </a:ext>
            </a:extLst>
          </p:cNvPr>
          <p:cNvSpPr/>
          <p:nvPr userDrawn="1"/>
        </p:nvSpPr>
        <p:spPr>
          <a:xfrm>
            <a:off x="0" y="0"/>
            <a:ext cx="12192000" cy="1524000"/>
          </a:xfrm>
          <a:prstGeom prst="rect">
            <a:avLst/>
          </a:prstGeom>
          <a:solidFill>
            <a:srgbClr val="0CA0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Content Placeholder 3"/>
          <p:cNvSpPr>
            <a:spLocks noGrp="1"/>
          </p:cNvSpPr>
          <p:nvPr>
            <p:ph sz="half" idx="2"/>
          </p:nvPr>
        </p:nvSpPr>
        <p:spPr>
          <a:xfrm>
            <a:off x="6197600" y="1828801"/>
            <a:ext cx="5384800" cy="4525963"/>
          </a:xfrm>
        </p:spPr>
        <p:txBody>
          <a:bodyPr/>
          <a:lstStyle>
            <a:lvl1pPr marL="0" indent="0">
              <a:buNone/>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8" name="Text Placeholder 7"/>
          <p:cNvSpPr>
            <a:spLocks noGrp="1"/>
          </p:cNvSpPr>
          <p:nvPr>
            <p:ph type="body" sz="quarter" idx="13"/>
          </p:nvPr>
        </p:nvSpPr>
        <p:spPr>
          <a:xfrm>
            <a:off x="609600" y="1828800"/>
            <a:ext cx="5384800" cy="4526280"/>
          </a:xfrm>
        </p:spPr>
        <p:txBody>
          <a:bodyPr/>
          <a:lstStyle>
            <a:lvl1pPr>
              <a:defRPr/>
            </a:lvl1pPr>
            <a:lvl2pPr>
              <a:buSzPct val="100000"/>
              <a:buFont typeface="Wingdings" pitchFamily="2" charset="2"/>
              <a:buChar char="§"/>
              <a:defRPr/>
            </a:lvl2pPr>
          </a:lstStyle>
          <a:p>
            <a:pPr lvl="0"/>
            <a:r>
              <a:rPr lang="en-US"/>
              <a:t>Click to edit Master text styles</a:t>
            </a:r>
          </a:p>
          <a:p>
            <a:pPr lvl="1"/>
            <a:r>
              <a:rPr lang="en-US"/>
              <a:t>Second level</a:t>
            </a:r>
          </a:p>
        </p:txBody>
      </p:sp>
      <p:sp>
        <p:nvSpPr>
          <p:cNvPr id="10" name="Title 1"/>
          <p:cNvSpPr>
            <a:spLocks noGrp="1"/>
          </p:cNvSpPr>
          <p:nvPr>
            <p:ph type="title"/>
          </p:nvPr>
        </p:nvSpPr>
        <p:spPr>
          <a:xfrm>
            <a:off x="609600" y="228600"/>
            <a:ext cx="9448800" cy="1143000"/>
          </a:xfrm>
        </p:spPr>
        <p:txBody>
          <a:bodyPr>
            <a:normAutofit/>
          </a:bodyPr>
          <a:lstStyle>
            <a:lvl1pPr algn="l">
              <a:defRPr sz="4000">
                <a:solidFill>
                  <a:schemeClr val="bg1"/>
                </a:solidFill>
              </a:defRPr>
            </a:lvl1pPr>
          </a:lstStyle>
          <a:p>
            <a:r>
              <a:rPr lang="en-US"/>
              <a:t>Click to edit Master title style</a:t>
            </a:r>
            <a:endParaRPr lang="en-US" dirty="0"/>
          </a:p>
        </p:txBody>
      </p:sp>
      <p:sp>
        <p:nvSpPr>
          <p:cNvPr id="6" name="Text Placeholder 12"/>
          <p:cNvSpPr>
            <a:spLocks noGrp="1"/>
          </p:cNvSpPr>
          <p:nvPr>
            <p:ph type="body" sz="quarter" idx="18"/>
          </p:nvPr>
        </p:nvSpPr>
        <p:spPr>
          <a:xfrm>
            <a:off x="9347200" y="6400800"/>
            <a:ext cx="2235200" cy="228600"/>
          </a:xfrm>
        </p:spPr>
        <p:txBody>
          <a:bodyPr anchor="ctr"/>
          <a:lstStyle>
            <a:lvl1pPr marL="0" indent="0" algn="l">
              <a:spcBef>
                <a:spcPts val="0"/>
              </a:spcBef>
              <a:spcAft>
                <a:spcPts val="0"/>
              </a:spcAft>
              <a:buNone/>
              <a:defRPr sz="800" baseline="0">
                <a:solidFill>
                  <a:schemeClr val="accent2">
                    <a:lumMod val="50000"/>
                    <a:lumOff val="50000"/>
                  </a:schemeClr>
                </a:solidFill>
              </a:defRPr>
            </a:lvl1pPr>
          </a:lstStyle>
          <a:p>
            <a:pPr lvl="0"/>
            <a:r>
              <a:rPr lang="en-US"/>
              <a:t>Click to edit Master text styles</a:t>
            </a:r>
          </a:p>
        </p:txBody>
      </p:sp>
    </p:spTree>
    <p:extLst>
      <p:ext uri="{BB962C8B-B14F-4D97-AF65-F5344CB8AC3E}">
        <p14:creationId xmlns:p14="http://schemas.microsoft.com/office/powerpoint/2010/main" val="1154014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hase 3_Title and Figure/Obje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41DC0-EEF4-488B-A37A-082C65F22DDB}"/>
              </a:ext>
            </a:extLst>
          </p:cNvPr>
          <p:cNvSpPr/>
          <p:nvPr userDrawn="1"/>
        </p:nvSpPr>
        <p:spPr>
          <a:xfrm>
            <a:off x="0" y="0"/>
            <a:ext cx="12192000" cy="1524000"/>
          </a:xfrm>
          <a:prstGeom prst="rect">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Content Placeholder 5"/>
          <p:cNvSpPr>
            <a:spLocks noGrp="1"/>
          </p:cNvSpPr>
          <p:nvPr>
            <p:ph sz="quarter" idx="13"/>
          </p:nvPr>
        </p:nvSpPr>
        <p:spPr>
          <a:xfrm>
            <a:off x="609600" y="1828800"/>
            <a:ext cx="10972800" cy="4526280"/>
          </a:xfrm>
        </p:spPr>
        <p:txBody>
          <a:bodyPr/>
          <a:lstStyle>
            <a:lvl1pPr marL="0" indent="0">
              <a:buNone/>
              <a:defRPr baseline="0"/>
            </a:lvl1pPr>
          </a:lstStyle>
          <a:p>
            <a:pPr lvl="0"/>
            <a:r>
              <a:rPr lang="en-US"/>
              <a:t>Click to edit Master text styles</a:t>
            </a:r>
          </a:p>
        </p:txBody>
      </p:sp>
      <p:sp>
        <p:nvSpPr>
          <p:cNvPr id="9" name="Title 1"/>
          <p:cNvSpPr>
            <a:spLocks noGrp="1"/>
          </p:cNvSpPr>
          <p:nvPr>
            <p:ph type="title"/>
          </p:nvPr>
        </p:nvSpPr>
        <p:spPr>
          <a:xfrm>
            <a:off x="609600" y="228600"/>
            <a:ext cx="9448800" cy="1143000"/>
          </a:xfrm>
        </p:spPr>
        <p:txBody>
          <a:bodyPr>
            <a:normAutofit/>
          </a:bodyPr>
          <a:lstStyle>
            <a:lvl1pPr algn="l">
              <a:defRPr sz="4000">
                <a:solidFill>
                  <a:schemeClr val="bg1"/>
                </a:solidFill>
              </a:defRPr>
            </a:lvl1pPr>
          </a:lstStyle>
          <a:p>
            <a:r>
              <a:rPr lang="en-US"/>
              <a:t>Click to edit Master title style</a:t>
            </a:r>
            <a:endParaRPr lang="en-US" dirty="0"/>
          </a:p>
        </p:txBody>
      </p:sp>
      <p:sp>
        <p:nvSpPr>
          <p:cNvPr id="5" name="Text Placeholder 12"/>
          <p:cNvSpPr>
            <a:spLocks noGrp="1"/>
          </p:cNvSpPr>
          <p:nvPr>
            <p:ph type="body" sz="quarter" idx="18"/>
          </p:nvPr>
        </p:nvSpPr>
        <p:spPr>
          <a:xfrm>
            <a:off x="9347200" y="6400800"/>
            <a:ext cx="2235200" cy="228600"/>
          </a:xfrm>
        </p:spPr>
        <p:txBody>
          <a:bodyPr anchor="ctr"/>
          <a:lstStyle>
            <a:lvl1pPr marL="0" indent="0" algn="l">
              <a:spcBef>
                <a:spcPts val="0"/>
              </a:spcBef>
              <a:spcAft>
                <a:spcPts val="0"/>
              </a:spcAft>
              <a:buNone/>
              <a:defRPr sz="800" baseline="0">
                <a:solidFill>
                  <a:schemeClr val="accent2">
                    <a:lumMod val="50000"/>
                    <a:lumOff val="50000"/>
                  </a:schemeClr>
                </a:solidFill>
              </a:defRPr>
            </a:lvl1pPr>
          </a:lstStyle>
          <a:p>
            <a:pPr lvl="0"/>
            <a:r>
              <a:rPr lang="en-US"/>
              <a:t>Click to edit Master text styles</a:t>
            </a:r>
          </a:p>
        </p:txBody>
      </p:sp>
    </p:spTree>
    <p:extLst>
      <p:ext uri="{BB962C8B-B14F-4D97-AF65-F5344CB8AC3E}">
        <p14:creationId xmlns:p14="http://schemas.microsoft.com/office/powerpoint/2010/main" val="28081327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Phase 3_Text and Obje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9E3281-4F7A-46F0-B752-D0396A43AE15}"/>
              </a:ext>
            </a:extLst>
          </p:cNvPr>
          <p:cNvSpPr/>
          <p:nvPr userDrawn="1"/>
        </p:nvSpPr>
        <p:spPr>
          <a:xfrm>
            <a:off x="0" y="0"/>
            <a:ext cx="12192000" cy="1524000"/>
          </a:xfrm>
          <a:prstGeom prst="rect">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Content Placeholder 3"/>
          <p:cNvSpPr>
            <a:spLocks noGrp="1"/>
          </p:cNvSpPr>
          <p:nvPr>
            <p:ph sz="half" idx="2"/>
          </p:nvPr>
        </p:nvSpPr>
        <p:spPr>
          <a:xfrm>
            <a:off x="6197600" y="1828801"/>
            <a:ext cx="5384800" cy="4525963"/>
          </a:xfrm>
        </p:spPr>
        <p:txBody>
          <a:bodyPr/>
          <a:lstStyle>
            <a:lvl1pPr marL="0" indent="0">
              <a:buNone/>
              <a:defRPr sz="2800" baseline="0">
                <a:solidFill>
                  <a:schemeClr val="tx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8" name="Text Placeholder 7"/>
          <p:cNvSpPr>
            <a:spLocks noGrp="1"/>
          </p:cNvSpPr>
          <p:nvPr>
            <p:ph type="body" sz="quarter" idx="13"/>
          </p:nvPr>
        </p:nvSpPr>
        <p:spPr>
          <a:xfrm>
            <a:off x="609600" y="1828800"/>
            <a:ext cx="5384800" cy="4526280"/>
          </a:xfrm>
        </p:spPr>
        <p:txBody>
          <a:bodyPr/>
          <a:lstStyle>
            <a:lvl1pPr>
              <a:defRPr/>
            </a:lvl1pPr>
            <a:lvl2pPr>
              <a:buSzPct val="100000"/>
              <a:buFont typeface="Wingdings" pitchFamily="2" charset="2"/>
              <a:buChar char="§"/>
              <a:defRPr/>
            </a:lvl2pPr>
          </a:lstStyle>
          <a:p>
            <a:pPr lvl="0"/>
            <a:r>
              <a:rPr lang="en-US"/>
              <a:t>Click to edit Master text styles</a:t>
            </a:r>
          </a:p>
          <a:p>
            <a:pPr lvl="1"/>
            <a:r>
              <a:rPr lang="en-US"/>
              <a:t>Second level</a:t>
            </a:r>
          </a:p>
        </p:txBody>
      </p:sp>
      <p:sp>
        <p:nvSpPr>
          <p:cNvPr id="10" name="Title 1"/>
          <p:cNvSpPr>
            <a:spLocks noGrp="1"/>
          </p:cNvSpPr>
          <p:nvPr>
            <p:ph type="title"/>
          </p:nvPr>
        </p:nvSpPr>
        <p:spPr>
          <a:xfrm>
            <a:off x="609600" y="228600"/>
            <a:ext cx="9448800" cy="1143000"/>
          </a:xfrm>
        </p:spPr>
        <p:txBody>
          <a:bodyPr>
            <a:normAutofit/>
          </a:bodyPr>
          <a:lstStyle>
            <a:lvl1pPr algn="l">
              <a:defRPr sz="4000">
                <a:solidFill>
                  <a:schemeClr val="bg1"/>
                </a:solidFill>
              </a:defRPr>
            </a:lvl1pPr>
          </a:lstStyle>
          <a:p>
            <a:r>
              <a:rPr lang="en-US"/>
              <a:t>Click to edit Master title style</a:t>
            </a:r>
            <a:endParaRPr lang="en-US" dirty="0"/>
          </a:p>
        </p:txBody>
      </p:sp>
      <p:sp>
        <p:nvSpPr>
          <p:cNvPr id="6" name="Text Placeholder 12"/>
          <p:cNvSpPr>
            <a:spLocks noGrp="1"/>
          </p:cNvSpPr>
          <p:nvPr>
            <p:ph type="body" sz="quarter" idx="18"/>
          </p:nvPr>
        </p:nvSpPr>
        <p:spPr>
          <a:xfrm>
            <a:off x="9347200" y="6400800"/>
            <a:ext cx="2235200" cy="228600"/>
          </a:xfrm>
        </p:spPr>
        <p:txBody>
          <a:bodyPr anchor="ctr"/>
          <a:lstStyle>
            <a:lvl1pPr marL="0" indent="0" algn="l">
              <a:spcBef>
                <a:spcPts val="0"/>
              </a:spcBef>
              <a:spcAft>
                <a:spcPts val="0"/>
              </a:spcAft>
              <a:buNone/>
              <a:defRPr sz="800" baseline="0">
                <a:solidFill>
                  <a:schemeClr val="accent2">
                    <a:lumMod val="50000"/>
                    <a:lumOff val="50000"/>
                  </a:schemeClr>
                </a:solidFill>
              </a:defRPr>
            </a:lvl1pPr>
          </a:lstStyle>
          <a:p>
            <a:pPr lvl="0"/>
            <a:r>
              <a:rPr lang="en-US"/>
              <a:t>Click to edit Master text styles</a:t>
            </a:r>
          </a:p>
        </p:txBody>
      </p:sp>
    </p:spTree>
    <p:extLst>
      <p:ext uri="{BB962C8B-B14F-4D97-AF65-F5344CB8AC3E}">
        <p14:creationId xmlns:p14="http://schemas.microsoft.com/office/powerpoint/2010/main" val="959252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3017E-384A-8942-8573-725040DFD4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22C6C5-6C4D-D441-818E-914146EDB7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38962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E5966-C3F5-7547-A67E-73C2E280B8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DA5D6B1-D837-7848-991D-FA8C718FA0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8478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112AA-E540-534D-8EB5-3A4804E953F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5795A1-34DC-9D40-96DB-A48F99C5485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730445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B3D9E-CA37-4F42-8C24-6DF6F1F5B4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BA21B5C-B6B6-D941-B22F-4AFA8A1A50C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E2A436-7CA9-EC45-8280-41E4744F2B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4240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19DD6A-602E-7D40-AA2E-DCF2A3937009}"/>
              </a:ext>
            </a:extLst>
          </p:cNvPr>
          <p:cNvSpPr>
            <a:spLocks noGrp="1"/>
          </p:cNvSpPr>
          <p:nvPr>
            <p:ph idx="1"/>
          </p:nvPr>
        </p:nvSpPr>
        <p:spPr>
          <a:xfrm>
            <a:off x="838200" y="1445741"/>
            <a:ext cx="10515600" cy="47312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3D5A4B-EF47-DD47-AA62-9F2E4F803747}"/>
              </a:ext>
            </a:extLst>
          </p:cNvPr>
          <p:cNvSpPr>
            <a:spLocks noGrp="1"/>
          </p:cNvSpPr>
          <p:nvPr>
            <p:ph type="dt" sz="half" idx="10"/>
          </p:nvPr>
        </p:nvSpPr>
        <p:spPr/>
        <p:txBody>
          <a:bodyPr/>
          <a:lstStyle/>
          <a:p>
            <a:fld id="{1BAD012F-AE8C-4443-926E-0784D96009B5}" type="datetimeFigureOut">
              <a:rPr lang="en-US" smtClean="0"/>
              <a:t>10/11/2021</a:t>
            </a:fld>
            <a:endParaRPr lang="en-US"/>
          </a:p>
        </p:txBody>
      </p:sp>
      <p:sp>
        <p:nvSpPr>
          <p:cNvPr id="5" name="Footer Placeholder 4">
            <a:extLst>
              <a:ext uri="{FF2B5EF4-FFF2-40B4-BE49-F238E27FC236}">
                <a16:creationId xmlns:a16="http://schemas.microsoft.com/office/drawing/2014/main" id="{83F30B01-E0B3-CE4D-9A34-D4810A645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BBA6BE-43A2-0940-A4A8-9CE7A25F0317}"/>
              </a:ext>
            </a:extLst>
          </p:cNvPr>
          <p:cNvSpPr>
            <a:spLocks noGrp="1"/>
          </p:cNvSpPr>
          <p:nvPr>
            <p:ph type="sldNum" sz="quarter" idx="12"/>
          </p:nvPr>
        </p:nvSpPr>
        <p:spPr/>
        <p:txBody>
          <a:bodyPr/>
          <a:lstStyle/>
          <a:p>
            <a:fld id="{635B0F88-3849-DD47-8728-3C255520CEA0}" type="slidenum">
              <a:rPr lang="en-US" smtClean="0"/>
              <a:t>‹#›</a:t>
            </a:fld>
            <a:endParaRPr lang="en-US"/>
          </a:p>
        </p:txBody>
      </p:sp>
      <p:sp>
        <p:nvSpPr>
          <p:cNvPr id="7" name="Rectangle 6">
            <a:extLst>
              <a:ext uri="{FF2B5EF4-FFF2-40B4-BE49-F238E27FC236}">
                <a16:creationId xmlns:a16="http://schemas.microsoft.com/office/drawing/2014/main" id="{9A3DD94C-5B68-EB41-9678-CFDA7DFB5F63}"/>
              </a:ext>
            </a:extLst>
          </p:cNvPr>
          <p:cNvSpPr/>
          <p:nvPr userDrawn="1"/>
        </p:nvSpPr>
        <p:spPr>
          <a:xfrm>
            <a:off x="0" y="0"/>
            <a:ext cx="12192000" cy="1145004"/>
          </a:xfrm>
          <a:prstGeom prst="rect">
            <a:avLst/>
          </a:prstGeom>
          <a:solidFill>
            <a:srgbClr val="1C3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4DCA4BD6-EBA6-0442-BBBA-6D5568D971EF}"/>
              </a:ext>
            </a:extLst>
          </p:cNvPr>
          <p:cNvSpPr>
            <a:spLocks noGrp="1"/>
          </p:cNvSpPr>
          <p:nvPr>
            <p:ph type="title"/>
          </p:nvPr>
        </p:nvSpPr>
        <p:spPr>
          <a:xfrm>
            <a:off x="846945" y="179541"/>
            <a:ext cx="9677400" cy="782053"/>
          </a:xfrm>
        </p:spPr>
        <p:txBody>
          <a:bodyPr>
            <a:normAutofit/>
          </a:bodyPr>
          <a:lstStyle>
            <a:lvl1pPr>
              <a:defRPr sz="4000">
                <a:solidFill>
                  <a:schemeClr val="bg1"/>
                </a:solidFill>
              </a:defRPr>
            </a:lvl1pPr>
          </a:lstStyle>
          <a:p>
            <a:r>
              <a:rPr lang="en-US" dirty="0"/>
              <a:t>Click to edit Master title style</a:t>
            </a:r>
          </a:p>
        </p:txBody>
      </p:sp>
      <p:sp>
        <p:nvSpPr>
          <p:cNvPr id="11" name="Pentagon 10">
            <a:extLst>
              <a:ext uri="{FF2B5EF4-FFF2-40B4-BE49-F238E27FC236}">
                <a16:creationId xmlns:a16="http://schemas.microsoft.com/office/drawing/2014/main" id="{1EDF579A-4321-5143-AD30-A2835E5130FA}"/>
              </a:ext>
            </a:extLst>
          </p:cNvPr>
          <p:cNvSpPr/>
          <p:nvPr userDrawn="1"/>
        </p:nvSpPr>
        <p:spPr>
          <a:xfrm>
            <a:off x="0" y="0"/>
            <a:ext cx="746369" cy="1145004"/>
          </a:xfrm>
          <a:prstGeom prst="homePlate">
            <a:avLst>
              <a:gd name="adj" fmla="val 34754"/>
            </a:avLst>
          </a:prstGeom>
          <a:solidFill>
            <a:srgbClr val="7AC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554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7294A-68A4-3042-A848-BB0D9BBD914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3057FB2-A7E4-8E4A-B32C-6502896CC90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B4066C-948E-6F4B-9CAE-EB31063F781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97402A-2620-774B-932B-0C8176FFD8E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349996-1EC4-DE47-850A-78C2AC0ED27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830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BFA61-74B5-824D-BBDB-28867965FD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0866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378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E4AFC-276D-2F45-A794-B1E649F275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CF688E-236C-5B4D-9CEE-3D8DEB9A0EF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337260-D7C2-1240-ADCE-ECCEAD0059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56926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143C4-9135-3943-8517-8780259FC1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7B4761-1974-A341-B37A-9AD4DD9C27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21878D-DF3A-D74D-90C0-7006EB6513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146107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4BB48-5CFB-CE4B-9DA5-7767F3E209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934A04-54C3-2246-B2EE-516E966489D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678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A659C8-BEFC-9143-8981-3D9D4E31F76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3E5AB9-EFCF-C84C-99B6-1BD0B87DDFC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5170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29FC4-238C-9041-AF92-9A1DD3AF8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637A0E-2A7D-E74D-9000-B623DBDECF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E7E352-0A47-BD4E-A809-3527C6CC2B80}"/>
              </a:ext>
            </a:extLst>
          </p:cNvPr>
          <p:cNvSpPr>
            <a:spLocks noGrp="1"/>
          </p:cNvSpPr>
          <p:nvPr>
            <p:ph type="dt" sz="half" idx="10"/>
          </p:nvPr>
        </p:nvSpPr>
        <p:spPr/>
        <p:txBody>
          <a:bodyPr/>
          <a:lstStyle/>
          <a:p>
            <a:fld id="{175ADCB2-9524-B041-8A7F-B1B56517BFAE}" type="datetimeFigureOut">
              <a:rPr lang="en-US" smtClean="0"/>
              <a:t>10/11/2021</a:t>
            </a:fld>
            <a:endParaRPr lang="en-US"/>
          </a:p>
        </p:txBody>
      </p:sp>
      <p:sp>
        <p:nvSpPr>
          <p:cNvPr id="5" name="Footer Placeholder 4">
            <a:extLst>
              <a:ext uri="{FF2B5EF4-FFF2-40B4-BE49-F238E27FC236}">
                <a16:creationId xmlns:a16="http://schemas.microsoft.com/office/drawing/2014/main" id="{4683DCF3-67E0-354C-BFAB-E449926FD2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9C9BC-2D03-6D48-B330-A809F9FF454A}"/>
              </a:ext>
            </a:extLst>
          </p:cNvPr>
          <p:cNvSpPr>
            <a:spLocks noGrp="1"/>
          </p:cNvSpPr>
          <p:nvPr>
            <p:ph type="sldNum" sz="quarter" idx="12"/>
          </p:nvPr>
        </p:nvSpPr>
        <p:spPr/>
        <p:txBody>
          <a:bodyPr/>
          <a:lstStyle/>
          <a:p>
            <a:fld id="{BF612168-0DBB-0444-A21C-33218B9A98BC}" type="slidenum">
              <a:rPr lang="en-US" smtClean="0"/>
              <a:t>‹#›</a:t>
            </a:fld>
            <a:endParaRPr lang="en-US"/>
          </a:p>
        </p:txBody>
      </p:sp>
    </p:spTree>
    <p:extLst>
      <p:ext uri="{BB962C8B-B14F-4D97-AF65-F5344CB8AC3E}">
        <p14:creationId xmlns:p14="http://schemas.microsoft.com/office/powerpoint/2010/main" val="26981582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FDB28-C5C9-F149-8458-EE00F178DF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19DD6A-602E-7D40-AA2E-DCF2A39370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D5A4B-EF47-DD47-AA62-9F2E4F803747}"/>
              </a:ext>
            </a:extLst>
          </p:cNvPr>
          <p:cNvSpPr>
            <a:spLocks noGrp="1"/>
          </p:cNvSpPr>
          <p:nvPr>
            <p:ph type="dt" sz="half" idx="10"/>
          </p:nvPr>
        </p:nvSpPr>
        <p:spPr/>
        <p:txBody>
          <a:bodyPr/>
          <a:lstStyle/>
          <a:p>
            <a:fld id="{175ADCB2-9524-B041-8A7F-B1B56517BFAE}" type="datetimeFigureOut">
              <a:rPr lang="en-US" smtClean="0"/>
              <a:t>10/11/2021</a:t>
            </a:fld>
            <a:endParaRPr lang="en-US"/>
          </a:p>
        </p:txBody>
      </p:sp>
      <p:sp>
        <p:nvSpPr>
          <p:cNvPr id="5" name="Footer Placeholder 4">
            <a:extLst>
              <a:ext uri="{FF2B5EF4-FFF2-40B4-BE49-F238E27FC236}">
                <a16:creationId xmlns:a16="http://schemas.microsoft.com/office/drawing/2014/main" id="{83F30B01-E0B3-CE4D-9A34-D4810A645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BBA6BE-43A2-0940-A4A8-9CE7A25F0317}"/>
              </a:ext>
            </a:extLst>
          </p:cNvPr>
          <p:cNvSpPr>
            <a:spLocks noGrp="1"/>
          </p:cNvSpPr>
          <p:nvPr>
            <p:ph type="sldNum" sz="quarter" idx="12"/>
          </p:nvPr>
        </p:nvSpPr>
        <p:spPr/>
        <p:txBody>
          <a:bodyPr/>
          <a:lstStyle/>
          <a:p>
            <a:fld id="{BF612168-0DBB-0444-A21C-33218B9A98BC}" type="slidenum">
              <a:rPr lang="en-US" smtClean="0"/>
              <a:t>‹#›</a:t>
            </a:fld>
            <a:endParaRPr lang="en-US"/>
          </a:p>
        </p:txBody>
      </p:sp>
    </p:spTree>
    <p:extLst>
      <p:ext uri="{BB962C8B-B14F-4D97-AF65-F5344CB8AC3E}">
        <p14:creationId xmlns:p14="http://schemas.microsoft.com/office/powerpoint/2010/main" val="23821626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A542F-BCB2-544E-A312-B9AF3AEDA0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801CC0-F007-6D4B-A764-2A5C418772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E98C25-747D-3746-B8AA-75C9222AD8D6}"/>
              </a:ext>
            </a:extLst>
          </p:cNvPr>
          <p:cNvSpPr>
            <a:spLocks noGrp="1"/>
          </p:cNvSpPr>
          <p:nvPr>
            <p:ph type="dt" sz="half" idx="10"/>
          </p:nvPr>
        </p:nvSpPr>
        <p:spPr/>
        <p:txBody>
          <a:bodyPr/>
          <a:lstStyle/>
          <a:p>
            <a:fld id="{175ADCB2-9524-B041-8A7F-B1B56517BFAE}" type="datetimeFigureOut">
              <a:rPr lang="en-US" smtClean="0"/>
              <a:t>10/11/2021</a:t>
            </a:fld>
            <a:endParaRPr lang="en-US"/>
          </a:p>
        </p:txBody>
      </p:sp>
      <p:sp>
        <p:nvSpPr>
          <p:cNvPr id="5" name="Footer Placeholder 4">
            <a:extLst>
              <a:ext uri="{FF2B5EF4-FFF2-40B4-BE49-F238E27FC236}">
                <a16:creationId xmlns:a16="http://schemas.microsoft.com/office/drawing/2014/main" id="{B409429E-C55D-1042-9491-4CBD2D2EB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410BA8-818E-9948-8E36-BC2B3AA953DD}"/>
              </a:ext>
            </a:extLst>
          </p:cNvPr>
          <p:cNvSpPr>
            <a:spLocks noGrp="1"/>
          </p:cNvSpPr>
          <p:nvPr>
            <p:ph type="sldNum" sz="quarter" idx="12"/>
          </p:nvPr>
        </p:nvSpPr>
        <p:spPr/>
        <p:txBody>
          <a:bodyPr/>
          <a:lstStyle/>
          <a:p>
            <a:fld id="{BF612168-0DBB-0444-A21C-33218B9A98BC}" type="slidenum">
              <a:rPr lang="en-US" smtClean="0"/>
              <a:t>‹#›</a:t>
            </a:fld>
            <a:endParaRPr lang="en-US"/>
          </a:p>
        </p:txBody>
      </p:sp>
    </p:spTree>
    <p:extLst>
      <p:ext uri="{BB962C8B-B14F-4D97-AF65-F5344CB8AC3E}">
        <p14:creationId xmlns:p14="http://schemas.microsoft.com/office/powerpoint/2010/main" val="994766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19DD6A-602E-7D40-AA2E-DCF2A3937009}"/>
              </a:ext>
            </a:extLst>
          </p:cNvPr>
          <p:cNvSpPr>
            <a:spLocks noGrp="1"/>
          </p:cNvSpPr>
          <p:nvPr>
            <p:ph idx="1"/>
          </p:nvPr>
        </p:nvSpPr>
        <p:spPr>
          <a:xfrm>
            <a:off x="838200" y="1445741"/>
            <a:ext cx="10515600" cy="47312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3D5A4B-EF47-DD47-AA62-9F2E4F803747}"/>
              </a:ext>
            </a:extLst>
          </p:cNvPr>
          <p:cNvSpPr>
            <a:spLocks noGrp="1"/>
          </p:cNvSpPr>
          <p:nvPr>
            <p:ph type="dt" sz="half" idx="10"/>
          </p:nvPr>
        </p:nvSpPr>
        <p:spPr/>
        <p:txBody>
          <a:bodyPr/>
          <a:lstStyle/>
          <a:p>
            <a:fld id="{1BAD012F-AE8C-4443-926E-0784D96009B5}" type="datetimeFigureOut">
              <a:rPr lang="en-US" smtClean="0"/>
              <a:t>10/11/2021</a:t>
            </a:fld>
            <a:endParaRPr lang="en-US"/>
          </a:p>
        </p:txBody>
      </p:sp>
      <p:sp>
        <p:nvSpPr>
          <p:cNvPr id="5" name="Footer Placeholder 4">
            <a:extLst>
              <a:ext uri="{FF2B5EF4-FFF2-40B4-BE49-F238E27FC236}">
                <a16:creationId xmlns:a16="http://schemas.microsoft.com/office/drawing/2014/main" id="{83F30B01-E0B3-CE4D-9A34-D4810A645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BBA6BE-43A2-0940-A4A8-9CE7A25F0317}"/>
              </a:ext>
            </a:extLst>
          </p:cNvPr>
          <p:cNvSpPr>
            <a:spLocks noGrp="1"/>
          </p:cNvSpPr>
          <p:nvPr>
            <p:ph type="sldNum" sz="quarter" idx="12"/>
          </p:nvPr>
        </p:nvSpPr>
        <p:spPr/>
        <p:txBody>
          <a:bodyPr/>
          <a:lstStyle/>
          <a:p>
            <a:fld id="{635B0F88-3849-DD47-8728-3C255520CEA0}" type="slidenum">
              <a:rPr lang="en-US" smtClean="0"/>
              <a:t>‹#›</a:t>
            </a:fld>
            <a:endParaRPr lang="en-US"/>
          </a:p>
        </p:txBody>
      </p:sp>
      <p:sp>
        <p:nvSpPr>
          <p:cNvPr id="7" name="Rectangle 6">
            <a:extLst>
              <a:ext uri="{FF2B5EF4-FFF2-40B4-BE49-F238E27FC236}">
                <a16:creationId xmlns:a16="http://schemas.microsoft.com/office/drawing/2014/main" id="{9A3DD94C-5B68-EB41-9678-CFDA7DFB5F63}"/>
              </a:ext>
            </a:extLst>
          </p:cNvPr>
          <p:cNvSpPr/>
          <p:nvPr userDrawn="1"/>
        </p:nvSpPr>
        <p:spPr>
          <a:xfrm>
            <a:off x="0" y="0"/>
            <a:ext cx="12192000" cy="1145004"/>
          </a:xfrm>
          <a:prstGeom prst="rect">
            <a:avLst/>
          </a:prstGeom>
          <a:solidFill>
            <a:srgbClr val="1C3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4DCA4BD6-EBA6-0442-BBBA-6D5568D971EF}"/>
              </a:ext>
            </a:extLst>
          </p:cNvPr>
          <p:cNvSpPr>
            <a:spLocks noGrp="1"/>
          </p:cNvSpPr>
          <p:nvPr>
            <p:ph type="title"/>
          </p:nvPr>
        </p:nvSpPr>
        <p:spPr>
          <a:xfrm>
            <a:off x="846945" y="179541"/>
            <a:ext cx="9677400" cy="782053"/>
          </a:xfrm>
        </p:spPr>
        <p:txBody>
          <a:bodyPr>
            <a:normAutofit/>
          </a:bodyPr>
          <a:lstStyle>
            <a:lvl1pPr>
              <a:defRPr sz="4000">
                <a:solidFill>
                  <a:schemeClr val="bg1"/>
                </a:solidFill>
              </a:defRPr>
            </a:lvl1pPr>
          </a:lstStyle>
          <a:p>
            <a:r>
              <a:rPr lang="en-US" dirty="0"/>
              <a:t>Click to edit Master title style</a:t>
            </a:r>
          </a:p>
        </p:txBody>
      </p:sp>
      <p:sp>
        <p:nvSpPr>
          <p:cNvPr id="11" name="Pentagon 10">
            <a:extLst>
              <a:ext uri="{FF2B5EF4-FFF2-40B4-BE49-F238E27FC236}">
                <a16:creationId xmlns:a16="http://schemas.microsoft.com/office/drawing/2014/main" id="{1EDF579A-4321-5143-AD30-A2835E5130FA}"/>
              </a:ext>
            </a:extLst>
          </p:cNvPr>
          <p:cNvSpPr/>
          <p:nvPr userDrawn="1"/>
        </p:nvSpPr>
        <p:spPr>
          <a:xfrm>
            <a:off x="0" y="0"/>
            <a:ext cx="746369" cy="1145004"/>
          </a:xfrm>
          <a:prstGeom prst="homePlate">
            <a:avLst>
              <a:gd name="adj" fmla="val 34754"/>
            </a:avLst>
          </a:prstGeom>
          <a:solidFill>
            <a:srgbClr val="E35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1748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AFBD0-CF4E-064A-9989-A0D2861FE6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ECD665-E049-BF44-A4C4-ED3F5AD9C7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B058BC-466C-7F48-8215-77DA78E152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2BA489-EBCF-1C4A-9329-978D0988374B}"/>
              </a:ext>
            </a:extLst>
          </p:cNvPr>
          <p:cNvSpPr>
            <a:spLocks noGrp="1"/>
          </p:cNvSpPr>
          <p:nvPr>
            <p:ph type="dt" sz="half" idx="10"/>
          </p:nvPr>
        </p:nvSpPr>
        <p:spPr/>
        <p:txBody>
          <a:bodyPr/>
          <a:lstStyle/>
          <a:p>
            <a:fld id="{175ADCB2-9524-B041-8A7F-B1B56517BFAE}" type="datetimeFigureOut">
              <a:rPr lang="en-US" smtClean="0"/>
              <a:t>10/11/2021</a:t>
            </a:fld>
            <a:endParaRPr lang="en-US"/>
          </a:p>
        </p:txBody>
      </p:sp>
      <p:sp>
        <p:nvSpPr>
          <p:cNvPr id="6" name="Footer Placeholder 5">
            <a:extLst>
              <a:ext uri="{FF2B5EF4-FFF2-40B4-BE49-F238E27FC236}">
                <a16:creationId xmlns:a16="http://schemas.microsoft.com/office/drawing/2014/main" id="{5680A2DD-4561-7C48-A5CA-E766A35A1E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5BFD09-7388-D540-B265-AFF4BD8F04EA}"/>
              </a:ext>
            </a:extLst>
          </p:cNvPr>
          <p:cNvSpPr>
            <a:spLocks noGrp="1"/>
          </p:cNvSpPr>
          <p:nvPr>
            <p:ph type="sldNum" sz="quarter" idx="12"/>
          </p:nvPr>
        </p:nvSpPr>
        <p:spPr/>
        <p:txBody>
          <a:bodyPr/>
          <a:lstStyle/>
          <a:p>
            <a:fld id="{BF612168-0DBB-0444-A21C-33218B9A98BC}" type="slidenum">
              <a:rPr lang="en-US" smtClean="0"/>
              <a:t>‹#›</a:t>
            </a:fld>
            <a:endParaRPr lang="en-US"/>
          </a:p>
        </p:txBody>
      </p:sp>
    </p:spTree>
    <p:extLst>
      <p:ext uri="{BB962C8B-B14F-4D97-AF65-F5344CB8AC3E}">
        <p14:creationId xmlns:p14="http://schemas.microsoft.com/office/powerpoint/2010/main" val="2014183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DBE5D-5BC3-A04E-A3C7-DE8E121412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0B36C3-EBF1-0A40-B68F-ACB294AB60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BEB81-D119-2945-8A01-F2019B627C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096AD6-7AFF-D249-AF76-583CE1A7BA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1786BA-0D4D-2F4A-9299-3B089B372F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1DF898-CC27-EB40-81E8-FED56F8FC07C}"/>
              </a:ext>
            </a:extLst>
          </p:cNvPr>
          <p:cNvSpPr>
            <a:spLocks noGrp="1"/>
          </p:cNvSpPr>
          <p:nvPr>
            <p:ph type="dt" sz="half" idx="10"/>
          </p:nvPr>
        </p:nvSpPr>
        <p:spPr/>
        <p:txBody>
          <a:bodyPr/>
          <a:lstStyle/>
          <a:p>
            <a:fld id="{175ADCB2-9524-B041-8A7F-B1B56517BFAE}" type="datetimeFigureOut">
              <a:rPr lang="en-US" smtClean="0"/>
              <a:t>10/11/2021</a:t>
            </a:fld>
            <a:endParaRPr lang="en-US"/>
          </a:p>
        </p:txBody>
      </p:sp>
      <p:sp>
        <p:nvSpPr>
          <p:cNvPr id="8" name="Footer Placeholder 7">
            <a:extLst>
              <a:ext uri="{FF2B5EF4-FFF2-40B4-BE49-F238E27FC236}">
                <a16:creationId xmlns:a16="http://schemas.microsoft.com/office/drawing/2014/main" id="{1FA5209E-59FB-1946-ACB2-E5B5C30E6C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FD0201-2126-6043-BC4B-4F4BF48988A9}"/>
              </a:ext>
            </a:extLst>
          </p:cNvPr>
          <p:cNvSpPr>
            <a:spLocks noGrp="1"/>
          </p:cNvSpPr>
          <p:nvPr>
            <p:ph type="sldNum" sz="quarter" idx="12"/>
          </p:nvPr>
        </p:nvSpPr>
        <p:spPr/>
        <p:txBody>
          <a:bodyPr/>
          <a:lstStyle/>
          <a:p>
            <a:fld id="{BF612168-0DBB-0444-A21C-33218B9A98BC}" type="slidenum">
              <a:rPr lang="en-US" smtClean="0"/>
              <a:t>‹#›</a:t>
            </a:fld>
            <a:endParaRPr lang="en-US"/>
          </a:p>
        </p:txBody>
      </p:sp>
    </p:spTree>
    <p:extLst>
      <p:ext uri="{BB962C8B-B14F-4D97-AF65-F5344CB8AC3E}">
        <p14:creationId xmlns:p14="http://schemas.microsoft.com/office/powerpoint/2010/main" val="378964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22E4-0C3F-0F44-AEF8-8C47D0CDB3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2890AB-E022-7F41-AFD6-D4B4AE34172A}"/>
              </a:ext>
            </a:extLst>
          </p:cNvPr>
          <p:cNvSpPr>
            <a:spLocks noGrp="1"/>
          </p:cNvSpPr>
          <p:nvPr>
            <p:ph type="dt" sz="half" idx="10"/>
          </p:nvPr>
        </p:nvSpPr>
        <p:spPr/>
        <p:txBody>
          <a:bodyPr/>
          <a:lstStyle/>
          <a:p>
            <a:fld id="{175ADCB2-9524-B041-8A7F-B1B56517BFAE}" type="datetimeFigureOut">
              <a:rPr lang="en-US" smtClean="0"/>
              <a:t>10/11/2021</a:t>
            </a:fld>
            <a:endParaRPr lang="en-US"/>
          </a:p>
        </p:txBody>
      </p:sp>
      <p:sp>
        <p:nvSpPr>
          <p:cNvPr id="4" name="Footer Placeholder 3">
            <a:extLst>
              <a:ext uri="{FF2B5EF4-FFF2-40B4-BE49-F238E27FC236}">
                <a16:creationId xmlns:a16="http://schemas.microsoft.com/office/drawing/2014/main" id="{926C30EA-F79D-3C40-A36E-5A72F679B9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E87B8A-4856-2646-9039-6FAC3A5B7AEE}"/>
              </a:ext>
            </a:extLst>
          </p:cNvPr>
          <p:cNvSpPr>
            <a:spLocks noGrp="1"/>
          </p:cNvSpPr>
          <p:nvPr>
            <p:ph type="sldNum" sz="quarter" idx="12"/>
          </p:nvPr>
        </p:nvSpPr>
        <p:spPr/>
        <p:txBody>
          <a:bodyPr/>
          <a:lstStyle/>
          <a:p>
            <a:fld id="{BF612168-0DBB-0444-A21C-33218B9A98BC}" type="slidenum">
              <a:rPr lang="en-US" smtClean="0"/>
              <a:t>‹#›</a:t>
            </a:fld>
            <a:endParaRPr lang="en-US"/>
          </a:p>
        </p:txBody>
      </p:sp>
    </p:spTree>
    <p:extLst>
      <p:ext uri="{BB962C8B-B14F-4D97-AF65-F5344CB8AC3E}">
        <p14:creationId xmlns:p14="http://schemas.microsoft.com/office/powerpoint/2010/main" val="18357891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8CAA6D-9776-B44F-B24E-9C0882860E4C}"/>
              </a:ext>
            </a:extLst>
          </p:cNvPr>
          <p:cNvSpPr>
            <a:spLocks noGrp="1"/>
          </p:cNvSpPr>
          <p:nvPr>
            <p:ph type="dt" sz="half" idx="10"/>
          </p:nvPr>
        </p:nvSpPr>
        <p:spPr/>
        <p:txBody>
          <a:bodyPr/>
          <a:lstStyle/>
          <a:p>
            <a:fld id="{175ADCB2-9524-B041-8A7F-B1B56517BFAE}" type="datetimeFigureOut">
              <a:rPr lang="en-US" smtClean="0"/>
              <a:t>10/11/2021</a:t>
            </a:fld>
            <a:endParaRPr lang="en-US"/>
          </a:p>
        </p:txBody>
      </p:sp>
      <p:sp>
        <p:nvSpPr>
          <p:cNvPr id="3" name="Footer Placeholder 2">
            <a:extLst>
              <a:ext uri="{FF2B5EF4-FFF2-40B4-BE49-F238E27FC236}">
                <a16:creationId xmlns:a16="http://schemas.microsoft.com/office/drawing/2014/main" id="{1D63E396-1772-1247-86AE-2AA6724211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AC4451-AC4B-1540-9B4E-E87B92B1063C}"/>
              </a:ext>
            </a:extLst>
          </p:cNvPr>
          <p:cNvSpPr>
            <a:spLocks noGrp="1"/>
          </p:cNvSpPr>
          <p:nvPr>
            <p:ph type="sldNum" sz="quarter" idx="12"/>
          </p:nvPr>
        </p:nvSpPr>
        <p:spPr/>
        <p:txBody>
          <a:bodyPr/>
          <a:lstStyle/>
          <a:p>
            <a:fld id="{BF612168-0DBB-0444-A21C-33218B9A98BC}" type="slidenum">
              <a:rPr lang="en-US" smtClean="0"/>
              <a:t>‹#›</a:t>
            </a:fld>
            <a:endParaRPr lang="en-US"/>
          </a:p>
        </p:txBody>
      </p:sp>
    </p:spTree>
    <p:extLst>
      <p:ext uri="{BB962C8B-B14F-4D97-AF65-F5344CB8AC3E}">
        <p14:creationId xmlns:p14="http://schemas.microsoft.com/office/powerpoint/2010/main" val="6038921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51E7-6BB6-4F4D-B0F0-51B385304A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88A54D-CEF0-0E4A-AD20-541F49B7B8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298E2F-3C34-6A43-8B4D-A59EDB550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1994A-4D52-1246-A335-0AAC36DC3693}"/>
              </a:ext>
            </a:extLst>
          </p:cNvPr>
          <p:cNvSpPr>
            <a:spLocks noGrp="1"/>
          </p:cNvSpPr>
          <p:nvPr>
            <p:ph type="dt" sz="half" idx="10"/>
          </p:nvPr>
        </p:nvSpPr>
        <p:spPr/>
        <p:txBody>
          <a:bodyPr/>
          <a:lstStyle/>
          <a:p>
            <a:fld id="{175ADCB2-9524-B041-8A7F-B1B56517BFAE}" type="datetimeFigureOut">
              <a:rPr lang="en-US" smtClean="0"/>
              <a:t>10/11/2021</a:t>
            </a:fld>
            <a:endParaRPr lang="en-US"/>
          </a:p>
        </p:txBody>
      </p:sp>
      <p:sp>
        <p:nvSpPr>
          <p:cNvPr id="6" name="Footer Placeholder 5">
            <a:extLst>
              <a:ext uri="{FF2B5EF4-FFF2-40B4-BE49-F238E27FC236}">
                <a16:creationId xmlns:a16="http://schemas.microsoft.com/office/drawing/2014/main" id="{ED972470-3F16-3F4C-AFD1-61E08AF4A1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EB44B1-839D-F94B-BD0A-E8F9AC9B1291}"/>
              </a:ext>
            </a:extLst>
          </p:cNvPr>
          <p:cNvSpPr>
            <a:spLocks noGrp="1"/>
          </p:cNvSpPr>
          <p:nvPr>
            <p:ph type="sldNum" sz="quarter" idx="12"/>
          </p:nvPr>
        </p:nvSpPr>
        <p:spPr/>
        <p:txBody>
          <a:bodyPr/>
          <a:lstStyle/>
          <a:p>
            <a:fld id="{BF612168-0DBB-0444-A21C-33218B9A98BC}" type="slidenum">
              <a:rPr lang="en-US" smtClean="0"/>
              <a:t>‹#›</a:t>
            </a:fld>
            <a:endParaRPr lang="en-US"/>
          </a:p>
        </p:txBody>
      </p:sp>
    </p:spTree>
    <p:extLst>
      <p:ext uri="{BB962C8B-B14F-4D97-AF65-F5344CB8AC3E}">
        <p14:creationId xmlns:p14="http://schemas.microsoft.com/office/powerpoint/2010/main" val="32512358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86B51-D41A-A840-B017-C6D9CF33A0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7C63BD-0510-474A-81C2-D8B7F3AE85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05105F-0EC3-814F-B992-E8F7FA6ECE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5FBDCE-A9CA-8A43-8FA3-4D5A45B43593}"/>
              </a:ext>
            </a:extLst>
          </p:cNvPr>
          <p:cNvSpPr>
            <a:spLocks noGrp="1"/>
          </p:cNvSpPr>
          <p:nvPr>
            <p:ph type="dt" sz="half" idx="10"/>
          </p:nvPr>
        </p:nvSpPr>
        <p:spPr/>
        <p:txBody>
          <a:bodyPr/>
          <a:lstStyle/>
          <a:p>
            <a:fld id="{175ADCB2-9524-B041-8A7F-B1B56517BFAE}" type="datetimeFigureOut">
              <a:rPr lang="en-US" smtClean="0"/>
              <a:t>10/11/2021</a:t>
            </a:fld>
            <a:endParaRPr lang="en-US"/>
          </a:p>
        </p:txBody>
      </p:sp>
      <p:sp>
        <p:nvSpPr>
          <p:cNvPr id="6" name="Footer Placeholder 5">
            <a:extLst>
              <a:ext uri="{FF2B5EF4-FFF2-40B4-BE49-F238E27FC236}">
                <a16:creationId xmlns:a16="http://schemas.microsoft.com/office/drawing/2014/main" id="{D47A2337-0544-5A4E-A94F-8308C4C1F5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793479-8B30-594E-9180-A68F41B31F58}"/>
              </a:ext>
            </a:extLst>
          </p:cNvPr>
          <p:cNvSpPr>
            <a:spLocks noGrp="1"/>
          </p:cNvSpPr>
          <p:nvPr>
            <p:ph type="sldNum" sz="quarter" idx="12"/>
          </p:nvPr>
        </p:nvSpPr>
        <p:spPr/>
        <p:txBody>
          <a:bodyPr/>
          <a:lstStyle/>
          <a:p>
            <a:fld id="{BF612168-0DBB-0444-A21C-33218B9A98BC}" type="slidenum">
              <a:rPr lang="en-US" smtClean="0"/>
              <a:t>‹#›</a:t>
            </a:fld>
            <a:endParaRPr lang="en-US"/>
          </a:p>
        </p:txBody>
      </p:sp>
    </p:spTree>
    <p:extLst>
      <p:ext uri="{BB962C8B-B14F-4D97-AF65-F5344CB8AC3E}">
        <p14:creationId xmlns:p14="http://schemas.microsoft.com/office/powerpoint/2010/main" val="2751639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794F8-9473-B14B-87A6-6091AD199C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5A8FBB-2477-304B-9228-5FF2A0607F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AFB20-65B8-674C-9384-713B5318D35E}"/>
              </a:ext>
            </a:extLst>
          </p:cNvPr>
          <p:cNvSpPr>
            <a:spLocks noGrp="1"/>
          </p:cNvSpPr>
          <p:nvPr>
            <p:ph type="dt" sz="half" idx="10"/>
          </p:nvPr>
        </p:nvSpPr>
        <p:spPr/>
        <p:txBody>
          <a:bodyPr/>
          <a:lstStyle/>
          <a:p>
            <a:fld id="{175ADCB2-9524-B041-8A7F-B1B56517BFAE}" type="datetimeFigureOut">
              <a:rPr lang="en-US" smtClean="0"/>
              <a:t>10/11/2021</a:t>
            </a:fld>
            <a:endParaRPr lang="en-US"/>
          </a:p>
        </p:txBody>
      </p:sp>
      <p:sp>
        <p:nvSpPr>
          <p:cNvPr id="5" name="Footer Placeholder 4">
            <a:extLst>
              <a:ext uri="{FF2B5EF4-FFF2-40B4-BE49-F238E27FC236}">
                <a16:creationId xmlns:a16="http://schemas.microsoft.com/office/drawing/2014/main" id="{7424D520-85CF-6849-A445-80BE08BAD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919203-D83B-D541-9C3A-CBE55B5BEE2A}"/>
              </a:ext>
            </a:extLst>
          </p:cNvPr>
          <p:cNvSpPr>
            <a:spLocks noGrp="1"/>
          </p:cNvSpPr>
          <p:nvPr>
            <p:ph type="sldNum" sz="quarter" idx="12"/>
          </p:nvPr>
        </p:nvSpPr>
        <p:spPr/>
        <p:txBody>
          <a:bodyPr/>
          <a:lstStyle/>
          <a:p>
            <a:fld id="{BF612168-0DBB-0444-A21C-33218B9A98BC}" type="slidenum">
              <a:rPr lang="en-US" smtClean="0"/>
              <a:t>‹#›</a:t>
            </a:fld>
            <a:endParaRPr lang="en-US"/>
          </a:p>
        </p:txBody>
      </p:sp>
    </p:spTree>
    <p:extLst>
      <p:ext uri="{BB962C8B-B14F-4D97-AF65-F5344CB8AC3E}">
        <p14:creationId xmlns:p14="http://schemas.microsoft.com/office/powerpoint/2010/main" val="10639267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A6CD9F-FA77-2F43-83AE-40F6257EC7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8DBEB8-ABDF-FF4F-91EE-F23F0ED7E2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89B914-57C7-BA41-A644-732AC1D980DE}"/>
              </a:ext>
            </a:extLst>
          </p:cNvPr>
          <p:cNvSpPr>
            <a:spLocks noGrp="1"/>
          </p:cNvSpPr>
          <p:nvPr>
            <p:ph type="dt" sz="half" idx="10"/>
          </p:nvPr>
        </p:nvSpPr>
        <p:spPr/>
        <p:txBody>
          <a:bodyPr/>
          <a:lstStyle/>
          <a:p>
            <a:fld id="{175ADCB2-9524-B041-8A7F-B1B56517BFAE}" type="datetimeFigureOut">
              <a:rPr lang="en-US" smtClean="0"/>
              <a:t>10/11/2021</a:t>
            </a:fld>
            <a:endParaRPr lang="en-US"/>
          </a:p>
        </p:txBody>
      </p:sp>
      <p:sp>
        <p:nvSpPr>
          <p:cNvPr id="5" name="Footer Placeholder 4">
            <a:extLst>
              <a:ext uri="{FF2B5EF4-FFF2-40B4-BE49-F238E27FC236}">
                <a16:creationId xmlns:a16="http://schemas.microsoft.com/office/drawing/2014/main" id="{D1460435-CDA1-A243-A3A4-01E0661EA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566C1-4652-C945-8800-953235B80853}"/>
              </a:ext>
            </a:extLst>
          </p:cNvPr>
          <p:cNvSpPr>
            <a:spLocks noGrp="1"/>
          </p:cNvSpPr>
          <p:nvPr>
            <p:ph type="sldNum" sz="quarter" idx="12"/>
          </p:nvPr>
        </p:nvSpPr>
        <p:spPr/>
        <p:txBody>
          <a:bodyPr/>
          <a:lstStyle/>
          <a:p>
            <a:fld id="{BF612168-0DBB-0444-A21C-33218B9A98BC}" type="slidenum">
              <a:rPr lang="en-US" smtClean="0"/>
              <a:t>‹#›</a:t>
            </a:fld>
            <a:endParaRPr lang="en-US"/>
          </a:p>
        </p:txBody>
      </p:sp>
    </p:spTree>
    <p:extLst>
      <p:ext uri="{BB962C8B-B14F-4D97-AF65-F5344CB8AC3E}">
        <p14:creationId xmlns:p14="http://schemas.microsoft.com/office/powerpoint/2010/main" val="14352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19DD6A-602E-7D40-AA2E-DCF2A3937009}"/>
              </a:ext>
            </a:extLst>
          </p:cNvPr>
          <p:cNvSpPr>
            <a:spLocks noGrp="1"/>
          </p:cNvSpPr>
          <p:nvPr>
            <p:ph idx="1"/>
          </p:nvPr>
        </p:nvSpPr>
        <p:spPr>
          <a:xfrm>
            <a:off x="838200" y="1445741"/>
            <a:ext cx="10515600" cy="47312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3D5A4B-EF47-DD47-AA62-9F2E4F803747}"/>
              </a:ext>
            </a:extLst>
          </p:cNvPr>
          <p:cNvSpPr>
            <a:spLocks noGrp="1"/>
          </p:cNvSpPr>
          <p:nvPr>
            <p:ph type="dt" sz="half" idx="10"/>
          </p:nvPr>
        </p:nvSpPr>
        <p:spPr/>
        <p:txBody>
          <a:bodyPr/>
          <a:lstStyle/>
          <a:p>
            <a:fld id="{1BAD012F-AE8C-4443-926E-0784D96009B5}" type="datetimeFigureOut">
              <a:rPr lang="en-US" smtClean="0"/>
              <a:t>10/11/2021</a:t>
            </a:fld>
            <a:endParaRPr lang="en-US"/>
          </a:p>
        </p:txBody>
      </p:sp>
      <p:sp>
        <p:nvSpPr>
          <p:cNvPr id="5" name="Footer Placeholder 4">
            <a:extLst>
              <a:ext uri="{FF2B5EF4-FFF2-40B4-BE49-F238E27FC236}">
                <a16:creationId xmlns:a16="http://schemas.microsoft.com/office/drawing/2014/main" id="{83F30B01-E0B3-CE4D-9A34-D4810A645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BBA6BE-43A2-0940-A4A8-9CE7A25F0317}"/>
              </a:ext>
            </a:extLst>
          </p:cNvPr>
          <p:cNvSpPr>
            <a:spLocks noGrp="1"/>
          </p:cNvSpPr>
          <p:nvPr>
            <p:ph type="sldNum" sz="quarter" idx="12"/>
          </p:nvPr>
        </p:nvSpPr>
        <p:spPr/>
        <p:txBody>
          <a:bodyPr/>
          <a:lstStyle/>
          <a:p>
            <a:fld id="{635B0F88-3849-DD47-8728-3C255520CEA0}" type="slidenum">
              <a:rPr lang="en-US" smtClean="0"/>
              <a:t>‹#›</a:t>
            </a:fld>
            <a:endParaRPr lang="en-US"/>
          </a:p>
        </p:txBody>
      </p:sp>
      <p:sp>
        <p:nvSpPr>
          <p:cNvPr id="7" name="Rectangle 6">
            <a:extLst>
              <a:ext uri="{FF2B5EF4-FFF2-40B4-BE49-F238E27FC236}">
                <a16:creationId xmlns:a16="http://schemas.microsoft.com/office/drawing/2014/main" id="{9A3DD94C-5B68-EB41-9678-CFDA7DFB5F63}"/>
              </a:ext>
            </a:extLst>
          </p:cNvPr>
          <p:cNvSpPr/>
          <p:nvPr userDrawn="1"/>
        </p:nvSpPr>
        <p:spPr>
          <a:xfrm>
            <a:off x="0" y="-1935"/>
            <a:ext cx="12192000" cy="1145004"/>
          </a:xfrm>
          <a:prstGeom prst="rect">
            <a:avLst/>
          </a:prstGeom>
          <a:solidFill>
            <a:srgbClr val="4BA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4DCA4BD6-EBA6-0442-BBBA-6D5568D971EF}"/>
              </a:ext>
            </a:extLst>
          </p:cNvPr>
          <p:cNvSpPr>
            <a:spLocks noGrp="1"/>
          </p:cNvSpPr>
          <p:nvPr>
            <p:ph type="title"/>
          </p:nvPr>
        </p:nvSpPr>
        <p:spPr>
          <a:xfrm>
            <a:off x="846945" y="179541"/>
            <a:ext cx="9677400" cy="782053"/>
          </a:xfrm>
        </p:spPr>
        <p:txBody>
          <a:bodyPr>
            <a:normAutofit/>
          </a:bodyPr>
          <a:lstStyle>
            <a:lvl1pPr>
              <a:defRPr sz="4000">
                <a:solidFill>
                  <a:schemeClr val="bg1"/>
                </a:solidFill>
              </a:defRPr>
            </a:lvl1pPr>
          </a:lstStyle>
          <a:p>
            <a:r>
              <a:rPr lang="en-US" dirty="0"/>
              <a:t>Click to edit Master title style</a:t>
            </a:r>
          </a:p>
        </p:txBody>
      </p:sp>
      <p:sp>
        <p:nvSpPr>
          <p:cNvPr id="11" name="Pentagon 10">
            <a:extLst>
              <a:ext uri="{FF2B5EF4-FFF2-40B4-BE49-F238E27FC236}">
                <a16:creationId xmlns:a16="http://schemas.microsoft.com/office/drawing/2014/main" id="{1EDF579A-4321-5143-AD30-A2835E5130FA}"/>
              </a:ext>
            </a:extLst>
          </p:cNvPr>
          <p:cNvSpPr/>
          <p:nvPr userDrawn="1"/>
        </p:nvSpPr>
        <p:spPr>
          <a:xfrm>
            <a:off x="0" y="0"/>
            <a:ext cx="746369" cy="1145004"/>
          </a:xfrm>
          <a:prstGeom prst="homePlate">
            <a:avLst>
              <a:gd name="adj" fmla="val 3475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8960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19DD6A-602E-7D40-AA2E-DCF2A3937009}"/>
              </a:ext>
            </a:extLst>
          </p:cNvPr>
          <p:cNvSpPr>
            <a:spLocks noGrp="1"/>
          </p:cNvSpPr>
          <p:nvPr>
            <p:ph idx="1"/>
          </p:nvPr>
        </p:nvSpPr>
        <p:spPr>
          <a:xfrm>
            <a:off x="838200" y="1445741"/>
            <a:ext cx="10515600" cy="47312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3D5A4B-EF47-DD47-AA62-9F2E4F803747}"/>
              </a:ext>
            </a:extLst>
          </p:cNvPr>
          <p:cNvSpPr>
            <a:spLocks noGrp="1"/>
          </p:cNvSpPr>
          <p:nvPr>
            <p:ph type="dt" sz="half" idx="10"/>
          </p:nvPr>
        </p:nvSpPr>
        <p:spPr/>
        <p:txBody>
          <a:bodyPr/>
          <a:lstStyle/>
          <a:p>
            <a:fld id="{1BAD012F-AE8C-4443-926E-0784D96009B5}" type="datetimeFigureOut">
              <a:rPr lang="en-US" smtClean="0"/>
              <a:t>10/11/2021</a:t>
            </a:fld>
            <a:endParaRPr lang="en-US"/>
          </a:p>
        </p:txBody>
      </p:sp>
      <p:sp>
        <p:nvSpPr>
          <p:cNvPr id="5" name="Footer Placeholder 4">
            <a:extLst>
              <a:ext uri="{FF2B5EF4-FFF2-40B4-BE49-F238E27FC236}">
                <a16:creationId xmlns:a16="http://schemas.microsoft.com/office/drawing/2014/main" id="{83F30B01-E0B3-CE4D-9A34-D4810A645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BBA6BE-43A2-0940-A4A8-9CE7A25F0317}"/>
              </a:ext>
            </a:extLst>
          </p:cNvPr>
          <p:cNvSpPr>
            <a:spLocks noGrp="1"/>
          </p:cNvSpPr>
          <p:nvPr>
            <p:ph type="sldNum" sz="quarter" idx="12"/>
          </p:nvPr>
        </p:nvSpPr>
        <p:spPr/>
        <p:txBody>
          <a:bodyPr/>
          <a:lstStyle/>
          <a:p>
            <a:fld id="{635B0F88-3849-DD47-8728-3C255520CEA0}" type="slidenum">
              <a:rPr lang="en-US" smtClean="0"/>
              <a:t>‹#›</a:t>
            </a:fld>
            <a:endParaRPr lang="en-US"/>
          </a:p>
        </p:txBody>
      </p:sp>
      <p:sp>
        <p:nvSpPr>
          <p:cNvPr id="7" name="Rectangle 6">
            <a:extLst>
              <a:ext uri="{FF2B5EF4-FFF2-40B4-BE49-F238E27FC236}">
                <a16:creationId xmlns:a16="http://schemas.microsoft.com/office/drawing/2014/main" id="{9A3DD94C-5B68-EB41-9678-CFDA7DFB5F63}"/>
              </a:ext>
            </a:extLst>
          </p:cNvPr>
          <p:cNvSpPr/>
          <p:nvPr userDrawn="1"/>
        </p:nvSpPr>
        <p:spPr>
          <a:xfrm>
            <a:off x="0" y="0"/>
            <a:ext cx="12192000" cy="1145004"/>
          </a:xfrm>
          <a:prstGeom prst="rect">
            <a:avLst/>
          </a:prstGeom>
          <a:solidFill>
            <a:srgbClr val="7AC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4DCA4BD6-EBA6-0442-BBBA-6D5568D971EF}"/>
              </a:ext>
            </a:extLst>
          </p:cNvPr>
          <p:cNvSpPr>
            <a:spLocks noGrp="1"/>
          </p:cNvSpPr>
          <p:nvPr>
            <p:ph type="title"/>
          </p:nvPr>
        </p:nvSpPr>
        <p:spPr>
          <a:xfrm>
            <a:off x="846945" y="179541"/>
            <a:ext cx="9677400" cy="782053"/>
          </a:xfrm>
        </p:spPr>
        <p:txBody>
          <a:bodyPr>
            <a:normAutofit/>
          </a:bodyPr>
          <a:lstStyle>
            <a:lvl1pPr>
              <a:defRPr sz="4000">
                <a:solidFill>
                  <a:schemeClr val="bg1"/>
                </a:solidFill>
              </a:defRPr>
            </a:lvl1pPr>
          </a:lstStyle>
          <a:p>
            <a:r>
              <a:rPr lang="en-US" dirty="0"/>
              <a:t>Click to edit Master title style</a:t>
            </a:r>
          </a:p>
        </p:txBody>
      </p:sp>
      <p:sp>
        <p:nvSpPr>
          <p:cNvPr id="11" name="Pentagon 10">
            <a:extLst>
              <a:ext uri="{FF2B5EF4-FFF2-40B4-BE49-F238E27FC236}">
                <a16:creationId xmlns:a16="http://schemas.microsoft.com/office/drawing/2014/main" id="{1EDF579A-4321-5143-AD30-A2835E5130FA}"/>
              </a:ext>
            </a:extLst>
          </p:cNvPr>
          <p:cNvSpPr/>
          <p:nvPr userDrawn="1"/>
        </p:nvSpPr>
        <p:spPr>
          <a:xfrm>
            <a:off x="0" y="0"/>
            <a:ext cx="746369" cy="1145004"/>
          </a:xfrm>
          <a:prstGeom prst="homePlate">
            <a:avLst>
              <a:gd name="adj" fmla="val 3475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05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19DD6A-602E-7D40-AA2E-DCF2A3937009}"/>
              </a:ext>
            </a:extLst>
          </p:cNvPr>
          <p:cNvSpPr>
            <a:spLocks noGrp="1"/>
          </p:cNvSpPr>
          <p:nvPr>
            <p:ph idx="1"/>
          </p:nvPr>
        </p:nvSpPr>
        <p:spPr>
          <a:xfrm>
            <a:off x="838200" y="1445741"/>
            <a:ext cx="10515600" cy="47312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3D5A4B-EF47-DD47-AA62-9F2E4F803747}"/>
              </a:ext>
            </a:extLst>
          </p:cNvPr>
          <p:cNvSpPr>
            <a:spLocks noGrp="1"/>
          </p:cNvSpPr>
          <p:nvPr>
            <p:ph type="dt" sz="half" idx="10"/>
          </p:nvPr>
        </p:nvSpPr>
        <p:spPr/>
        <p:txBody>
          <a:bodyPr/>
          <a:lstStyle/>
          <a:p>
            <a:fld id="{1BAD012F-AE8C-4443-926E-0784D96009B5}" type="datetimeFigureOut">
              <a:rPr lang="en-US" smtClean="0"/>
              <a:t>10/11/2021</a:t>
            </a:fld>
            <a:endParaRPr lang="en-US"/>
          </a:p>
        </p:txBody>
      </p:sp>
      <p:sp>
        <p:nvSpPr>
          <p:cNvPr id="5" name="Footer Placeholder 4">
            <a:extLst>
              <a:ext uri="{FF2B5EF4-FFF2-40B4-BE49-F238E27FC236}">
                <a16:creationId xmlns:a16="http://schemas.microsoft.com/office/drawing/2014/main" id="{83F30B01-E0B3-CE4D-9A34-D4810A645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BBA6BE-43A2-0940-A4A8-9CE7A25F0317}"/>
              </a:ext>
            </a:extLst>
          </p:cNvPr>
          <p:cNvSpPr>
            <a:spLocks noGrp="1"/>
          </p:cNvSpPr>
          <p:nvPr>
            <p:ph type="sldNum" sz="quarter" idx="12"/>
          </p:nvPr>
        </p:nvSpPr>
        <p:spPr/>
        <p:txBody>
          <a:bodyPr/>
          <a:lstStyle/>
          <a:p>
            <a:fld id="{635B0F88-3849-DD47-8728-3C255520CEA0}" type="slidenum">
              <a:rPr lang="en-US" smtClean="0"/>
              <a:t>‹#›</a:t>
            </a:fld>
            <a:endParaRPr lang="en-US"/>
          </a:p>
        </p:txBody>
      </p:sp>
      <p:sp>
        <p:nvSpPr>
          <p:cNvPr id="7" name="Rectangle 6">
            <a:extLst>
              <a:ext uri="{FF2B5EF4-FFF2-40B4-BE49-F238E27FC236}">
                <a16:creationId xmlns:a16="http://schemas.microsoft.com/office/drawing/2014/main" id="{9A3DD94C-5B68-EB41-9678-CFDA7DFB5F63}"/>
              </a:ext>
            </a:extLst>
          </p:cNvPr>
          <p:cNvSpPr/>
          <p:nvPr userDrawn="1"/>
        </p:nvSpPr>
        <p:spPr>
          <a:xfrm>
            <a:off x="0" y="0"/>
            <a:ext cx="12192000" cy="1145004"/>
          </a:xfrm>
          <a:prstGeom prst="rect">
            <a:avLst/>
          </a:prstGeom>
          <a:solidFill>
            <a:srgbClr val="E35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4DCA4BD6-EBA6-0442-BBBA-6D5568D971EF}"/>
              </a:ext>
            </a:extLst>
          </p:cNvPr>
          <p:cNvSpPr>
            <a:spLocks noGrp="1"/>
          </p:cNvSpPr>
          <p:nvPr>
            <p:ph type="title"/>
          </p:nvPr>
        </p:nvSpPr>
        <p:spPr>
          <a:xfrm>
            <a:off x="846945" y="179541"/>
            <a:ext cx="9677400" cy="782053"/>
          </a:xfrm>
        </p:spPr>
        <p:txBody>
          <a:bodyPr>
            <a:normAutofit/>
          </a:bodyPr>
          <a:lstStyle>
            <a:lvl1pPr>
              <a:defRPr sz="4000">
                <a:solidFill>
                  <a:schemeClr val="bg1"/>
                </a:solidFill>
              </a:defRPr>
            </a:lvl1pPr>
          </a:lstStyle>
          <a:p>
            <a:r>
              <a:rPr lang="en-US" dirty="0"/>
              <a:t>Click to edit Master title style</a:t>
            </a:r>
          </a:p>
        </p:txBody>
      </p:sp>
      <p:sp>
        <p:nvSpPr>
          <p:cNvPr id="11" name="Pentagon 10">
            <a:extLst>
              <a:ext uri="{FF2B5EF4-FFF2-40B4-BE49-F238E27FC236}">
                <a16:creationId xmlns:a16="http://schemas.microsoft.com/office/drawing/2014/main" id="{1EDF579A-4321-5143-AD30-A2835E5130FA}"/>
              </a:ext>
            </a:extLst>
          </p:cNvPr>
          <p:cNvSpPr/>
          <p:nvPr userDrawn="1"/>
        </p:nvSpPr>
        <p:spPr>
          <a:xfrm>
            <a:off x="0" y="0"/>
            <a:ext cx="746369" cy="1145004"/>
          </a:xfrm>
          <a:prstGeom prst="homePlate">
            <a:avLst>
              <a:gd name="adj" fmla="val 34754"/>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99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FDB28-C5C9-F149-8458-EE00F178DF0A}"/>
              </a:ext>
            </a:extLst>
          </p:cNvPr>
          <p:cNvSpPr>
            <a:spLocks noGrp="1"/>
          </p:cNvSpPr>
          <p:nvPr>
            <p:ph type="title"/>
          </p:nvPr>
        </p:nvSpPr>
        <p:spPr>
          <a:xfrm>
            <a:off x="1676400" y="136525"/>
            <a:ext cx="9677400" cy="1325563"/>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219DD6A-602E-7D40-AA2E-DCF2A3937009}"/>
              </a:ext>
            </a:extLst>
          </p:cNvPr>
          <p:cNvSpPr>
            <a:spLocks noGrp="1"/>
          </p:cNvSpPr>
          <p:nvPr>
            <p:ph idx="1"/>
          </p:nvPr>
        </p:nvSpPr>
        <p:spPr>
          <a:xfrm>
            <a:off x="838200" y="1917080"/>
            <a:ext cx="10515600" cy="44146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3D5A4B-EF47-DD47-AA62-9F2E4F803747}"/>
              </a:ext>
            </a:extLst>
          </p:cNvPr>
          <p:cNvSpPr>
            <a:spLocks noGrp="1"/>
          </p:cNvSpPr>
          <p:nvPr>
            <p:ph type="dt" sz="half" idx="10"/>
          </p:nvPr>
        </p:nvSpPr>
        <p:spPr/>
        <p:txBody>
          <a:bodyPr/>
          <a:lstStyle/>
          <a:p>
            <a:fld id="{1BAD012F-AE8C-4443-926E-0784D96009B5}" type="datetimeFigureOut">
              <a:rPr lang="en-US" smtClean="0"/>
              <a:t>10/11/2021</a:t>
            </a:fld>
            <a:endParaRPr lang="en-US"/>
          </a:p>
        </p:txBody>
      </p:sp>
      <p:sp>
        <p:nvSpPr>
          <p:cNvPr id="5" name="Footer Placeholder 4">
            <a:extLst>
              <a:ext uri="{FF2B5EF4-FFF2-40B4-BE49-F238E27FC236}">
                <a16:creationId xmlns:a16="http://schemas.microsoft.com/office/drawing/2014/main" id="{83F30B01-E0B3-CE4D-9A34-D4810A645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BBA6BE-43A2-0940-A4A8-9CE7A25F0317}"/>
              </a:ext>
            </a:extLst>
          </p:cNvPr>
          <p:cNvSpPr>
            <a:spLocks noGrp="1"/>
          </p:cNvSpPr>
          <p:nvPr>
            <p:ph type="sldNum" sz="quarter" idx="12"/>
          </p:nvPr>
        </p:nvSpPr>
        <p:spPr/>
        <p:txBody>
          <a:bodyPr/>
          <a:lstStyle/>
          <a:p>
            <a:fld id="{635B0F88-3849-DD47-8728-3C255520CEA0}" type="slidenum">
              <a:rPr lang="en-US" smtClean="0"/>
              <a:t>‹#›</a:t>
            </a:fld>
            <a:endParaRPr lang="en-US"/>
          </a:p>
        </p:txBody>
      </p:sp>
      <p:pic>
        <p:nvPicPr>
          <p:cNvPr id="7" name="Picture 6">
            <a:extLst>
              <a:ext uri="{FF2B5EF4-FFF2-40B4-BE49-F238E27FC236}">
                <a16:creationId xmlns:a16="http://schemas.microsoft.com/office/drawing/2014/main" id="{0DE97D14-54EA-F649-A03C-9322275C37FD}"/>
              </a:ext>
            </a:extLst>
          </p:cNvPr>
          <p:cNvPicPr>
            <a:picLocks noChangeAspect="1"/>
          </p:cNvPicPr>
          <p:nvPr userDrawn="1"/>
        </p:nvPicPr>
        <p:blipFill>
          <a:blip r:embed="rId2"/>
          <a:stretch>
            <a:fillRect/>
          </a:stretch>
        </p:blipFill>
        <p:spPr>
          <a:xfrm>
            <a:off x="260350" y="526256"/>
            <a:ext cx="1155700" cy="546100"/>
          </a:xfrm>
          <a:prstGeom prst="rect">
            <a:avLst/>
          </a:prstGeom>
        </p:spPr>
      </p:pic>
    </p:spTree>
    <p:extLst>
      <p:ext uri="{BB962C8B-B14F-4D97-AF65-F5344CB8AC3E}">
        <p14:creationId xmlns:p14="http://schemas.microsoft.com/office/powerpoint/2010/main" val="2622001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A542F-BCB2-544E-A312-B9AF3AEDA0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801CC0-F007-6D4B-A764-2A5C418772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E98C25-747D-3746-B8AA-75C9222AD8D6}"/>
              </a:ext>
            </a:extLst>
          </p:cNvPr>
          <p:cNvSpPr>
            <a:spLocks noGrp="1"/>
          </p:cNvSpPr>
          <p:nvPr>
            <p:ph type="dt" sz="half" idx="10"/>
          </p:nvPr>
        </p:nvSpPr>
        <p:spPr/>
        <p:txBody>
          <a:bodyPr/>
          <a:lstStyle/>
          <a:p>
            <a:fld id="{1BAD012F-AE8C-4443-926E-0784D96009B5}" type="datetimeFigureOut">
              <a:rPr lang="en-US" smtClean="0"/>
              <a:t>10/11/2021</a:t>
            </a:fld>
            <a:endParaRPr lang="en-US"/>
          </a:p>
        </p:txBody>
      </p:sp>
      <p:sp>
        <p:nvSpPr>
          <p:cNvPr id="5" name="Footer Placeholder 4">
            <a:extLst>
              <a:ext uri="{FF2B5EF4-FFF2-40B4-BE49-F238E27FC236}">
                <a16:creationId xmlns:a16="http://schemas.microsoft.com/office/drawing/2014/main" id="{B409429E-C55D-1042-9491-4CBD2D2EB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410BA8-818E-9948-8E36-BC2B3AA953DD}"/>
              </a:ext>
            </a:extLst>
          </p:cNvPr>
          <p:cNvSpPr>
            <a:spLocks noGrp="1"/>
          </p:cNvSpPr>
          <p:nvPr>
            <p:ph type="sldNum" sz="quarter" idx="12"/>
          </p:nvPr>
        </p:nvSpPr>
        <p:spPr/>
        <p:txBody>
          <a:bodyPr/>
          <a:lstStyle/>
          <a:p>
            <a:fld id="{635B0F88-3849-DD47-8728-3C255520CEA0}" type="slidenum">
              <a:rPr lang="en-US" smtClean="0"/>
              <a:t>‹#›</a:t>
            </a:fld>
            <a:endParaRPr lang="en-US"/>
          </a:p>
        </p:txBody>
      </p:sp>
    </p:spTree>
    <p:extLst>
      <p:ext uri="{BB962C8B-B14F-4D97-AF65-F5344CB8AC3E}">
        <p14:creationId xmlns:p14="http://schemas.microsoft.com/office/powerpoint/2010/main" val="131136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41F276-D3D9-EB46-841A-4AB6BF0E6700}"/>
              </a:ext>
            </a:extLst>
          </p:cNvPr>
          <p:cNvSpPr>
            <a:spLocks noGrp="1"/>
          </p:cNvSpPr>
          <p:nvPr>
            <p:ph type="title"/>
          </p:nvPr>
        </p:nvSpPr>
        <p:spPr>
          <a:xfrm>
            <a:off x="1615440" y="523674"/>
            <a:ext cx="96774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E537F99-1AB2-EF4B-9C0F-4701490E1A42}"/>
              </a:ext>
            </a:extLst>
          </p:cNvPr>
          <p:cNvSpPr>
            <a:spLocks noGrp="1"/>
          </p:cNvSpPr>
          <p:nvPr>
            <p:ph type="body" idx="1"/>
          </p:nvPr>
        </p:nvSpPr>
        <p:spPr>
          <a:xfrm>
            <a:off x="838200" y="2336799"/>
            <a:ext cx="10515600" cy="38401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9ECEE6C-3832-554D-A4B0-9C5449570E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SMART Advocacy | smartadvocacy.org</a:t>
            </a:r>
            <a:endParaRPr lang="en-US" dirty="0"/>
          </a:p>
        </p:txBody>
      </p:sp>
      <p:sp>
        <p:nvSpPr>
          <p:cNvPr id="5" name="Footer Placeholder 4">
            <a:extLst>
              <a:ext uri="{FF2B5EF4-FFF2-40B4-BE49-F238E27FC236}">
                <a16:creationId xmlns:a16="http://schemas.microsoft.com/office/drawing/2014/main" id="{7A9132E1-CC3B-CD4B-A993-A610897ACD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F9ACD1-BA61-6D41-816F-C4172337E5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5B0F88-3849-DD47-8728-3C255520CEA0}" type="slidenum">
              <a:rPr lang="en-US" smtClean="0"/>
              <a:t>‹#›</a:t>
            </a:fld>
            <a:endParaRPr lang="en-US"/>
          </a:p>
        </p:txBody>
      </p:sp>
    </p:spTree>
    <p:extLst>
      <p:ext uri="{BB962C8B-B14F-4D97-AF65-F5344CB8AC3E}">
        <p14:creationId xmlns:p14="http://schemas.microsoft.com/office/powerpoint/2010/main" val="2935148888"/>
      </p:ext>
    </p:extLst>
  </p:cSld>
  <p:clrMap bg1="lt1" tx1="dk1" bg2="lt2" tx2="dk2" accent1="accent1" accent2="accent2" accent3="accent3" accent4="accent4" accent5="accent5" accent6="accent6" hlink="hlink" folHlink="folHlink"/>
  <p:sldLayoutIdLst>
    <p:sldLayoutId id="2147483730" r:id="rId1"/>
    <p:sldLayoutId id="2147483767" r:id="rId2"/>
    <p:sldLayoutId id="2147483768" r:id="rId3"/>
    <p:sldLayoutId id="2147483769" r:id="rId4"/>
    <p:sldLayoutId id="2147483770" r:id="rId5"/>
    <p:sldLayoutId id="2147483771" r:id="rId6"/>
    <p:sldLayoutId id="2147483772"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686" r:id="rId18"/>
    <p:sldLayoutId id="2147483687" r:id="rId19"/>
    <p:sldLayoutId id="2147483688" r:id="rId20"/>
    <p:sldLayoutId id="2147483689" r:id="rId21"/>
    <p:sldLayoutId id="2147483690" r:id="rId22"/>
    <p:sldLayoutId id="2147483691" r:id="rId23"/>
    <p:sldLayoutId id="2147483693" r:id="rId24"/>
    <p:sldLayoutId id="2147483694" r:id="rId25"/>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005708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41F276-D3D9-EB46-841A-4AB6BF0E67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537F99-1AB2-EF4B-9C0F-4701490E1A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ECEE6C-3832-554D-A4B0-9C5449570E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5ADCB2-9524-B041-8A7F-B1B56517BFAE}" type="datetimeFigureOut">
              <a:rPr lang="en-US" smtClean="0"/>
              <a:t>10/11/2021</a:t>
            </a:fld>
            <a:endParaRPr lang="en-US"/>
          </a:p>
        </p:txBody>
      </p:sp>
      <p:sp>
        <p:nvSpPr>
          <p:cNvPr id="5" name="Footer Placeholder 4">
            <a:extLst>
              <a:ext uri="{FF2B5EF4-FFF2-40B4-BE49-F238E27FC236}">
                <a16:creationId xmlns:a16="http://schemas.microsoft.com/office/drawing/2014/main" id="{7A9132E1-CC3B-CD4B-A993-A610897ACD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F9ACD1-BA61-6D41-816F-C4172337E5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612168-0DBB-0444-A21C-33218B9A98BC}" type="slidenum">
              <a:rPr lang="en-US" smtClean="0"/>
              <a:t>‹#›</a:t>
            </a:fld>
            <a:endParaRPr lang="en-US"/>
          </a:p>
        </p:txBody>
      </p:sp>
    </p:spTree>
    <p:extLst>
      <p:ext uri="{BB962C8B-B14F-4D97-AF65-F5344CB8AC3E}">
        <p14:creationId xmlns:p14="http://schemas.microsoft.com/office/powerpoint/2010/main" val="168986554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martadvocacy.org/"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imagesofempowerment.org/"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hyperlink" Target="http://search.creativecommons.org/" TargetMode="External"/><Relationship Id="rId4" Type="http://schemas.openxmlformats.org/officeDocument/2006/relationships/hyperlink" Target="https://www.flickr.com/photos/usaidafrica/albums/72157655519703392/"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15.jpg"/><Relationship Id="rId4" Type="http://schemas.openxmlformats.org/officeDocument/2006/relationships/image" Target="../media/image14.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6.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20" name="Text Placeholder 3">
            <a:extLst>
              <a:ext uri="{FF2B5EF4-FFF2-40B4-BE49-F238E27FC236}">
                <a16:creationId xmlns:a16="http://schemas.microsoft.com/office/drawing/2014/main" id="{A96A6331-822E-4F4B-87EF-37E3B3CAF9E7}"/>
              </a:ext>
            </a:extLst>
          </p:cNvPr>
          <p:cNvSpPr txBox="1">
            <a:spLocks/>
          </p:cNvSpPr>
          <p:nvPr/>
        </p:nvSpPr>
        <p:spPr bwMode="auto">
          <a:xfrm>
            <a:off x="1981200" y="18288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900"/>
              </a:spcBef>
              <a:spcAft>
                <a:spcPts val="900"/>
              </a:spcAft>
              <a:buClr>
                <a:srgbClr val="800080"/>
              </a:buClr>
              <a:buSzPct val="75000"/>
              <a:buFont typeface="Wingdings" panose="05000000000000000000" pitchFamily="2" charset="2"/>
              <a:buChar char=""/>
              <a:defRPr sz="2400">
                <a:solidFill>
                  <a:srgbClr val="2626F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600"/>
              </a:spcBef>
              <a:spcAft>
                <a:spcPts val="600"/>
              </a:spcAft>
              <a:buSzPct val="100000"/>
              <a:buFont typeface="Wingdings" panose="05000000000000000000" pitchFamily="2" charset="2"/>
              <a:buChar char="§"/>
              <a:defRPr sz="2000">
                <a:solidFill>
                  <a:srgbClr val="2626F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ts val="300"/>
              </a:spcBef>
              <a:spcAft>
                <a:spcPts val="300"/>
              </a:spcAft>
              <a:buClr>
                <a:srgbClr val="800080"/>
              </a:buClr>
              <a:buSzPct val="75000"/>
              <a:buFont typeface="Wingdings" panose="05000000000000000000" pitchFamily="2" charset="2"/>
              <a:buChar char="§"/>
              <a:defRPr>
                <a:solidFill>
                  <a:srgbClr val="2626F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ts val="300"/>
              </a:spcBef>
              <a:spcAft>
                <a:spcPts val="300"/>
              </a:spcAft>
              <a:buClr>
                <a:schemeClr val="accent2"/>
              </a:buClr>
              <a:buSzPct val="50000"/>
              <a:buFont typeface="National Book" charset="0"/>
              <a:buChar char=""/>
              <a:defRPr sz="1600">
                <a:solidFill>
                  <a:srgbClr val="2626F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
                <a:srgbClr val="00B3FF"/>
              </a:buClr>
            </a:pPr>
            <a:endParaRPr lang="en-US" altLang="en-US">
              <a:solidFill>
                <a:schemeClr val="accent2"/>
              </a:solidFill>
            </a:endParaRPr>
          </a:p>
        </p:txBody>
      </p:sp>
      <p:sp>
        <p:nvSpPr>
          <p:cNvPr id="3" name="Title 2">
            <a:extLst>
              <a:ext uri="{FF2B5EF4-FFF2-40B4-BE49-F238E27FC236}">
                <a16:creationId xmlns:a16="http://schemas.microsoft.com/office/drawing/2014/main" id="{A44FDE3C-AA7C-AB47-9C5C-F1F9139F0A7B}"/>
              </a:ext>
            </a:extLst>
          </p:cNvPr>
          <p:cNvSpPr>
            <a:spLocks noGrp="1"/>
          </p:cNvSpPr>
          <p:nvPr>
            <p:ph type="title"/>
          </p:nvPr>
        </p:nvSpPr>
        <p:spPr>
          <a:xfrm>
            <a:off x="1532965" y="136525"/>
            <a:ext cx="9677400" cy="1325563"/>
          </a:xfrm>
        </p:spPr>
        <p:txBody>
          <a:bodyPr>
            <a:normAutofit/>
          </a:bodyPr>
          <a:lstStyle/>
          <a:p>
            <a:pPr algn="ctr"/>
            <a:r>
              <a:rPr lang="en-US" sz="4000" dirty="0">
                <a:solidFill>
                  <a:srgbClr val="1F4E79"/>
                </a:solidFill>
                <a:latin typeface="Tahoma" panose="020B0604030504040204" pitchFamily="34" charset="0"/>
                <a:ea typeface="Tahoma" panose="020B0604030504040204" pitchFamily="34" charset="0"/>
                <a:cs typeface="Tahoma" panose="020B0604030504040204" pitchFamily="34" charset="0"/>
              </a:rPr>
              <a:t>For Facilitator</a:t>
            </a:r>
            <a:br>
              <a:rPr lang="en-US" sz="4000" dirty="0">
                <a:latin typeface="Tahoma" panose="020B0604030504040204" pitchFamily="34" charset="0"/>
                <a:ea typeface="Tahoma" panose="020B0604030504040204" pitchFamily="34" charset="0"/>
                <a:cs typeface="Tahoma" panose="020B0604030504040204" pitchFamily="34" charset="0"/>
              </a:rPr>
            </a:br>
            <a:r>
              <a:rPr lang="en-US" sz="4000" dirty="0">
                <a:solidFill>
                  <a:srgbClr val="1F4E79"/>
                </a:solidFill>
                <a:latin typeface="Tahoma" panose="020B0604030504040204" pitchFamily="34" charset="0"/>
                <a:ea typeface="Tahoma" panose="020B0604030504040204" pitchFamily="34" charset="0"/>
                <a:cs typeface="Tahoma" panose="020B0604030504040204" pitchFamily="34" charset="0"/>
              </a:rPr>
              <a:t>Succeed With These Slides</a:t>
            </a:r>
            <a:endParaRPr lang="en-US" sz="4000" dirty="0">
              <a:solidFill>
                <a:srgbClr val="1F4E79"/>
              </a:solidFill>
            </a:endParaRPr>
          </a:p>
        </p:txBody>
      </p:sp>
      <p:sp>
        <p:nvSpPr>
          <p:cNvPr id="34822" name="Text Placeholder 2">
            <a:extLst>
              <a:ext uri="{FF2B5EF4-FFF2-40B4-BE49-F238E27FC236}">
                <a16:creationId xmlns:a16="http://schemas.microsoft.com/office/drawing/2014/main" id="{0883A790-F982-46D1-87DA-5C9E4A2C0416}"/>
              </a:ext>
            </a:extLst>
          </p:cNvPr>
          <p:cNvSpPr>
            <a:spLocks noGrp="1"/>
          </p:cNvSpPr>
          <p:nvPr>
            <p:ph idx="1"/>
          </p:nvPr>
        </p:nvSpPr>
        <p:spPr>
          <a:xfrm>
            <a:off x="838200" y="1676400"/>
            <a:ext cx="10515600" cy="4862512"/>
          </a:xfrm>
        </p:spPr>
        <p:txBody>
          <a:bodyPr>
            <a:noAutofit/>
          </a:bodyPr>
          <a:lstStyle/>
          <a:p>
            <a:pPr marL="347472" indent="-347472">
              <a:lnSpc>
                <a:spcPct val="100000"/>
              </a:lnSpc>
              <a:spcBef>
                <a:spcPts val="900"/>
              </a:spcBef>
              <a:spcAft>
                <a:spcPts val="900"/>
              </a:spcAft>
              <a:buClr>
                <a:schemeClr val="tx1"/>
              </a:buClr>
              <a:buFont typeface="+mj-lt"/>
              <a:buAutoNum type="arabicPeriod"/>
            </a:pPr>
            <a:r>
              <a:rPr lang="en-US" altLang="en-US" sz="2400" b="1" dirty="0"/>
              <a:t> Support a step-by-step process </a:t>
            </a:r>
            <a:r>
              <a:rPr lang="en-US" altLang="en-US" sz="2400" dirty="0"/>
              <a:t>to develop and implement an advocacy strategy using the </a:t>
            </a:r>
            <a:r>
              <a:rPr lang="en-US" altLang="en-US" sz="2400" i="1" dirty="0"/>
              <a:t>SMART Advocacy User’s Guide</a:t>
            </a:r>
            <a:r>
              <a:rPr lang="en-US" altLang="en-US" sz="2400" dirty="0"/>
              <a:t>.</a:t>
            </a:r>
          </a:p>
          <a:p>
            <a:pPr marL="347472" indent="-347472">
              <a:lnSpc>
                <a:spcPct val="100000"/>
              </a:lnSpc>
              <a:spcBef>
                <a:spcPts val="900"/>
              </a:spcBef>
              <a:spcAft>
                <a:spcPts val="900"/>
              </a:spcAft>
              <a:buClr>
                <a:schemeClr val="tx1"/>
              </a:buClr>
              <a:buFont typeface="+mj-lt"/>
              <a:buAutoNum type="arabicPeriod"/>
            </a:pPr>
            <a:r>
              <a:rPr lang="en-US" altLang="en-US" sz="2400" b="1" dirty="0"/>
              <a:t> Prepare </a:t>
            </a:r>
            <a:r>
              <a:rPr lang="en-US" altLang="en-US" sz="2400" dirty="0"/>
              <a:t>before a SMART Advocacy facilitation and develop an agenda, talking points, relevant examples, and activities. </a:t>
            </a:r>
          </a:p>
          <a:p>
            <a:pPr marL="347472" indent="-347472">
              <a:lnSpc>
                <a:spcPct val="100000"/>
              </a:lnSpc>
              <a:spcBef>
                <a:spcPts val="900"/>
              </a:spcBef>
              <a:spcAft>
                <a:spcPts val="900"/>
              </a:spcAft>
              <a:buClr>
                <a:schemeClr val="tx1"/>
              </a:buClr>
              <a:buFont typeface="+mj-lt"/>
              <a:buAutoNum type="arabicPeriod"/>
            </a:pPr>
            <a:r>
              <a:rPr lang="en-US" altLang="en-US" sz="2400" b="1" dirty="0"/>
              <a:t> Reflect your advocacy issue, goal, and context </a:t>
            </a:r>
            <a:r>
              <a:rPr lang="en-US" altLang="en-US" sz="2400" dirty="0"/>
              <a:t>by adapting slides, worksheets, and agendas.</a:t>
            </a:r>
          </a:p>
          <a:p>
            <a:pPr marL="347472" indent="-347472">
              <a:lnSpc>
                <a:spcPct val="100000"/>
              </a:lnSpc>
              <a:spcBef>
                <a:spcPts val="900"/>
              </a:spcBef>
              <a:spcAft>
                <a:spcPts val="900"/>
              </a:spcAft>
              <a:buClr>
                <a:schemeClr val="tx1"/>
              </a:buClr>
              <a:buFont typeface="+mj-lt"/>
              <a:buAutoNum type="arabicPeriod"/>
            </a:pPr>
            <a:r>
              <a:rPr lang="en-US" altLang="en-US" sz="2400" b="1" dirty="0"/>
              <a:t> Build in </a:t>
            </a:r>
            <a:r>
              <a:rPr lang="en-US" altLang="en-US" sz="2400" b="1" dirty="0">
                <a:hlinkClick r:id="rId3"/>
              </a:rPr>
              <a:t>other SMART Advocacy materials</a:t>
            </a:r>
            <a:r>
              <a:rPr lang="en-US" altLang="en-US" sz="2400" dirty="0"/>
              <a:t>.</a:t>
            </a:r>
            <a:r>
              <a:rPr lang="en-US" altLang="en-US" sz="2400" b="1" dirty="0"/>
              <a:t> </a:t>
            </a:r>
          </a:p>
          <a:p>
            <a:pPr marL="804672" lvl="3" indent="-283464">
              <a:lnSpc>
                <a:spcPct val="100000"/>
              </a:lnSpc>
              <a:spcBef>
                <a:spcPts val="600"/>
              </a:spcBef>
              <a:spcAft>
                <a:spcPts val="600"/>
              </a:spcAft>
              <a:buClr>
                <a:schemeClr val="tx1"/>
              </a:buClr>
              <a:buFont typeface="+mj-lt"/>
              <a:buAutoNum type="alphaLcPeriod"/>
            </a:pPr>
            <a:r>
              <a:rPr lang="en-US" altLang="en-US" dirty="0"/>
              <a:t>Worksheets that result in a work plan </a:t>
            </a:r>
          </a:p>
          <a:p>
            <a:pPr marL="804672" lvl="3" indent="-283464">
              <a:lnSpc>
                <a:spcPct val="100000"/>
              </a:lnSpc>
              <a:spcBef>
                <a:spcPts val="600"/>
              </a:spcBef>
              <a:spcAft>
                <a:spcPts val="600"/>
              </a:spcAft>
              <a:buClr>
                <a:schemeClr val="tx1"/>
              </a:buClr>
              <a:buFont typeface="+mj-lt"/>
              <a:buAutoNum type="alphaLcPeriod"/>
            </a:pPr>
            <a:r>
              <a:rPr lang="en-US" altLang="en-US" dirty="0">
                <a:latin typeface="Tahoma" panose="020B0604030504040204" pitchFamily="34" charset="0"/>
                <a:ea typeface="Tahoma" panose="020B0604030504040204" pitchFamily="34" charset="0"/>
                <a:cs typeface="Tahoma" panose="020B0604030504040204" pitchFamily="34" charset="0"/>
              </a:rPr>
              <a:t>A guide for </a:t>
            </a:r>
            <a:r>
              <a:rPr lang="en-US" altLang="en-US" dirty="0"/>
              <a:t>member</a:t>
            </a:r>
            <a:r>
              <a:rPr lang="en-US" altLang="en-US" dirty="0">
                <a:latin typeface="Tahoma" panose="020B0604030504040204" pitchFamily="34" charset="0"/>
                <a:ea typeface="Tahoma" panose="020B0604030504040204" pitchFamily="34" charset="0"/>
                <a:cs typeface="Tahoma" panose="020B0604030504040204" pitchFamily="34" charset="0"/>
              </a:rPr>
              <a:t>s of your working group</a:t>
            </a:r>
          </a:p>
          <a:p>
            <a:pPr marL="804672" lvl="3" indent="-283464">
              <a:lnSpc>
                <a:spcPct val="100000"/>
              </a:lnSpc>
              <a:spcBef>
                <a:spcPts val="600"/>
              </a:spcBef>
              <a:spcAft>
                <a:spcPts val="600"/>
              </a:spcAft>
              <a:buClr>
                <a:schemeClr val="tx1"/>
              </a:buClr>
              <a:buFont typeface="+mj-lt"/>
              <a:buAutoNum type="alphaLcPeriod"/>
            </a:pPr>
            <a:r>
              <a:rPr lang="en-US" altLang="en-US" dirty="0"/>
              <a:t>The</a:t>
            </a:r>
            <a:r>
              <a:rPr lang="en-US" altLang="en-US" dirty="0">
                <a:latin typeface="Tahoma" panose="020B0604030504040204" pitchFamily="34" charset="0"/>
                <a:ea typeface="Tahoma" panose="020B0604030504040204" pitchFamily="34" charset="0"/>
                <a:cs typeface="Tahoma" panose="020B0604030504040204" pitchFamily="34" charset="0"/>
              </a:rPr>
              <a:t> </a:t>
            </a:r>
            <a:r>
              <a:rPr lang="en-US" altLang="en-US" i="1" dirty="0">
                <a:latin typeface="Tahoma" panose="020B0604030504040204" pitchFamily="34" charset="0"/>
                <a:ea typeface="Tahoma" panose="020B0604030504040204" pitchFamily="34" charset="0"/>
                <a:cs typeface="Tahoma" panose="020B0604030504040204" pitchFamily="34" charset="0"/>
              </a:rPr>
              <a:t>SMART Advocacy Facilitator’s Guide </a:t>
            </a:r>
            <a:r>
              <a:rPr lang="en-US" altLang="en-US" dirty="0">
                <a:latin typeface="Tahoma" panose="020B0604030504040204" pitchFamily="34" charset="0"/>
                <a:ea typeface="Tahoma" panose="020B0604030504040204" pitchFamily="34" charset="0"/>
                <a:cs typeface="Tahoma" panose="020B0604030504040204" pitchFamily="34" charset="0"/>
              </a:rPr>
              <a:t>for advice on how to tackle facilitation challenges</a:t>
            </a:r>
          </a:p>
        </p:txBody>
      </p:sp>
      <p:sp>
        <p:nvSpPr>
          <p:cNvPr id="5" name="Slide Number Placeholder 4">
            <a:extLst>
              <a:ext uri="{FF2B5EF4-FFF2-40B4-BE49-F238E27FC236}">
                <a16:creationId xmlns:a16="http://schemas.microsoft.com/office/drawing/2014/main" id="{6F06CFF3-3E53-45E9-A804-E4837F2CDF76}"/>
              </a:ext>
            </a:extLst>
          </p:cNvPr>
          <p:cNvSpPr>
            <a:spLocks noGrp="1"/>
          </p:cNvSpPr>
          <p:nvPr>
            <p:ph type="sldNum" sz="quarter" idx="12"/>
          </p:nvPr>
        </p:nvSpPr>
        <p:spPr/>
        <p:txBody>
          <a:bodyPr/>
          <a:lstStyle/>
          <a:p>
            <a:fld id="{635B0F88-3849-DD47-8728-3C255520CEA0}" type="slidenum">
              <a:rPr lang="en-US" smtClean="0"/>
              <a:t>1</a:t>
            </a:fld>
            <a:endParaRPr lang="en-US" dirty="0"/>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97304D0-F7EA-B94A-A4CA-424EE5DA2E70}"/>
              </a:ext>
            </a:extLst>
          </p:cNvPr>
          <p:cNvPicPr>
            <a:picLocks noGrp="1" noChangeAspect="1"/>
          </p:cNvPicPr>
          <p:nvPr>
            <p:ph sz="half" idx="1"/>
          </p:nvPr>
        </p:nvPicPr>
        <p:blipFill>
          <a:blip r:embed="rId3"/>
          <a:stretch>
            <a:fillRect/>
          </a:stretch>
        </p:blipFill>
        <p:spPr>
          <a:xfrm>
            <a:off x="26213" y="0"/>
            <a:ext cx="12165787" cy="6843252"/>
          </a:xfrm>
          <a:noFill/>
        </p:spPr>
      </p:pic>
    </p:spTree>
    <p:extLst>
      <p:ext uri="{BB962C8B-B14F-4D97-AF65-F5344CB8AC3E}">
        <p14:creationId xmlns:p14="http://schemas.microsoft.com/office/powerpoint/2010/main" val="3363688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D804ADF-73DE-A94C-9A5A-F434E8EEA874}"/>
              </a:ext>
            </a:extLst>
          </p:cNvPr>
          <p:cNvSpPr>
            <a:spLocks noGrp="1"/>
          </p:cNvSpPr>
          <p:nvPr>
            <p:ph idx="1"/>
          </p:nvPr>
        </p:nvSpPr>
        <p:spPr/>
        <p:txBody>
          <a:bodyPr>
            <a:normAutofit/>
          </a:bodyPr>
          <a:lstStyle/>
          <a:p>
            <a:pPr marL="347472" indent="-347472">
              <a:lnSpc>
                <a:spcPct val="100000"/>
              </a:lnSpc>
              <a:spcBef>
                <a:spcPts val="900"/>
              </a:spcBef>
              <a:spcAft>
                <a:spcPts val="900"/>
              </a:spcAft>
            </a:pPr>
            <a:r>
              <a:rPr lang="en-US" sz="3200" b="1" dirty="0"/>
              <a:t>Strategy and Recognition: </a:t>
            </a:r>
            <a:r>
              <a:rPr lang="en-US" sz="3200" dirty="0"/>
              <a:t>Explain key aspects of your advocacy strategy. Include the names of all relevant partners and policymakers who should receive credit.</a:t>
            </a:r>
          </a:p>
          <a:p>
            <a:pPr marL="347472" indent="-347472">
              <a:lnSpc>
                <a:spcPct val="100000"/>
              </a:lnSpc>
              <a:spcBef>
                <a:spcPts val="900"/>
              </a:spcBef>
              <a:spcAft>
                <a:spcPts val="900"/>
              </a:spcAft>
            </a:pPr>
            <a:r>
              <a:rPr lang="en-US" sz="3200" b="1" dirty="0"/>
              <a:t>Implications and next steps: </a:t>
            </a:r>
            <a:r>
              <a:rPr lang="en-US" sz="3200" dirty="0"/>
              <a:t>What is expected to happen next? How will this affect your future activities or ability to reach your goal?</a:t>
            </a:r>
          </a:p>
          <a:p>
            <a:pPr marL="347472" indent="-347472">
              <a:lnSpc>
                <a:spcPct val="100000"/>
              </a:lnSpc>
              <a:spcBef>
                <a:spcPts val="900"/>
              </a:spcBef>
              <a:spcAft>
                <a:spcPts val="900"/>
              </a:spcAft>
            </a:pPr>
            <a:r>
              <a:rPr lang="en-US" sz="3200" b="1" dirty="0"/>
              <a:t>Quotes and photos [optional]</a:t>
            </a:r>
          </a:p>
          <a:p>
            <a:endParaRPr lang="en-US" dirty="0"/>
          </a:p>
          <a:p>
            <a:endParaRPr lang="en-US" dirty="0"/>
          </a:p>
          <a:p>
            <a:endParaRPr lang="en-US" dirty="0"/>
          </a:p>
          <a:p>
            <a:endParaRPr lang="en-US" dirty="0"/>
          </a:p>
          <a:p>
            <a:endParaRPr lang="en-US" dirty="0"/>
          </a:p>
          <a:p>
            <a:endParaRPr lang="en-US" dirty="0"/>
          </a:p>
        </p:txBody>
      </p:sp>
      <p:sp>
        <p:nvSpPr>
          <p:cNvPr id="175106" name="Title 1">
            <a:extLst>
              <a:ext uri="{FF2B5EF4-FFF2-40B4-BE49-F238E27FC236}">
                <a16:creationId xmlns:a16="http://schemas.microsoft.com/office/drawing/2014/main" id="{C492B121-09AA-4467-B0B8-BACD7AD27C66}"/>
              </a:ext>
            </a:extLst>
          </p:cNvPr>
          <p:cNvSpPr>
            <a:spLocks noGrp="1"/>
          </p:cNvSpPr>
          <p:nvPr>
            <p:ph type="title"/>
          </p:nvPr>
        </p:nvSpPr>
        <p:spPr/>
        <p:txBody>
          <a:bodyPr/>
          <a:lstStyle/>
          <a:p>
            <a:pPr eaLnBrk="1" hangingPunct="1"/>
            <a:r>
              <a:rPr lang="en-US" altLang="en-US" dirty="0"/>
              <a:t>Step 9.1—Draft Your Story</a:t>
            </a:r>
          </a:p>
        </p:txBody>
      </p:sp>
    </p:spTree>
    <p:extLst>
      <p:ext uri="{BB962C8B-B14F-4D97-AF65-F5344CB8AC3E}">
        <p14:creationId xmlns:p14="http://schemas.microsoft.com/office/powerpoint/2010/main" val="23881836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9B8788-CD25-4AD8-B11F-0845250C1D46}"/>
              </a:ext>
            </a:extLst>
          </p:cNvPr>
          <p:cNvSpPr>
            <a:spLocks noGrp="1"/>
          </p:cNvSpPr>
          <p:nvPr>
            <p:ph idx="1"/>
          </p:nvPr>
        </p:nvSpPr>
        <p:spPr/>
        <p:txBody>
          <a:bodyPr>
            <a:normAutofit/>
          </a:bodyPr>
          <a:lstStyle/>
          <a:p>
            <a:pPr marL="512064" indent="-512064">
              <a:lnSpc>
                <a:spcPct val="110000"/>
              </a:lnSpc>
            </a:pPr>
            <a:r>
              <a:rPr lang="en-US" b="0" i="0" u="none" strike="noStrike" baseline="0" dirty="0">
                <a:solidFill>
                  <a:srgbClr val="211E1F"/>
                </a:solidFill>
              </a:rPr>
              <a:t>Telling your story starts the process of reflecting on what did and did not go well.</a:t>
            </a:r>
          </a:p>
          <a:p>
            <a:pPr marL="512064" indent="-512064">
              <a:lnSpc>
                <a:spcPct val="110000"/>
              </a:lnSpc>
            </a:pPr>
            <a:r>
              <a:rPr lang="en-US" b="0" i="0" u="none" strike="noStrike" baseline="0" dirty="0">
                <a:solidFill>
                  <a:srgbClr val="211E1F"/>
                </a:solidFill>
              </a:rPr>
              <a:t>It connects trends in impact data—that you are already monitoring—with advocacy activities and outputs that contributed to your win.</a:t>
            </a:r>
          </a:p>
          <a:p>
            <a:pPr marL="512064" indent="-512064">
              <a:lnSpc>
                <a:spcPct val="110000"/>
              </a:lnSpc>
            </a:pPr>
            <a:r>
              <a:rPr lang="en-US" b="0" i="0" u="none" strike="noStrike" baseline="0" dirty="0">
                <a:solidFill>
                  <a:srgbClr val="211E1F"/>
                </a:solidFill>
              </a:rPr>
              <a:t>Consider researching how other organizations have told their advocacy stories. You can find AFP’s on </a:t>
            </a:r>
            <a:r>
              <a:rPr lang="en-US" b="0" i="0" u="sng" strike="noStrike" baseline="0" dirty="0">
                <a:solidFill>
                  <a:srgbClr val="49A6DC"/>
                </a:solidFill>
              </a:rPr>
              <a:t>advancefamilyplanning.org.</a:t>
            </a:r>
            <a:r>
              <a:rPr lang="en-US" b="0" i="0" u="none" strike="noStrike" baseline="0" dirty="0">
                <a:solidFill>
                  <a:srgbClr val="211E1F"/>
                </a:solidFill>
              </a:rPr>
              <a:t> </a:t>
            </a:r>
          </a:p>
          <a:p>
            <a:pPr marL="0" indent="0">
              <a:buNone/>
            </a:pPr>
            <a:endParaRPr lang="en-US" sz="4000" dirty="0"/>
          </a:p>
        </p:txBody>
      </p:sp>
      <p:sp>
        <p:nvSpPr>
          <p:cNvPr id="3" name="Title 2">
            <a:extLst>
              <a:ext uri="{FF2B5EF4-FFF2-40B4-BE49-F238E27FC236}">
                <a16:creationId xmlns:a16="http://schemas.microsoft.com/office/drawing/2014/main" id="{4EAC01C1-1DC3-3249-A31F-9BCB943BB11B}"/>
              </a:ext>
            </a:extLst>
          </p:cNvPr>
          <p:cNvSpPr>
            <a:spLocks noGrp="1"/>
          </p:cNvSpPr>
          <p:nvPr>
            <p:ph type="title"/>
          </p:nvPr>
        </p:nvSpPr>
        <p:spPr/>
        <p:txBody>
          <a:bodyPr>
            <a:normAutofit/>
          </a:bodyPr>
          <a:lstStyle/>
          <a:p>
            <a:r>
              <a:rPr lang="en-US" altLang="en-US" dirty="0"/>
              <a:t>Step 9—Telling Your Story</a:t>
            </a:r>
            <a:endParaRPr lang="en-US" dirty="0"/>
          </a:p>
        </p:txBody>
      </p:sp>
      <p:sp>
        <p:nvSpPr>
          <p:cNvPr id="4" name="Title 1">
            <a:extLst>
              <a:ext uri="{FF2B5EF4-FFF2-40B4-BE49-F238E27FC236}">
                <a16:creationId xmlns:a16="http://schemas.microsoft.com/office/drawing/2014/main" id="{C5B7D007-EC00-45BB-9648-CC3EFC93D8D1}"/>
              </a:ext>
            </a:extLst>
          </p:cNvPr>
          <p:cNvSpPr txBox="1">
            <a:spLocks/>
          </p:cNvSpPr>
          <p:nvPr/>
        </p:nvSpPr>
        <p:spPr>
          <a:xfrm>
            <a:off x="999345" y="681038"/>
            <a:ext cx="9677400" cy="782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en-US" altLang="en-US" dirty="0"/>
          </a:p>
        </p:txBody>
      </p:sp>
    </p:spTree>
    <p:extLst>
      <p:ext uri="{BB962C8B-B14F-4D97-AF65-F5344CB8AC3E}">
        <p14:creationId xmlns:p14="http://schemas.microsoft.com/office/powerpoint/2010/main" val="19789357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10;&#10;Description automatically generated">
            <a:extLst>
              <a:ext uri="{FF2B5EF4-FFF2-40B4-BE49-F238E27FC236}">
                <a16:creationId xmlns:a16="http://schemas.microsoft.com/office/drawing/2014/main" id="{2E402FB2-6B0B-D246-9967-15374D289BBC}"/>
              </a:ext>
            </a:extLst>
          </p:cNvPr>
          <p:cNvPicPr>
            <a:picLocks noGrp="1" noChangeAspect="1"/>
          </p:cNvPicPr>
          <p:nvPr>
            <p:ph idx="1"/>
          </p:nvPr>
        </p:nvPicPr>
        <p:blipFill rotWithShape="1">
          <a:blip r:embed="rId3"/>
          <a:srcRect t="17080"/>
          <a:stretch/>
        </p:blipFill>
        <p:spPr>
          <a:xfrm>
            <a:off x="2464604" y="1114228"/>
            <a:ext cx="7262791" cy="5280791"/>
          </a:xfrm>
        </p:spPr>
      </p:pic>
      <p:sp>
        <p:nvSpPr>
          <p:cNvPr id="171010" name="Title 1">
            <a:extLst>
              <a:ext uri="{FF2B5EF4-FFF2-40B4-BE49-F238E27FC236}">
                <a16:creationId xmlns:a16="http://schemas.microsoft.com/office/drawing/2014/main" id="{BCADED10-6F5D-445B-BC19-60B3B2CAA243}"/>
              </a:ext>
            </a:extLst>
          </p:cNvPr>
          <p:cNvSpPr>
            <a:spLocks noGrp="1"/>
          </p:cNvSpPr>
          <p:nvPr>
            <p:ph type="title"/>
          </p:nvPr>
        </p:nvSpPr>
        <p:spPr>
          <a:xfrm>
            <a:off x="846944" y="154969"/>
            <a:ext cx="10125855" cy="782053"/>
          </a:xfrm>
        </p:spPr>
        <p:txBody>
          <a:bodyPr>
            <a:normAutofit fontScale="90000"/>
          </a:bodyPr>
          <a:lstStyle/>
          <a:p>
            <a:pPr eaLnBrk="1" hangingPunct="1">
              <a:defRPr/>
            </a:pPr>
            <a:r>
              <a:rPr lang="en-US" altLang="en-US" dirty="0"/>
              <a:t>Step 9—Choosing the Next SMART Objective</a:t>
            </a:r>
          </a:p>
        </p:txBody>
      </p:sp>
      <p:sp>
        <p:nvSpPr>
          <p:cNvPr id="2" name="TextBox 1">
            <a:extLst>
              <a:ext uri="{FF2B5EF4-FFF2-40B4-BE49-F238E27FC236}">
                <a16:creationId xmlns:a16="http://schemas.microsoft.com/office/drawing/2014/main" id="{F45FF080-9CD0-47A2-94BB-14456B72C786}"/>
              </a:ext>
            </a:extLst>
          </p:cNvPr>
          <p:cNvSpPr txBox="1"/>
          <p:nvPr/>
        </p:nvSpPr>
        <p:spPr>
          <a:xfrm>
            <a:off x="40470" y="6543626"/>
            <a:ext cx="11557413" cy="261610"/>
          </a:xfrm>
          <a:prstGeom prst="rect">
            <a:avLst/>
          </a:prstGeom>
          <a:noFill/>
        </p:spPr>
        <p:txBody>
          <a:bodyPr wrap="square" rtlCol="0">
            <a:spAutoFit/>
          </a:bodyPr>
          <a:lstStyle/>
          <a:p>
            <a:r>
              <a:rPr lang="en-US" sz="1100" b="0" i="0" u="none" strike="noStrike" baseline="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Citation: </a:t>
            </a:r>
            <a:r>
              <a:rPr lang="en-US" sz="1100" b="0" i="0" u="none" strike="noStrike" baseline="0" dirty="0" err="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Stachowiak</a:t>
            </a:r>
            <a:r>
              <a:rPr lang="en-US" sz="1100" b="0" i="0" u="none" strike="noStrike" baseline="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 S., Robles, L., </a:t>
            </a:r>
            <a:r>
              <a:rPr lang="en-US" sz="1100" b="0" i="0" u="none" strike="noStrike" baseline="0" dirty="0" err="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Habtemariam</a:t>
            </a:r>
            <a:r>
              <a:rPr lang="en-US" sz="1100" b="0" i="0" u="none" strike="noStrike" baseline="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 E., &amp; </a:t>
            </a:r>
            <a:r>
              <a:rPr lang="en-US" sz="1100" b="0" i="0" u="none" strike="noStrike" baseline="0" dirty="0" err="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Maltry</a:t>
            </a:r>
            <a:r>
              <a:rPr lang="en-US" sz="1100" b="0" i="0" u="none" strike="noStrike" baseline="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 M. </a:t>
            </a:r>
            <a:r>
              <a:rPr lang="en-US" sz="11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 </a:t>
            </a:r>
            <a:r>
              <a:rPr lang="en-US" sz="1100" b="0" i="0" u="none" strike="noStrike" baseline="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(2016, January). </a:t>
            </a:r>
            <a:r>
              <a:rPr lang="en-US" sz="1100" b="0" i="1" u="none" strike="noStrike" baseline="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Beyond the Win: Pathways for Policy Implementation. </a:t>
            </a:r>
            <a:r>
              <a:rPr lang="en-US" sz="1100" b="0" i="0" u="none" strike="noStrike" baseline="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ORS Impact. </a:t>
            </a:r>
            <a:endParaRPr lang="en-US" sz="11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C55E34-43C8-9247-8FDB-AEEE4CFF600B}"/>
              </a:ext>
            </a:extLst>
          </p:cNvPr>
          <p:cNvSpPr>
            <a:spLocks noGrp="1"/>
          </p:cNvSpPr>
          <p:nvPr>
            <p:ph idx="1"/>
          </p:nvPr>
        </p:nvSpPr>
        <p:spPr/>
        <p:txBody>
          <a:bodyPr>
            <a:normAutofit lnSpcReduction="10000"/>
          </a:bodyPr>
          <a:lstStyle/>
          <a:p>
            <a:pPr marL="512064" indent="-512064">
              <a:lnSpc>
                <a:spcPct val="120000"/>
              </a:lnSpc>
            </a:pPr>
            <a:r>
              <a:rPr lang="en-US" altLang="en-US" dirty="0"/>
              <a:t>Re-assemble the advocacy working group</a:t>
            </a:r>
          </a:p>
          <a:p>
            <a:pPr marL="512064" indent="-512064">
              <a:lnSpc>
                <a:spcPct val="120000"/>
              </a:lnSpc>
            </a:pPr>
            <a:r>
              <a:rPr lang="en-US" altLang="en-US" dirty="0"/>
              <a:t>Reflect on what led to success or a setback</a:t>
            </a:r>
          </a:p>
          <a:p>
            <a:pPr marL="512064" indent="-512064">
              <a:lnSpc>
                <a:spcPct val="120000"/>
              </a:lnSpc>
            </a:pPr>
            <a:r>
              <a:rPr lang="en-US" altLang="en-US" dirty="0"/>
              <a:t>Restart the SMART Advocacy cycle</a:t>
            </a:r>
          </a:p>
          <a:p>
            <a:pPr marL="512064" indent="-512064">
              <a:lnSpc>
                <a:spcPct val="120000"/>
              </a:lnSpc>
              <a:buFont typeface="Arial" panose="020B0604020202020204" pitchFamily="34" charset="0"/>
              <a:buChar char="•"/>
            </a:pPr>
            <a:r>
              <a:rPr lang="en-US" altLang="en-US" dirty="0">
                <a:solidFill>
                  <a:schemeClr val="tx1"/>
                </a:solidFill>
              </a:rPr>
              <a:t>Update the landscape assessment and review impact indicators</a:t>
            </a:r>
          </a:p>
          <a:p>
            <a:pPr marL="512064" indent="-512064">
              <a:lnSpc>
                <a:spcPct val="120000"/>
              </a:lnSpc>
            </a:pPr>
            <a:r>
              <a:rPr lang="en-US" altLang="en-US" dirty="0"/>
              <a:t>Choose the next SMART objective</a:t>
            </a:r>
            <a:endParaRPr lang="en-US" altLang="en-US" dirty="0">
              <a:solidFill>
                <a:schemeClr val="tx1"/>
              </a:solidFill>
            </a:endParaRPr>
          </a:p>
          <a:p>
            <a:pPr marL="512064" indent="-512064">
              <a:lnSpc>
                <a:spcPct val="120000"/>
              </a:lnSpc>
            </a:pPr>
            <a:r>
              <a:rPr lang="en-US" altLang="en-US" dirty="0"/>
              <a:t>Check: Is continued advocacy needed for implementation of the recent advocacy win?</a:t>
            </a:r>
          </a:p>
          <a:p>
            <a:pPr marL="0" indent="0">
              <a:buNone/>
            </a:pPr>
            <a:endParaRPr lang="en-US" dirty="0"/>
          </a:p>
        </p:txBody>
      </p:sp>
      <p:sp>
        <p:nvSpPr>
          <p:cNvPr id="171010" name="Title 1">
            <a:extLst>
              <a:ext uri="{FF2B5EF4-FFF2-40B4-BE49-F238E27FC236}">
                <a16:creationId xmlns:a16="http://schemas.microsoft.com/office/drawing/2014/main" id="{BCADED10-6F5D-445B-BC19-60B3B2CAA243}"/>
              </a:ext>
            </a:extLst>
          </p:cNvPr>
          <p:cNvSpPr>
            <a:spLocks noGrp="1"/>
          </p:cNvSpPr>
          <p:nvPr>
            <p:ph type="title"/>
          </p:nvPr>
        </p:nvSpPr>
        <p:spPr>
          <a:xfrm>
            <a:off x="846945" y="179541"/>
            <a:ext cx="11009258" cy="782053"/>
          </a:xfrm>
        </p:spPr>
        <p:txBody>
          <a:bodyPr>
            <a:noAutofit/>
          </a:bodyPr>
          <a:lstStyle/>
          <a:p>
            <a:pPr eaLnBrk="1" hangingPunct="1">
              <a:defRPr/>
            </a:pPr>
            <a:r>
              <a:rPr lang="en-US" altLang="en-US" dirty="0"/>
              <a:t>Step 9—Choosing the Next SMART Objective</a:t>
            </a:r>
          </a:p>
        </p:txBody>
      </p:sp>
    </p:spTree>
    <p:extLst>
      <p:ext uri="{BB962C8B-B14F-4D97-AF65-F5344CB8AC3E}">
        <p14:creationId xmlns:p14="http://schemas.microsoft.com/office/powerpoint/2010/main" val="947011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1250" name="Text Placeholder 2">
            <a:extLst>
              <a:ext uri="{FF2B5EF4-FFF2-40B4-BE49-F238E27FC236}">
                <a16:creationId xmlns:a16="http://schemas.microsoft.com/office/drawing/2014/main" id="{A20DE26C-2E28-4B28-82ED-B97424D4551F}"/>
              </a:ext>
            </a:extLst>
          </p:cNvPr>
          <p:cNvSpPr>
            <a:spLocks noGrp="1"/>
          </p:cNvSpPr>
          <p:nvPr>
            <p:ph idx="1"/>
          </p:nvPr>
        </p:nvSpPr>
        <p:spPr/>
        <p:txBody>
          <a:bodyPr>
            <a:normAutofit/>
          </a:bodyPr>
          <a:lstStyle/>
          <a:p>
            <a:pPr marL="347472" indent="-347472" eaLnBrk="1" hangingPunct="1">
              <a:lnSpc>
                <a:spcPct val="100000"/>
              </a:lnSpc>
              <a:spcBef>
                <a:spcPts val="900"/>
              </a:spcBef>
              <a:spcAft>
                <a:spcPts val="900"/>
              </a:spcAft>
            </a:pPr>
            <a:r>
              <a:rPr lang="en-US" altLang="en-US" sz="3200" dirty="0">
                <a:solidFill>
                  <a:schemeClr val="tx1"/>
                </a:solidFill>
              </a:rPr>
              <a:t>What are your immediate actions as this meeting ends?</a:t>
            </a:r>
          </a:p>
          <a:p>
            <a:pPr marL="740664" lvl="1" indent="-283464">
              <a:lnSpc>
                <a:spcPct val="100000"/>
              </a:lnSpc>
              <a:spcBef>
                <a:spcPts val="600"/>
              </a:spcBef>
              <a:spcAft>
                <a:spcPts val="600"/>
              </a:spcAft>
            </a:pPr>
            <a:r>
              <a:rPr lang="en-US" altLang="en-US" sz="2800" dirty="0">
                <a:solidFill>
                  <a:schemeClr val="tx1"/>
                </a:solidFill>
                <a:ea typeface="Arial" panose="020B0604020202020204" pitchFamily="34" charset="0"/>
              </a:rPr>
              <a:t>Review your assignments and next steps</a:t>
            </a:r>
          </a:p>
          <a:p>
            <a:pPr marL="740664" lvl="1" indent="-283464">
              <a:lnSpc>
                <a:spcPct val="100000"/>
              </a:lnSpc>
              <a:spcBef>
                <a:spcPts val="600"/>
              </a:spcBef>
              <a:spcAft>
                <a:spcPts val="600"/>
              </a:spcAft>
            </a:pPr>
            <a:r>
              <a:rPr lang="en-US" altLang="en-US" sz="2800" dirty="0">
                <a:solidFill>
                  <a:schemeClr val="tx1"/>
                </a:solidFill>
                <a:ea typeface="Arial" panose="020B0604020202020204" pitchFamily="34" charset="0"/>
              </a:rPr>
              <a:t>Set up the next virtual or in-person follow-up on progress</a:t>
            </a:r>
          </a:p>
          <a:p>
            <a:pPr marL="740664" lvl="1" indent="-283464">
              <a:lnSpc>
                <a:spcPct val="100000"/>
              </a:lnSpc>
              <a:spcBef>
                <a:spcPts val="600"/>
              </a:spcBef>
              <a:spcAft>
                <a:spcPts val="600"/>
              </a:spcAft>
            </a:pPr>
            <a:r>
              <a:rPr lang="en-US" altLang="en-US" sz="2800" dirty="0">
                <a:solidFill>
                  <a:schemeClr val="tx1"/>
                </a:solidFill>
                <a:ea typeface="Arial" panose="020B0604020202020204" pitchFamily="34" charset="0"/>
              </a:rPr>
              <a:t>Evaluate progress against indicators to ensure that you stay on track</a:t>
            </a:r>
          </a:p>
        </p:txBody>
      </p:sp>
      <p:sp>
        <p:nvSpPr>
          <p:cNvPr id="181251" name="Title 1">
            <a:extLst>
              <a:ext uri="{FF2B5EF4-FFF2-40B4-BE49-F238E27FC236}">
                <a16:creationId xmlns:a16="http://schemas.microsoft.com/office/drawing/2014/main" id="{E24FB305-C7E6-4882-977A-F3D8B495F5D1}"/>
              </a:ext>
            </a:extLst>
          </p:cNvPr>
          <p:cNvSpPr>
            <a:spLocks noGrp="1"/>
          </p:cNvSpPr>
          <p:nvPr>
            <p:ph type="title"/>
          </p:nvPr>
        </p:nvSpPr>
        <p:spPr/>
        <p:txBody>
          <a:bodyPr/>
          <a:lstStyle/>
          <a:p>
            <a:pPr eaLnBrk="1" hangingPunct="1"/>
            <a:r>
              <a:rPr lang="en-US" altLang="en-US" dirty="0"/>
              <a:t>Time to Act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a:extLst>
              <a:ext uri="{FF2B5EF4-FFF2-40B4-BE49-F238E27FC236}">
                <a16:creationId xmlns:a16="http://schemas.microsoft.com/office/drawing/2014/main" id="{8064896A-B7DE-4545-9605-1445A9ED8649}"/>
              </a:ext>
            </a:extLst>
          </p:cNvPr>
          <p:cNvSpPr>
            <a:spLocks noGrp="1"/>
          </p:cNvSpPr>
          <p:nvPr>
            <p:ph type="title"/>
          </p:nvPr>
        </p:nvSpPr>
        <p:spPr/>
        <p:txBody>
          <a:bodyPr/>
          <a:lstStyle/>
          <a:p>
            <a:pPr eaLnBrk="1" hangingPunct="1"/>
            <a:r>
              <a:rPr lang="en-US" altLang="en-US" dirty="0">
                <a:solidFill>
                  <a:srgbClr val="1F4E79"/>
                </a:solidFill>
              </a:rPr>
              <a:t>Evaluation</a:t>
            </a:r>
          </a:p>
        </p:txBody>
      </p:sp>
      <p:sp>
        <p:nvSpPr>
          <p:cNvPr id="2" name="TextBox 1">
            <a:extLst>
              <a:ext uri="{FF2B5EF4-FFF2-40B4-BE49-F238E27FC236}">
                <a16:creationId xmlns:a16="http://schemas.microsoft.com/office/drawing/2014/main" id="{EBEE1393-8E80-4EF0-B604-E83684850EB6}"/>
              </a:ext>
            </a:extLst>
          </p:cNvPr>
          <p:cNvSpPr txBox="1"/>
          <p:nvPr/>
        </p:nvSpPr>
        <p:spPr>
          <a:xfrm>
            <a:off x="1257300" y="1647526"/>
            <a:ext cx="9677400" cy="1768882"/>
          </a:xfrm>
          <a:prstGeom prst="rect">
            <a:avLst/>
          </a:prstGeom>
          <a:noFill/>
        </p:spPr>
        <p:txBody>
          <a:bodyPr wrap="square" rtlCol="0">
            <a:spAutoFit/>
          </a:bodyPr>
          <a:lstStyle/>
          <a:p>
            <a:pPr marL="512064" indent="-512064" algn="ctr">
              <a:lnSpc>
                <a:spcPct val="110000"/>
              </a:lnSpc>
              <a:spcBef>
                <a:spcPts val="1000"/>
              </a:spcBef>
            </a:pPr>
            <a:r>
              <a:rPr lang="en-US" sz="4800" dirty="0">
                <a:latin typeface="Tahoma" panose="020B0604030504040204" pitchFamily="34" charset="0"/>
                <a:ea typeface="Tahoma" panose="020B0604030504040204" pitchFamily="34" charset="0"/>
                <a:cs typeface="Tahoma" panose="020B0604030504040204" pitchFamily="34" charset="0"/>
              </a:rPr>
              <a:t>Thank you! </a:t>
            </a:r>
          </a:p>
          <a:p>
            <a:pPr marL="512064" indent="-512064" algn="ctr">
              <a:lnSpc>
                <a:spcPct val="110000"/>
              </a:lnSpc>
              <a:spcBef>
                <a:spcPts val="1000"/>
              </a:spcBef>
            </a:pPr>
            <a:r>
              <a:rPr lang="en-US" sz="4800" dirty="0">
                <a:latin typeface="Tahoma" panose="020B0604030504040204" pitchFamily="34" charset="0"/>
                <a:ea typeface="Tahoma" panose="020B0604030504040204" pitchFamily="34" charset="0"/>
                <a:cs typeface="Tahoma" panose="020B0604030504040204" pitchFamily="34" charset="0"/>
              </a:rPr>
              <a:t>We welcome your feedback.</a:t>
            </a:r>
            <a:endParaRPr lang="en-GB" sz="4800"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50057A5D-49AC-7246-959B-A1F11631647E}"/>
              </a:ext>
            </a:extLst>
          </p:cNvPr>
          <p:cNvSpPr/>
          <p:nvPr/>
        </p:nvSpPr>
        <p:spPr>
          <a:xfrm>
            <a:off x="697424" y="4602997"/>
            <a:ext cx="2495227" cy="18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LOGO</a:t>
            </a:r>
          </a:p>
        </p:txBody>
      </p:sp>
      <p:sp>
        <p:nvSpPr>
          <p:cNvPr id="8" name="Rectangle 7">
            <a:extLst>
              <a:ext uri="{FF2B5EF4-FFF2-40B4-BE49-F238E27FC236}">
                <a16:creationId xmlns:a16="http://schemas.microsoft.com/office/drawing/2014/main" id="{0D7A6A4E-AF02-8049-B629-8D77193FC4EE}"/>
              </a:ext>
            </a:extLst>
          </p:cNvPr>
          <p:cNvSpPr/>
          <p:nvPr/>
        </p:nvSpPr>
        <p:spPr>
          <a:xfrm>
            <a:off x="3407045" y="4602997"/>
            <a:ext cx="2495227" cy="18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LOGO</a:t>
            </a:r>
          </a:p>
        </p:txBody>
      </p:sp>
      <p:sp>
        <p:nvSpPr>
          <p:cNvPr id="10" name="Rectangle 9">
            <a:extLst>
              <a:ext uri="{FF2B5EF4-FFF2-40B4-BE49-F238E27FC236}">
                <a16:creationId xmlns:a16="http://schemas.microsoft.com/office/drawing/2014/main" id="{97174C9C-CC43-C646-B131-2418960FB15E}"/>
              </a:ext>
            </a:extLst>
          </p:cNvPr>
          <p:cNvSpPr/>
          <p:nvPr/>
        </p:nvSpPr>
        <p:spPr>
          <a:xfrm>
            <a:off x="6145080" y="4602997"/>
            <a:ext cx="2495227" cy="18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LOGO</a:t>
            </a:r>
          </a:p>
        </p:txBody>
      </p:sp>
      <p:sp>
        <p:nvSpPr>
          <p:cNvPr id="11" name="Rectangle 10">
            <a:extLst>
              <a:ext uri="{FF2B5EF4-FFF2-40B4-BE49-F238E27FC236}">
                <a16:creationId xmlns:a16="http://schemas.microsoft.com/office/drawing/2014/main" id="{5C7A6C26-8CE3-6A4D-8ACF-D2F3D9208FF1}"/>
              </a:ext>
            </a:extLst>
          </p:cNvPr>
          <p:cNvSpPr/>
          <p:nvPr/>
        </p:nvSpPr>
        <p:spPr>
          <a:xfrm>
            <a:off x="8883115" y="4602997"/>
            <a:ext cx="2495227" cy="18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LOGO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9EEE9-D688-9E4A-BD34-1CA97934F889}"/>
              </a:ext>
            </a:extLst>
          </p:cNvPr>
          <p:cNvSpPr>
            <a:spLocks noGrp="1"/>
          </p:cNvSpPr>
          <p:nvPr>
            <p:ph type="title"/>
          </p:nvPr>
        </p:nvSpPr>
        <p:spPr/>
        <p:txBody>
          <a:bodyPr>
            <a:normAutofit/>
          </a:bodyPr>
          <a:lstStyle/>
          <a:p>
            <a:r>
              <a:rPr lang="en-US" altLang="en-US" sz="4000" dirty="0">
                <a:solidFill>
                  <a:schemeClr val="accent5">
                    <a:lumMod val="50000"/>
                  </a:schemeClr>
                </a:solidFill>
              </a:rPr>
              <a:t>The Secret to an Advocacy Win</a:t>
            </a:r>
            <a:endParaRPr lang="en-US" sz="4000" dirty="0">
              <a:solidFill>
                <a:schemeClr val="accent5">
                  <a:lumMod val="50000"/>
                </a:schemeClr>
              </a:solidFill>
            </a:endParaRPr>
          </a:p>
        </p:txBody>
      </p:sp>
      <p:sp>
        <p:nvSpPr>
          <p:cNvPr id="3" name="Content Placeholder 2">
            <a:extLst>
              <a:ext uri="{FF2B5EF4-FFF2-40B4-BE49-F238E27FC236}">
                <a16:creationId xmlns:a16="http://schemas.microsoft.com/office/drawing/2014/main" id="{9DCBD02A-2540-E347-A9EC-FB330ABF3B59}"/>
              </a:ext>
            </a:extLst>
          </p:cNvPr>
          <p:cNvSpPr>
            <a:spLocks noGrp="1"/>
          </p:cNvSpPr>
          <p:nvPr>
            <p:ph idx="1"/>
          </p:nvPr>
        </p:nvSpPr>
        <p:spPr>
          <a:xfrm>
            <a:off x="1676400" y="2362200"/>
            <a:ext cx="9677400" cy="3814762"/>
          </a:xfrm>
        </p:spPr>
        <p:txBody>
          <a:bodyPr/>
          <a:lstStyle/>
          <a:p>
            <a:pPr marL="0" indent="0">
              <a:spcBef>
                <a:spcPts val="1200"/>
              </a:spcBef>
              <a:spcAft>
                <a:spcPts val="1200"/>
              </a:spcAft>
              <a:buNone/>
              <a:defRPr/>
            </a:pPr>
            <a:r>
              <a:rPr lang="en-US" sz="3600" dirty="0">
                <a:solidFill>
                  <a:srgbClr val="333C42"/>
                </a:solidFill>
              </a:rPr>
              <a:t>Focus energy and attention on:</a:t>
            </a:r>
          </a:p>
          <a:p>
            <a:pPr marL="0" indent="0">
              <a:spcBef>
                <a:spcPts val="1200"/>
              </a:spcBef>
              <a:spcAft>
                <a:spcPts val="1200"/>
              </a:spcAft>
              <a:buNone/>
              <a:defRPr/>
            </a:pPr>
            <a:r>
              <a:rPr lang="en-US" sz="3600" b="1" i="1" dirty="0">
                <a:solidFill>
                  <a:srgbClr val="333C42"/>
                </a:solidFill>
              </a:rPr>
              <a:t>	</a:t>
            </a:r>
            <a:r>
              <a:rPr lang="en-US" sz="3600" b="1" i="1" dirty="0">
                <a:solidFill>
                  <a:schemeClr val="accent5">
                    <a:lumMod val="50000"/>
                  </a:schemeClr>
                </a:solidFill>
              </a:rPr>
              <a:t>opportunities for action </a:t>
            </a:r>
            <a:r>
              <a:rPr lang="en-US" sz="3200" dirty="0">
                <a:solidFill>
                  <a:srgbClr val="333C42"/>
                </a:solidFill>
              </a:rPr>
              <a:t>that have </a:t>
            </a:r>
          </a:p>
          <a:p>
            <a:pPr marL="0" indent="0">
              <a:spcBef>
                <a:spcPts val="1200"/>
              </a:spcBef>
              <a:spcAft>
                <a:spcPts val="1200"/>
              </a:spcAft>
              <a:buNone/>
              <a:defRPr/>
            </a:pPr>
            <a:r>
              <a:rPr lang="en-US" sz="3200" dirty="0">
                <a:solidFill>
                  <a:srgbClr val="333C42"/>
                </a:solidFill>
              </a:rPr>
              <a:t>		the </a:t>
            </a:r>
            <a:r>
              <a:rPr lang="en-US" sz="3600" b="1" i="1" dirty="0">
                <a:solidFill>
                  <a:schemeClr val="accent5">
                    <a:lumMod val="50000"/>
                  </a:schemeClr>
                </a:solidFill>
              </a:rPr>
              <a:t>highest potential for impact </a:t>
            </a:r>
            <a:r>
              <a:rPr lang="en-US" sz="3200" dirty="0">
                <a:solidFill>
                  <a:schemeClr val="accent5">
                    <a:lumMod val="50000"/>
                  </a:schemeClr>
                </a:solidFill>
              </a:rPr>
              <a:t> </a:t>
            </a:r>
          </a:p>
          <a:p>
            <a:pPr marL="0" indent="0">
              <a:spcBef>
                <a:spcPts val="1200"/>
              </a:spcBef>
              <a:spcAft>
                <a:spcPts val="1200"/>
              </a:spcAft>
              <a:buNone/>
              <a:defRPr/>
            </a:pPr>
            <a:r>
              <a:rPr lang="en-US" sz="3200" dirty="0">
                <a:solidFill>
                  <a:srgbClr val="333C42"/>
                </a:solidFill>
              </a:rPr>
              <a:t>			in the </a:t>
            </a:r>
            <a:r>
              <a:rPr lang="en-US" sz="3600" b="1" i="1" dirty="0">
                <a:solidFill>
                  <a:schemeClr val="accent5">
                    <a:lumMod val="50000"/>
                  </a:schemeClr>
                </a:solidFill>
              </a:rPr>
              <a:t>near term</a:t>
            </a:r>
          </a:p>
          <a:p>
            <a:endParaRPr lang="en-US" dirty="0"/>
          </a:p>
        </p:txBody>
      </p:sp>
    </p:spTree>
    <p:extLst>
      <p:ext uri="{BB962C8B-B14F-4D97-AF65-F5344CB8AC3E}">
        <p14:creationId xmlns:p14="http://schemas.microsoft.com/office/powerpoint/2010/main" val="1807751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B93BA-0969-2642-A10C-BCDC28D7B009}"/>
              </a:ext>
            </a:extLst>
          </p:cNvPr>
          <p:cNvSpPr>
            <a:spLocks noGrp="1"/>
          </p:cNvSpPr>
          <p:nvPr>
            <p:ph type="title"/>
          </p:nvPr>
        </p:nvSpPr>
        <p:spPr/>
        <p:txBody>
          <a:bodyPr>
            <a:normAutofit/>
          </a:bodyPr>
          <a:lstStyle/>
          <a:p>
            <a:r>
              <a:rPr lang="en-US" altLang="en-US" sz="4000" dirty="0">
                <a:solidFill>
                  <a:schemeClr val="accent5">
                    <a:lumMod val="50000"/>
                  </a:schemeClr>
                </a:solidFill>
              </a:rPr>
              <a:t>Types of Advocacy Wins</a:t>
            </a:r>
            <a:endParaRPr lang="en-US" sz="4000" dirty="0">
              <a:solidFill>
                <a:schemeClr val="accent5">
                  <a:lumMod val="50000"/>
                </a:schemeClr>
              </a:solidFill>
            </a:endParaRPr>
          </a:p>
        </p:txBody>
      </p:sp>
      <p:graphicFrame>
        <p:nvGraphicFramePr>
          <p:cNvPr id="7" name="Table 6">
            <a:extLst>
              <a:ext uri="{FF2B5EF4-FFF2-40B4-BE49-F238E27FC236}">
                <a16:creationId xmlns:a16="http://schemas.microsoft.com/office/drawing/2014/main" id="{2A241A75-0851-A248-823A-ABE9F8BB409F}"/>
              </a:ext>
            </a:extLst>
          </p:cNvPr>
          <p:cNvGraphicFramePr>
            <a:graphicFrameLocks noGrp="1"/>
          </p:cNvGraphicFramePr>
          <p:nvPr>
            <p:extLst>
              <p:ext uri="{D42A27DB-BD31-4B8C-83A1-F6EECF244321}">
                <p14:modId xmlns:p14="http://schemas.microsoft.com/office/powerpoint/2010/main" val="187503118"/>
              </p:ext>
            </p:extLst>
          </p:nvPr>
        </p:nvGraphicFramePr>
        <p:xfrm>
          <a:off x="685800" y="1713839"/>
          <a:ext cx="10820400" cy="4287839"/>
        </p:xfrm>
        <a:graphic>
          <a:graphicData uri="http://schemas.openxmlformats.org/drawingml/2006/table">
            <a:tbl>
              <a:tblPr firstRow="1" bandRow="1">
                <a:tableStyleId>{3B4B98B0-60AC-42C2-AFA5-B58CD77FA1E5}</a:tableStyleId>
              </a:tblPr>
              <a:tblGrid>
                <a:gridCol w="2680284">
                  <a:extLst>
                    <a:ext uri="{9D8B030D-6E8A-4147-A177-3AD203B41FA5}">
                      <a16:colId xmlns:a16="http://schemas.microsoft.com/office/drawing/2014/main" val="20000"/>
                    </a:ext>
                  </a:extLst>
                </a:gridCol>
                <a:gridCol w="8140116">
                  <a:extLst>
                    <a:ext uri="{9D8B030D-6E8A-4147-A177-3AD203B41FA5}">
                      <a16:colId xmlns:a16="http://schemas.microsoft.com/office/drawing/2014/main" val="20001"/>
                    </a:ext>
                  </a:extLst>
                </a:gridCol>
              </a:tblGrid>
              <a:tr h="13971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333C42"/>
                          </a:solidFill>
                          <a:latin typeface="Tahoma" panose="020B0604030504040204" pitchFamily="34" charset="0"/>
                          <a:ea typeface="Tahoma" panose="020B0604030504040204" pitchFamily="34" charset="0"/>
                          <a:cs typeface="Tahoma" panose="020B0604030504040204" pitchFamily="34" charset="0"/>
                        </a:rPr>
                        <a:t>Funding</a:t>
                      </a:r>
                    </a:p>
                  </a:txBody>
                  <a:tcPr marL="137160" marR="137160" marT="137170" marB="1371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a:solidFill>
                            <a:srgbClr val="333C42"/>
                          </a:solidFill>
                          <a:latin typeface="Tahoma" panose="020B0604030504040204" pitchFamily="34" charset="0"/>
                          <a:ea typeface="Tahoma" panose="020B0604030504040204" pitchFamily="34" charset="0"/>
                          <a:cs typeface="Tahoma" panose="020B0604030504040204" pitchFamily="34" charset="0"/>
                        </a:rPr>
                        <a:t>By December 2021, the Lira district</a:t>
                      </a:r>
                      <a:r>
                        <a:rPr lang="en-US" sz="2400" b="0" baseline="0" dirty="0">
                          <a:solidFill>
                            <a:srgbClr val="333C42"/>
                          </a:solidFill>
                          <a:latin typeface="Tahoma" panose="020B0604030504040204" pitchFamily="34" charset="0"/>
                          <a:ea typeface="Tahoma" panose="020B0604030504040204" pitchFamily="34" charset="0"/>
                          <a:cs typeface="Tahoma" panose="020B0604030504040204" pitchFamily="34" charset="0"/>
                        </a:rPr>
                        <a:t> </a:t>
                      </a:r>
                      <a:r>
                        <a:rPr lang="en-US" sz="2400" b="0" dirty="0">
                          <a:solidFill>
                            <a:srgbClr val="333C42"/>
                          </a:solidFill>
                          <a:latin typeface="Tahoma" panose="020B0604030504040204" pitchFamily="34" charset="0"/>
                          <a:ea typeface="Tahoma" panose="020B0604030504040204" pitchFamily="34" charset="0"/>
                          <a:cs typeface="Tahoma" panose="020B0604030504040204" pitchFamily="34" charset="0"/>
                        </a:rPr>
                        <a:t>budget for community health worker training increases</a:t>
                      </a:r>
                      <a:r>
                        <a:rPr lang="en-US" sz="2400" b="0" baseline="0" dirty="0">
                          <a:solidFill>
                            <a:srgbClr val="333C42"/>
                          </a:solidFill>
                          <a:latin typeface="Tahoma" panose="020B0604030504040204" pitchFamily="34" charset="0"/>
                          <a:ea typeface="Tahoma" panose="020B0604030504040204" pitchFamily="34" charset="0"/>
                          <a:cs typeface="Tahoma" panose="020B0604030504040204" pitchFamily="34" charset="0"/>
                        </a:rPr>
                        <a:t> </a:t>
                      </a:r>
                      <a:r>
                        <a:rPr lang="en-US" sz="2400" b="0" dirty="0">
                          <a:solidFill>
                            <a:srgbClr val="333C42"/>
                          </a:solidFill>
                          <a:latin typeface="Tahoma" panose="020B0604030504040204" pitchFamily="34" charset="0"/>
                          <a:ea typeface="Tahoma" panose="020B0604030504040204" pitchFamily="34" charset="0"/>
                          <a:cs typeface="Tahoma" panose="020B0604030504040204" pitchFamily="34" charset="0"/>
                        </a:rPr>
                        <a:t>by 50%</a:t>
                      </a:r>
                    </a:p>
                  </a:txBody>
                  <a:tcPr marL="137160" marR="137160" marT="137170" marB="1371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971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333C42"/>
                          </a:solidFill>
                          <a:latin typeface="Tahoma" panose="020B0604030504040204" pitchFamily="34" charset="0"/>
                          <a:ea typeface="Tahoma" panose="020B0604030504040204" pitchFamily="34" charset="0"/>
                          <a:cs typeface="Tahoma" panose="020B0604030504040204" pitchFamily="34" charset="0"/>
                        </a:rPr>
                        <a:t>Policy</a:t>
                      </a:r>
                    </a:p>
                  </a:txBody>
                  <a:tcPr marL="137160" marR="137160" marT="137170" marB="1371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333C42"/>
                          </a:solidFill>
                          <a:latin typeface="Tahoma" panose="020B0604030504040204" pitchFamily="34" charset="0"/>
                          <a:ea typeface="Tahoma" panose="020B0604030504040204" pitchFamily="34" charset="0"/>
                          <a:cs typeface="Tahoma" panose="020B0604030504040204" pitchFamily="34" charset="0"/>
                        </a:rPr>
                        <a:t>By mid-January</a:t>
                      </a:r>
                      <a:r>
                        <a:rPr lang="en-US" sz="2400" baseline="0" dirty="0">
                          <a:solidFill>
                            <a:srgbClr val="333C42"/>
                          </a:solidFill>
                          <a:latin typeface="Tahoma" panose="020B0604030504040204" pitchFamily="34" charset="0"/>
                          <a:ea typeface="Tahoma" panose="020B0604030504040204" pitchFamily="34" charset="0"/>
                          <a:cs typeface="Tahoma" panose="020B0604030504040204" pitchFamily="34" charset="0"/>
                        </a:rPr>
                        <a:t> 2022, the Central Kampala City Commissioner signs an ordinance to schedule fixed days for waste pick-up in Central Kampala division</a:t>
                      </a:r>
                      <a:endParaRPr lang="en-US" sz="2400" dirty="0">
                        <a:solidFill>
                          <a:srgbClr val="333C42"/>
                        </a:solidFill>
                        <a:latin typeface="Tahoma" panose="020B0604030504040204" pitchFamily="34" charset="0"/>
                        <a:ea typeface="Tahoma" panose="020B0604030504040204" pitchFamily="34" charset="0"/>
                        <a:cs typeface="Tahoma" panose="020B0604030504040204" pitchFamily="34" charset="0"/>
                      </a:endParaRPr>
                    </a:p>
                  </a:txBody>
                  <a:tcPr marL="137160" marR="137160" marT="137170" marB="1371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4936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333C42"/>
                          </a:solidFill>
                          <a:latin typeface="Tahoma" panose="020B0604030504040204" pitchFamily="34" charset="0"/>
                          <a:ea typeface="Tahoma" panose="020B0604030504040204" pitchFamily="34" charset="0"/>
                          <a:cs typeface="Tahoma" panose="020B0604030504040204" pitchFamily="34" charset="0"/>
                        </a:rPr>
                        <a:t>Visibility</a:t>
                      </a:r>
                    </a:p>
                  </a:txBody>
                  <a:tcPr marL="137160" marR="137160" marT="137170" marB="1371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kern="1200" dirty="0">
                          <a:solidFill>
                            <a:srgbClr val="333C42"/>
                          </a:solidFill>
                          <a:effectLst/>
                          <a:latin typeface="Tahoma" panose="020B0604030504040204" pitchFamily="34" charset="0"/>
                          <a:ea typeface="Tahoma" panose="020B0604030504040204" pitchFamily="34" charset="0"/>
                          <a:cs typeface="Tahoma" panose="020B0604030504040204" pitchFamily="34" charset="0"/>
                        </a:rPr>
                        <a:t>The Ugandan Government announces a Family Planning 2030 (FP2030) commitment at the International Conference on Family Planning</a:t>
                      </a:r>
                      <a:r>
                        <a:rPr lang="en-US" sz="2400" kern="1200" baseline="0" dirty="0">
                          <a:solidFill>
                            <a:srgbClr val="333C42"/>
                          </a:solidFill>
                          <a:effectLst/>
                          <a:latin typeface="Tahoma" panose="020B0604030504040204" pitchFamily="34" charset="0"/>
                          <a:ea typeface="Tahoma" panose="020B0604030504040204" pitchFamily="34" charset="0"/>
                          <a:cs typeface="Tahoma" panose="020B0604030504040204" pitchFamily="34" charset="0"/>
                        </a:rPr>
                        <a:t> on November 11, 2022</a:t>
                      </a:r>
                      <a:endParaRPr lang="en-US" sz="2400" dirty="0">
                        <a:solidFill>
                          <a:srgbClr val="333C42"/>
                        </a:solidFill>
                        <a:latin typeface="Tahoma" panose="020B0604030504040204" pitchFamily="34" charset="0"/>
                        <a:ea typeface="Tahoma" panose="020B0604030504040204" pitchFamily="34" charset="0"/>
                        <a:cs typeface="Tahoma" panose="020B0604030504040204" pitchFamily="34" charset="0"/>
                      </a:endParaRPr>
                    </a:p>
                  </a:txBody>
                  <a:tcPr marL="137160" marR="137160" marT="137170" marB="1371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8327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2A12F-A18F-D546-95F4-241E2F5F56FA}"/>
              </a:ext>
            </a:extLst>
          </p:cNvPr>
          <p:cNvSpPr>
            <a:spLocks noGrp="1"/>
          </p:cNvSpPr>
          <p:nvPr>
            <p:ph type="title"/>
          </p:nvPr>
        </p:nvSpPr>
        <p:spPr/>
        <p:txBody>
          <a:bodyPr>
            <a:normAutofit/>
          </a:bodyPr>
          <a:lstStyle/>
          <a:p>
            <a:r>
              <a:rPr lang="en-US" altLang="en-US" sz="4000" dirty="0">
                <a:solidFill>
                  <a:schemeClr val="accent5">
                    <a:lumMod val="50000"/>
                  </a:schemeClr>
                </a:solidFill>
              </a:rPr>
              <a:t>SMART Advocacy Strategy in 9 Steps</a:t>
            </a:r>
            <a:endParaRPr lang="en-US" sz="4000" dirty="0">
              <a:solidFill>
                <a:schemeClr val="accent5">
                  <a:lumMod val="50000"/>
                </a:schemeClr>
              </a:solidFill>
            </a:endParaRPr>
          </a:p>
        </p:txBody>
      </p:sp>
      <p:pic>
        <p:nvPicPr>
          <p:cNvPr id="7" name="Content Placeholder 6">
            <a:extLst>
              <a:ext uri="{FF2B5EF4-FFF2-40B4-BE49-F238E27FC236}">
                <a16:creationId xmlns:a16="http://schemas.microsoft.com/office/drawing/2014/main" id="{5DAD2D8E-8936-7047-90DA-93DEDE62953F}"/>
              </a:ext>
            </a:extLst>
          </p:cNvPr>
          <p:cNvPicPr>
            <a:picLocks noGrp="1" noChangeAspect="1"/>
          </p:cNvPicPr>
          <p:nvPr>
            <p:ph idx="1"/>
          </p:nvPr>
        </p:nvPicPr>
        <p:blipFill>
          <a:blip r:embed="rId3"/>
          <a:stretch>
            <a:fillRect/>
          </a:stretch>
        </p:blipFill>
        <p:spPr>
          <a:xfrm>
            <a:off x="3370729" y="1324738"/>
            <a:ext cx="5414683" cy="5456228"/>
          </a:xfrm>
        </p:spPr>
      </p:pic>
    </p:spTree>
    <p:extLst>
      <p:ext uri="{BB962C8B-B14F-4D97-AF65-F5344CB8AC3E}">
        <p14:creationId xmlns:p14="http://schemas.microsoft.com/office/powerpoint/2010/main" val="3884808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C71D1-82DC-3447-9D13-79C53C7ECC4C}"/>
              </a:ext>
            </a:extLst>
          </p:cNvPr>
          <p:cNvSpPr>
            <a:spLocks noGrp="1"/>
          </p:cNvSpPr>
          <p:nvPr>
            <p:ph type="title"/>
          </p:nvPr>
        </p:nvSpPr>
        <p:spPr/>
        <p:txBody>
          <a:bodyPr>
            <a:normAutofit/>
          </a:bodyPr>
          <a:lstStyle/>
          <a:p>
            <a:r>
              <a:rPr lang="en-US" sz="4000" dirty="0">
                <a:solidFill>
                  <a:schemeClr val="accent5">
                    <a:lumMod val="50000"/>
                  </a:schemeClr>
                </a:solidFill>
              </a:rPr>
              <a:t>SMART Advocacy Strategy in 9 Steps</a:t>
            </a:r>
          </a:p>
        </p:txBody>
      </p:sp>
      <p:grpSp>
        <p:nvGrpSpPr>
          <p:cNvPr id="4" name="Group 6">
            <a:extLst>
              <a:ext uri="{FF2B5EF4-FFF2-40B4-BE49-F238E27FC236}">
                <a16:creationId xmlns:a16="http://schemas.microsoft.com/office/drawing/2014/main" id="{9D73BED0-894D-614A-86B5-6D8330505F7E}"/>
              </a:ext>
            </a:extLst>
          </p:cNvPr>
          <p:cNvGrpSpPr>
            <a:grpSpLocks/>
          </p:cNvGrpSpPr>
          <p:nvPr/>
        </p:nvGrpSpPr>
        <p:grpSpPr bwMode="auto">
          <a:xfrm>
            <a:off x="2483621" y="1351592"/>
            <a:ext cx="7288213" cy="1708150"/>
            <a:chOff x="816768" y="1600200"/>
            <a:chExt cx="7287768" cy="1708672"/>
          </a:xfrm>
          <a:solidFill>
            <a:srgbClr val="4BA6DD"/>
          </a:solidFill>
        </p:grpSpPr>
        <p:sp>
          <p:nvSpPr>
            <p:cNvPr id="5" name="Oval 4">
              <a:extLst>
                <a:ext uri="{FF2B5EF4-FFF2-40B4-BE49-F238E27FC236}">
                  <a16:creationId xmlns:a16="http://schemas.microsoft.com/office/drawing/2014/main" id="{41C085B0-0081-2442-B90A-5DDAA6EBB6E6}"/>
                </a:ext>
              </a:extLst>
            </p:cNvPr>
            <p:cNvSpPr>
              <a:spLocks noChangeAspect="1"/>
            </p:cNvSpPr>
            <p:nvPr/>
          </p:nvSpPr>
          <p:spPr>
            <a:xfrm>
              <a:off x="816768" y="1600200"/>
              <a:ext cx="1663598" cy="1664208"/>
            </a:xfrm>
            <a:prstGeom prst="ellipse">
              <a:avLst/>
            </a:prstGeom>
            <a:grpFill/>
            <a:ln>
              <a:solidFill>
                <a:srgbClr val="4BA6D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600"/>
                </a:spcAft>
                <a:defRPr/>
              </a:pP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Phase 1</a:t>
              </a:r>
            </a:p>
            <a:p>
              <a:pPr algn="ctr" eaLnBrk="1" fontAlgn="auto" hangingPunct="1">
                <a:spcBef>
                  <a:spcPts val="0"/>
                </a:spcBef>
                <a:spcAft>
                  <a:spcPts val="0"/>
                </a:spcAft>
                <a:defRPr/>
              </a:pPr>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Build Consensus</a:t>
              </a:r>
            </a:p>
          </p:txBody>
        </p:sp>
        <p:sp>
          <p:nvSpPr>
            <p:cNvPr id="6" name="Oval 5">
              <a:extLst>
                <a:ext uri="{FF2B5EF4-FFF2-40B4-BE49-F238E27FC236}">
                  <a16:creationId xmlns:a16="http://schemas.microsoft.com/office/drawing/2014/main" id="{0516B9D8-FDAD-DD40-89D7-E9585C78442A}"/>
                </a:ext>
              </a:extLst>
            </p:cNvPr>
            <p:cNvSpPr>
              <a:spLocks noChangeAspect="1"/>
            </p:cNvSpPr>
            <p:nvPr/>
          </p:nvSpPr>
          <p:spPr>
            <a:xfrm>
              <a:off x="2704191" y="1644664"/>
              <a:ext cx="1663598" cy="1664208"/>
            </a:xfrm>
            <a:prstGeom prst="ellipse">
              <a:avLst/>
            </a:prstGeom>
            <a:noFill/>
            <a:ln>
              <a:solidFill>
                <a:srgbClr val="4BA6D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600"/>
                </a:spcAft>
                <a:defRPr/>
              </a:pPr>
              <a:r>
                <a:rPr lang="en-US" sz="1400" b="1" dirty="0">
                  <a:solidFill>
                    <a:srgbClr val="4BA6DD"/>
                  </a:solidFill>
                  <a:latin typeface="Tahoma" panose="020B0604030504040204" pitchFamily="34" charset="0"/>
                  <a:ea typeface="Tahoma" panose="020B0604030504040204" pitchFamily="34" charset="0"/>
                  <a:cs typeface="Tahoma" panose="020B0604030504040204" pitchFamily="34" charset="0"/>
                </a:rPr>
                <a:t>Step 1</a:t>
              </a:r>
            </a:p>
            <a:p>
              <a:pPr algn="ctr" eaLnBrk="1" fontAlgn="auto" hangingPunct="1">
                <a:spcBef>
                  <a:spcPts val="0"/>
                </a:spcBef>
                <a:spcAft>
                  <a:spcPts val="600"/>
                </a:spcAft>
                <a:defRPr/>
              </a:pPr>
              <a:r>
                <a:rPr lang="en-US" sz="1400" dirty="0">
                  <a:solidFill>
                    <a:srgbClr val="4BA6DD"/>
                  </a:solidFill>
                  <a:latin typeface="Tahoma" panose="020B0604030504040204" pitchFamily="34" charset="0"/>
                  <a:ea typeface="Tahoma" panose="020B0604030504040204" pitchFamily="34" charset="0"/>
                  <a:cs typeface="Tahoma" panose="020B0604030504040204" pitchFamily="34" charset="0"/>
                </a:rPr>
                <a:t>Understand the Landscape</a:t>
              </a:r>
            </a:p>
          </p:txBody>
        </p:sp>
        <p:sp>
          <p:nvSpPr>
            <p:cNvPr id="7" name="Oval 6">
              <a:extLst>
                <a:ext uri="{FF2B5EF4-FFF2-40B4-BE49-F238E27FC236}">
                  <a16:creationId xmlns:a16="http://schemas.microsoft.com/office/drawing/2014/main" id="{528C934B-AB44-724F-9C60-254FB76320C2}"/>
                </a:ext>
              </a:extLst>
            </p:cNvPr>
            <p:cNvSpPr>
              <a:spLocks noChangeAspect="1"/>
            </p:cNvSpPr>
            <p:nvPr/>
          </p:nvSpPr>
          <p:spPr>
            <a:xfrm>
              <a:off x="4566214" y="1600200"/>
              <a:ext cx="1663598" cy="1664208"/>
            </a:xfrm>
            <a:prstGeom prst="ellipse">
              <a:avLst/>
            </a:prstGeom>
            <a:noFill/>
            <a:ln>
              <a:solidFill>
                <a:srgbClr val="4BA6D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600"/>
                </a:spcAft>
                <a:defRPr/>
              </a:pPr>
              <a:endParaRPr lang="en-US" sz="1400" b="1" dirty="0">
                <a:solidFill>
                  <a:srgbClr val="4BA6DD"/>
                </a:solidFill>
                <a:latin typeface="Tahoma" panose="020B0604030504040204" pitchFamily="34" charset="0"/>
                <a:ea typeface="Tahoma" panose="020B0604030504040204" pitchFamily="34" charset="0"/>
                <a:cs typeface="Tahoma" panose="020B0604030504040204" pitchFamily="34" charset="0"/>
              </a:endParaRPr>
            </a:p>
            <a:p>
              <a:pPr algn="ctr" eaLnBrk="1" fontAlgn="auto" hangingPunct="1">
                <a:spcBef>
                  <a:spcPts val="0"/>
                </a:spcBef>
                <a:spcAft>
                  <a:spcPts val="600"/>
                </a:spcAft>
                <a:defRPr/>
              </a:pPr>
              <a:r>
                <a:rPr lang="en-US" sz="1400" b="1" dirty="0">
                  <a:solidFill>
                    <a:srgbClr val="4BA6DD"/>
                  </a:solidFill>
                  <a:latin typeface="Tahoma" panose="020B0604030504040204" pitchFamily="34" charset="0"/>
                  <a:ea typeface="Tahoma" panose="020B0604030504040204" pitchFamily="34" charset="0"/>
                  <a:cs typeface="Tahoma" panose="020B0604030504040204" pitchFamily="34" charset="0"/>
                </a:rPr>
                <a:t>Step 2</a:t>
              </a:r>
            </a:p>
            <a:p>
              <a:pPr algn="ctr" eaLnBrk="1" fontAlgn="auto" hangingPunct="1">
                <a:spcBef>
                  <a:spcPts val="0"/>
                </a:spcBef>
                <a:spcAft>
                  <a:spcPts val="0"/>
                </a:spcAft>
                <a:defRPr/>
              </a:pPr>
              <a:r>
                <a:rPr lang="en-US" sz="1400" dirty="0">
                  <a:solidFill>
                    <a:srgbClr val="4BA6DD"/>
                  </a:solidFill>
                  <a:latin typeface="Tahoma" panose="020B0604030504040204" pitchFamily="34" charset="0"/>
                  <a:ea typeface="Tahoma" panose="020B0604030504040204" pitchFamily="34" charset="0"/>
                  <a:cs typeface="Tahoma" panose="020B0604030504040204" pitchFamily="34" charset="0"/>
                </a:rPr>
                <a:t>Decide Who to Involve</a:t>
              </a:r>
            </a:p>
            <a:p>
              <a:pPr algn="ctr" eaLnBrk="1" fontAlgn="auto" hangingPunct="1">
                <a:spcBef>
                  <a:spcPts val="0"/>
                </a:spcBef>
                <a:spcAft>
                  <a:spcPts val="0"/>
                </a:spcAft>
                <a:defRPr/>
              </a:pPr>
              <a:endParaRPr lang="en-US" sz="1400" dirty="0">
                <a:solidFill>
                  <a:srgbClr val="0CA01E"/>
                </a:solidFill>
                <a:latin typeface="Tahoma" panose="020B0604030504040204" pitchFamily="34" charset="0"/>
                <a:ea typeface="Tahoma" panose="020B0604030504040204" pitchFamily="34" charset="0"/>
                <a:cs typeface="Tahoma" panose="020B0604030504040204" pitchFamily="34" charset="0"/>
              </a:endParaRPr>
            </a:p>
          </p:txBody>
        </p:sp>
        <p:sp>
          <p:nvSpPr>
            <p:cNvPr id="8" name="Oval 7">
              <a:extLst>
                <a:ext uri="{FF2B5EF4-FFF2-40B4-BE49-F238E27FC236}">
                  <a16:creationId xmlns:a16="http://schemas.microsoft.com/office/drawing/2014/main" id="{9F7F9136-C974-9A46-A830-087411811B89}"/>
                </a:ext>
              </a:extLst>
            </p:cNvPr>
            <p:cNvSpPr>
              <a:spLocks noChangeAspect="1"/>
            </p:cNvSpPr>
            <p:nvPr/>
          </p:nvSpPr>
          <p:spPr>
            <a:xfrm>
              <a:off x="6440938" y="1600200"/>
              <a:ext cx="1663598" cy="1664208"/>
            </a:xfrm>
            <a:prstGeom prst="ellipse">
              <a:avLst/>
            </a:prstGeom>
            <a:noFill/>
            <a:ln>
              <a:solidFill>
                <a:srgbClr val="4BA6D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600"/>
                </a:spcAft>
                <a:defRPr/>
              </a:pPr>
              <a:r>
                <a:rPr lang="en-US" sz="1400" b="1" dirty="0">
                  <a:solidFill>
                    <a:srgbClr val="4BA6DD"/>
                  </a:solidFill>
                  <a:latin typeface="Tahoma" panose="020B0604030504040204" pitchFamily="34" charset="0"/>
                  <a:ea typeface="Tahoma" panose="020B0604030504040204" pitchFamily="34" charset="0"/>
                  <a:cs typeface="Tahoma" panose="020B0604030504040204" pitchFamily="34" charset="0"/>
                </a:rPr>
                <a:t>Step 3</a:t>
              </a:r>
            </a:p>
            <a:p>
              <a:pPr algn="ctr" eaLnBrk="1" fontAlgn="auto" hangingPunct="1">
                <a:spcBef>
                  <a:spcPts val="0"/>
                </a:spcBef>
                <a:spcAft>
                  <a:spcPts val="0"/>
                </a:spcAft>
                <a:defRPr/>
              </a:pPr>
              <a:r>
                <a:rPr lang="en-US" sz="1400" dirty="0">
                  <a:solidFill>
                    <a:srgbClr val="4BA6DD"/>
                  </a:solidFill>
                  <a:latin typeface="Tahoma" panose="020B0604030504040204" pitchFamily="34" charset="0"/>
                  <a:ea typeface="Tahoma" panose="020B0604030504040204" pitchFamily="34" charset="0"/>
                  <a:cs typeface="Tahoma" panose="020B0604030504040204" pitchFamily="34" charset="0"/>
                </a:rPr>
                <a:t>Set SMART Objective</a:t>
              </a:r>
            </a:p>
          </p:txBody>
        </p:sp>
      </p:grpSp>
      <p:grpSp>
        <p:nvGrpSpPr>
          <p:cNvPr id="9" name="Group 7">
            <a:extLst>
              <a:ext uri="{FF2B5EF4-FFF2-40B4-BE49-F238E27FC236}">
                <a16:creationId xmlns:a16="http://schemas.microsoft.com/office/drawing/2014/main" id="{62154F48-6B7E-D042-84A0-0EABE391CC54}"/>
              </a:ext>
            </a:extLst>
          </p:cNvPr>
          <p:cNvGrpSpPr>
            <a:grpSpLocks/>
          </p:cNvGrpSpPr>
          <p:nvPr/>
        </p:nvGrpSpPr>
        <p:grpSpPr bwMode="auto">
          <a:xfrm>
            <a:off x="2483621" y="3208753"/>
            <a:ext cx="7288213" cy="1663700"/>
            <a:chOff x="816768" y="3344608"/>
            <a:chExt cx="7287768" cy="1664208"/>
          </a:xfrm>
        </p:grpSpPr>
        <p:sp>
          <p:nvSpPr>
            <p:cNvPr id="10" name="Oval 9">
              <a:extLst>
                <a:ext uri="{FF2B5EF4-FFF2-40B4-BE49-F238E27FC236}">
                  <a16:creationId xmlns:a16="http://schemas.microsoft.com/office/drawing/2014/main" id="{34E74C62-8FBB-FE4D-AF70-F84DE452F9BD}"/>
                </a:ext>
              </a:extLst>
            </p:cNvPr>
            <p:cNvSpPr>
              <a:spLocks noChangeAspect="1"/>
            </p:cNvSpPr>
            <p:nvPr/>
          </p:nvSpPr>
          <p:spPr>
            <a:xfrm>
              <a:off x="816768" y="3344608"/>
              <a:ext cx="1663598" cy="1664208"/>
            </a:xfrm>
            <a:prstGeom prst="ellipse">
              <a:avLst/>
            </a:prstGeom>
            <a:solidFill>
              <a:srgbClr val="7AC360"/>
            </a:solid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600"/>
                </a:spcAft>
                <a:defRPr/>
              </a:pPr>
              <a:r>
                <a:rPr lang="en-US" sz="1600" b="1" dirty="0">
                  <a:solidFill>
                    <a:schemeClr val="bg1"/>
                  </a:solidFill>
                  <a:latin typeface="Arial" panose="020B0604020202020204" pitchFamily="34" charset="0"/>
                  <a:cs typeface="Arial" panose="020B0604020202020204" pitchFamily="34" charset="0"/>
                </a:rPr>
                <a:t>Phase 2</a:t>
              </a:r>
            </a:p>
            <a:p>
              <a:pPr algn="ctr" eaLnBrk="1" fontAlgn="auto" hangingPunct="1">
                <a:spcBef>
                  <a:spcPts val="0"/>
                </a:spcBef>
                <a:spcAft>
                  <a:spcPts val="0"/>
                </a:spcAft>
                <a:defRPr/>
              </a:pPr>
              <a:r>
                <a:rPr lang="en-US" sz="1600" dirty="0">
                  <a:solidFill>
                    <a:schemeClr val="bg1"/>
                  </a:solidFill>
                  <a:latin typeface="Arial" panose="020B0604020202020204" pitchFamily="34" charset="0"/>
                  <a:cs typeface="Arial" panose="020B0604020202020204" pitchFamily="34" charset="0"/>
                </a:rPr>
                <a:t>Focus Efforts</a:t>
              </a:r>
            </a:p>
          </p:txBody>
        </p:sp>
        <p:sp>
          <p:nvSpPr>
            <p:cNvPr id="11" name="Oval 10">
              <a:extLst>
                <a:ext uri="{FF2B5EF4-FFF2-40B4-BE49-F238E27FC236}">
                  <a16:creationId xmlns:a16="http://schemas.microsoft.com/office/drawing/2014/main" id="{C8F71FCD-93BB-B54E-9771-DEE5D515BFED}"/>
                </a:ext>
              </a:extLst>
            </p:cNvPr>
            <p:cNvSpPr>
              <a:spLocks noChangeAspect="1"/>
            </p:cNvSpPr>
            <p:nvPr/>
          </p:nvSpPr>
          <p:spPr>
            <a:xfrm>
              <a:off x="2691492" y="3344608"/>
              <a:ext cx="1663598" cy="1664208"/>
            </a:xfrm>
            <a:prstGeom prst="ellipse">
              <a:avLst/>
            </a:prstGeom>
            <a:solidFill>
              <a:schemeClr val="bg1"/>
            </a:solid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600"/>
                </a:spcAft>
                <a:defRPr/>
              </a:pPr>
              <a:r>
                <a:rPr lang="en-US" sz="1400" b="1" dirty="0">
                  <a:solidFill>
                    <a:srgbClr val="7AC360"/>
                  </a:solidFill>
                  <a:latin typeface="Arial" panose="020B0604020202020204" pitchFamily="34" charset="0"/>
                  <a:cs typeface="Arial" panose="020B0604020202020204" pitchFamily="34" charset="0"/>
                </a:rPr>
                <a:t>Step 4</a:t>
              </a:r>
            </a:p>
            <a:p>
              <a:pPr algn="ctr" eaLnBrk="1" fontAlgn="auto" hangingPunct="1">
                <a:spcBef>
                  <a:spcPts val="0"/>
                </a:spcBef>
                <a:spcAft>
                  <a:spcPts val="600"/>
                </a:spcAft>
                <a:defRPr/>
              </a:pPr>
              <a:r>
                <a:rPr lang="en-US" sz="1400" dirty="0">
                  <a:solidFill>
                    <a:srgbClr val="7AC360"/>
                  </a:solidFill>
                  <a:latin typeface="Arial" panose="020B0604020202020204" pitchFamily="34" charset="0"/>
                  <a:cs typeface="Arial" panose="020B0604020202020204" pitchFamily="34" charset="0"/>
                </a:rPr>
                <a:t>Know the Decision-maker</a:t>
              </a:r>
              <a:endParaRPr lang="en-US" sz="1400" b="1" dirty="0">
                <a:solidFill>
                  <a:srgbClr val="7AC360"/>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769F8FF8-F0BD-514E-87FC-D3134A1A9AD1}"/>
                </a:ext>
              </a:extLst>
            </p:cNvPr>
            <p:cNvSpPr>
              <a:spLocks noChangeAspect="1"/>
            </p:cNvSpPr>
            <p:nvPr/>
          </p:nvSpPr>
          <p:spPr>
            <a:xfrm>
              <a:off x="4566214" y="3344608"/>
              <a:ext cx="1663598" cy="1664208"/>
            </a:xfrm>
            <a:prstGeom prst="ellipse">
              <a:avLst/>
            </a:prstGeom>
            <a:solidFill>
              <a:schemeClr val="bg1"/>
            </a:solid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600"/>
                </a:spcAft>
                <a:defRPr/>
              </a:pPr>
              <a:r>
                <a:rPr lang="en-US" sz="1400" b="1" dirty="0">
                  <a:solidFill>
                    <a:srgbClr val="7AC360"/>
                  </a:solidFill>
                  <a:latin typeface="Arial" panose="020B0604020202020204" pitchFamily="34" charset="0"/>
                  <a:cs typeface="Arial" panose="020B0604020202020204" pitchFamily="34" charset="0"/>
                </a:rPr>
                <a:t>Step 5</a:t>
              </a:r>
            </a:p>
            <a:p>
              <a:pPr algn="ctr" eaLnBrk="1" fontAlgn="auto" hangingPunct="1">
                <a:spcBef>
                  <a:spcPts val="0"/>
                </a:spcBef>
                <a:spcAft>
                  <a:spcPts val="600"/>
                </a:spcAft>
                <a:defRPr/>
              </a:pPr>
              <a:r>
                <a:rPr lang="en-US" sz="1400" dirty="0">
                  <a:solidFill>
                    <a:srgbClr val="7AC360"/>
                  </a:solidFill>
                  <a:latin typeface="Arial" panose="020B0604020202020204" pitchFamily="34" charset="0"/>
                  <a:cs typeface="Arial" panose="020B0604020202020204" pitchFamily="34" charset="0"/>
                </a:rPr>
                <a:t>Determine the Ask</a:t>
              </a:r>
              <a:endParaRPr lang="en-US" sz="1400" b="1" dirty="0">
                <a:solidFill>
                  <a:srgbClr val="7AC360"/>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9A78E1CF-C957-7645-A386-80EF586C88AE}"/>
                </a:ext>
              </a:extLst>
            </p:cNvPr>
            <p:cNvSpPr>
              <a:spLocks noChangeAspect="1"/>
            </p:cNvSpPr>
            <p:nvPr/>
          </p:nvSpPr>
          <p:spPr>
            <a:xfrm>
              <a:off x="6440938" y="3344608"/>
              <a:ext cx="1663598" cy="1664208"/>
            </a:xfrm>
            <a:prstGeom prst="ellipse">
              <a:avLst/>
            </a:prstGeom>
            <a:solidFill>
              <a:schemeClr val="bg1"/>
            </a:solid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600"/>
                </a:spcAft>
                <a:defRPr/>
              </a:pPr>
              <a:r>
                <a:rPr lang="en-US" sz="1400" b="1" dirty="0">
                  <a:solidFill>
                    <a:srgbClr val="7AC360"/>
                  </a:solidFill>
                  <a:latin typeface="Arial" panose="020B0604020202020204" pitchFamily="34" charset="0"/>
                  <a:cs typeface="Arial" panose="020B0604020202020204" pitchFamily="34" charset="0"/>
                </a:rPr>
                <a:t>Step 6</a:t>
              </a:r>
            </a:p>
            <a:p>
              <a:pPr algn="ctr" eaLnBrk="1" fontAlgn="auto" hangingPunct="1">
                <a:spcBef>
                  <a:spcPts val="0"/>
                </a:spcBef>
                <a:spcAft>
                  <a:spcPts val="600"/>
                </a:spcAft>
                <a:defRPr/>
              </a:pPr>
              <a:r>
                <a:rPr lang="en-US" sz="1400" dirty="0">
                  <a:solidFill>
                    <a:srgbClr val="7AC360"/>
                  </a:solidFill>
                  <a:latin typeface="Arial" panose="020B0604020202020204" pitchFamily="34" charset="0"/>
                  <a:cs typeface="Arial" panose="020B0604020202020204" pitchFamily="34" charset="0"/>
                </a:rPr>
                <a:t>Create a Workplan</a:t>
              </a:r>
            </a:p>
          </p:txBody>
        </p:sp>
      </p:grpSp>
      <p:grpSp>
        <p:nvGrpSpPr>
          <p:cNvPr id="14" name="Group 8">
            <a:extLst>
              <a:ext uri="{FF2B5EF4-FFF2-40B4-BE49-F238E27FC236}">
                <a16:creationId xmlns:a16="http://schemas.microsoft.com/office/drawing/2014/main" id="{E3D773C5-CD94-7747-82AB-DE83D4DF0F64}"/>
              </a:ext>
            </a:extLst>
          </p:cNvPr>
          <p:cNvGrpSpPr>
            <a:grpSpLocks/>
          </p:cNvGrpSpPr>
          <p:nvPr/>
        </p:nvGrpSpPr>
        <p:grpSpPr bwMode="auto">
          <a:xfrm>
            <a:off x="2483621" y="5057777"/>
            <a:ext cx="7288213" cy="1671839"/>
            <a:chOff x="816768" y="5097259"/>
            <a:chExt cx="7287768" cy="1672349"/>
          </a:xfrm>
        </p:grpSpPr>
        <p:sp>
          <p:nvSpPr>
            <p:cNvPr id="15" name="Oval 14">
              <a:extLst>
                <a:ext uri="{FF2B5EF4-FFF2-40B4-BE49-F238E27FC236}">
                  <a16:creationId xmlns:a16="http://schemas.microsoft.com/office/drawing/2014/main" id="{7CD45D48-ABE5-424E-8D18-4F3CAE23948E}"/>
                </a:ext>
              </a:extLst>
            </p:cNvPr>
            <p:cNvSpPr>
              <a:spLocks noChangeAspect="1"/>
            </p:cNvSpPr>
            <p:nvPr/>
          </p:nvSpPr>
          <p:spPr>
            <a:xfrm>
              <a:off x="816768" y="5105400"/>
              <a:ext cx="1663598" cy="1664208"/>
            </a:xfrm>
            <a:prstGeom prst="ellipse">
              <a:avLst/>
            </a:prstGeom>
            <a:solidFill>
              <a:srgbClr val="E35880"/>
            </a:solidFill>
            <a:ln>
              <a:solidFill>
                <a:srgbClr val="E3588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600"/>
                </a:spcAft>
                <a:defRPr/>
              </a:pPr>
              <a:r>
                <a:rPr lang="en-US" sz="1600" b="1" dirty="0">
                  <a:solidFill>
                    <a:schemeClr val="bg1"/>
                  </a:solidFill>
                  <a:latin typeface="Arial" panose="020B0604020202020204" pitchFamily="34" charset="0"/>
                  <a:cs typeface="Arial" panose="020B0604020202020204" pitchFamily="34" charset="0"/>
                </a:rPr>
                <a:t>Phase 3</a:t>
              </a:r>
            </a:p>
            <a:p>
              <a:pPr algn="ctr" eaLnBrk="1" fontAlgn="auto" hangingPunct="1">
                <a:spcBef>
                  <a:spcPts val="0"/>
                </a:spcBef>
                <a:spcAft>
                  <a:spcPts val="0"/>
                </a:spcAft>
                <a:defRPr/>
              </a:pPr>
              <a:r>
                <a:rPr lang="en-US" sz="1600" dirty="0">
                  <a:solidFill>
                    <a:schemeClr val="bg1"/>
                  </a:solidFill>
                  <a:latin typeface="Arial" panose="020B0604020202020204" pitchFamily="34" charset="0"/>
                  <a:cs typeface="Arial" panose="020B0604020202020204" pitchFamily="34" charset="0"/>
                </a:rPr>
                <a:t>Achieve Change</a:t>
              </a:r>
            </a:p>
          </p:txBody>
        </p:sp>
        <p:sp>
          <p:nvSpPr>
            <p:cNvPr id="16" name="Oval 15">
              <a:extLst>
                <a:ext uri="{FF2B5EF4-FFF2-40B4-BE49-F238E27FC236}">
                  <a16:creationId xmlns:a16="http://schemas.microsoft.com/office/drawing/2014/main" id="{8887DD15-AE6D-814F-8ACC-19DEB442D4E6}"/>
                </a:ext>
              </a:extLst>
            </p:cNvPr>
            <p:cNvSpPr>
              <a:spLocks noChangeAspect="1"/>
            </p:cNvSpPr>
            <p:nvPr/>
          </p:nvSpPr>
          <p:spPr>
            <a:xfrm>
              <a:off x="2691492" y="5105400"/>
              <a:ext cx="1663598" cy="1664208"/>
            </a:xfrm>
            <a:prstGeom prst="ellipse">
              <a:avLst/>
            </a:prstGeom>
            <a:solidFill>
              <a:schemeClr val="bg1"/>
            </a:solidFill>
            <a:ln>
              <a:solidFill>
                <a:srgbClr val="E3588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600"/>
                </a:spcAft>
                <a:defRPr/>
              </a:pPr>
              <a:r>
                <a:rPr lang="en-US" sz="1400" b="1" dirty="0">
                  <a:solidFill>
                    <a:srgbClr val="E35880"/>
                  </a:solidFill>
                  <a:latin typeface="Arial" panose="020B0604020202020204" pitchFamily="34" charset="0"/>
                  <a:cs typeface="Arial" panose="020B0604020202020204" pitchFamily="34" charset="0"/>
                </a:rPr>
                <a:t>Step 7</a:t>
              </a:r>
            </a:p>
            <a:p>
              <a:pPr algn="ctr" eaLnBrk="1" fontAlgn="auto" hangingPunct="1">
                <a:spcBef>
                  <a:spcPts val="0"/>
                </a:spcBef>
                <a:spcAft>
                  <a:spcPts val="0"/>
                </a:spcAft>
                <a:defRPr/>
              </a:pPr>
              <a:r>
                <a:rPr lang="en-US" sz="1400" dirty="0">
                  <a:solidFill>
                    <a:srgbClr val="E35880"/>
                  </a:solidFill>
                  <a:latin typeface="Arial" panose="020B0604020202020204" pitchFamily="34" charset="0"/>
                  <a:cs typeface="Arial" panose="020B0604020202020204" pitchFamily="34" charset="0"/>
                </a:rPr>
                <a:t>Present the Case</a:t>
              </a:r>
            </a:p>
          </p:txBody>
        </p:sp>
        <p:sp>
          <p:nvSpPr>
            <p:cNvPr id="17" name="Oval 16">
              <a:extLst>
                <a:ext uri="{FF2B5EF4-FFF2-40B4-BE49-F238E27FC236}">
                  <a16:creationId xmlns:a16="http://schemas.microsoft.com/office/drawing/2014/main" id="{E1E6403A-B7B2-C84B-B1E8-F8183E62353C}"/>
                </a:ext>
              </a:extLst>
            </p:cNvPr>
            <p:cNvSpPr>
              <a:spLocks noChangeAspect="1"/>
            </p:cNvSpPr>
            <p:nvPr/>
          </p:nvSpPr>
          <p:spPr>
            <a:xfrm>
              <a:off x="4566214" y="5105400"/>
              <a:ext cx="1663598" cy="1664208"/>
            </a:xfrm>
            <a:prstGeom prst="ellipse">
              <a:avLst/>
            </a:prstGeom>
            <a:solidFill>
              <a:schemeClr val="bg1"/>
            </a:solidFill>
            <a:ln>
              <a:solidFill>
                <a:srgbClr val="E3588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600"/>
                </a:spcAft>
                <a:defRPr/>
              </a:pPr>
              <a:r>
                <a:rPr lang="en-US" sz="1400" b="1" dirty="0">
                  <a:solidFill>
                    <a:srgbClr val="E35880"/>
                  </a:solidFill>
                  <a:latin typeface="Arial" panose="020B0604020202020204" pitchFamily="34" charset="0"/>
                  <a:cs typeface="Arial" panose="020B0604020202020204" pitchFamily="34" charset="0"/>
                </a:rPr>
                <a:t>Step 8</a:t>
              </a:r>
            </a:p>
            <a:p>
              <a:pPr algn="ctr" eaLnBrk="1" fontAlgn="auto" hangingPunct="1">
                <a:spcBef>
                  <a:spcPts val="0"/>
                </a:spcBef>
                <a:spcAft>
                  <a:spcPts val="0"/>
                </a:spcAft>
                <a:defRPr/>
              </a:pPr>
              <a:r>
                <a:rPr lang="en-US" sz="1400" dirty="0">
                  <a:solidFill>
                    <a:srgbClr val="E35880"/>
                  </a:solidFill>
                  <a:latin typeface="Arial" panose="020B0604020202020204" pitchFamily="34" charset="0"/>
                  <a:cs typeface="Arial" panose="020B0604020202020204" pitchFamily="34" charset="0"/>
                </a:rPr>
                <a:t>Monitor the Plan</a:t>
              </a:r>
            </a:p>
          </p:txBody>
        </p:sp>
        <p:sp>
          <p:nvSpPr>
            <p:cNvPr id="18" name="Oval 17">
              <a:extLst>
                <a:ext uri="{FF2B5EF4-FFF2-40B4-BE49-F238E27FC236}">
                  <a16:creationId xmlns:a16="http://schemas.microsoft.com/office/drawing/2014/main" id="{3B072D36-507C-CC4B-A488-CD6397C4E8F1}"/>
                </a:ext>
              </a:extLst>
            </p:cNvPr>
            <p:cNvSpPr>
              <a:spLocks noChangeAspect="1"/>
            </p:cNvSpPr>
            <p:nvPr/>
          </p:nvSpPr>
          <p:spPr>
            <a:xfrm>
              <a:off x="6440938" y="5097259"/>
              <a:ext cx="1663598" cy="1664208"/>
            </a:xfrm>
            <a:prstGeom prst="ellipse">
              <a:avLst/>
            </a:prstGeom>
            <a:solidFill>
              <a:schemeClr val="bg1"/>
            </a:solidFill>
            <a:ln>
              <a:solidFill>
                <a:srgbClr val="E3588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600"/>
                </a:spcAft>
                <a:defRPr/>
              </a:pPr>
              <a:r>
                <a:rPr lang="en-US" sz="1400" b="1" dirty="0">
                  <a:solidFill>
                    <a:srgbClr val="E35880"/>
                  </a:solidFill>
                  <a:latin typeface="Arial" panose="020B0604020202020204" pitchFamily="34" charset="0"/>
                  <a:cs typeface="Arial" panose="020B0604020202020204" pitchFamily="34" charset="0"/>
                </a:rPr>
                <a:t>Step 9</a:t>
              </a:r>
            </a:p>
            <a:p>
              <a:pPr algn="ctr" eaLnBrk="1" fontAlgn="auto" hangingPunct="1">
                <a:spcBef>
                  <a:spcPts val="0"/>
                </a:spcBef>
                <a:spcAft>
                  <a:spcPts val="0"/>
                </a:spcAft>
                <a:defRPr/>
              </a:pPr>
              <a:r>
                <a:rPr lang="en-US" sz="1400" dirty="0">
                  <a:solidFill>
                    <a:srgbClr val="E35880"/>
                  </a:solidFill>
                  <a:latin typeface="Arial" panose="020B0604020202020204" pitchFamily="34" charset="0"/>
                  <a:cs typeface="Arial" panose="020B0604020202020204" pitchFamily="34" charset="0"/>
                </a:rPr>
                <a:t>Capture Results</a:t>
              </a:r>
            </a:p>
          </p:txBody>
        </p:sp>
      </p:grpSp>
    </p:spTree>
    <p:extLst>
      <p:ext uri="{BB962C8B-B14F-4D97-AF65-F5344CB8AC3E}">
        <p14:creationId xmlns:p14="http://schemas.microsoft.com/office/powerpoint/2010/main" val="4191820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9A92-C130-A74C-ACEF-2AF53352EC3C}"/>
              </a:ext>
            </a:extLst>
          </p:cNvPr>
          <p:cNvSpPr>
            <a:spLocks noGrp="1"/>
          </p:cNvSpPr>
          <p:nvPr>
            <p:ph type="title"/>
          </p:nvPr>
        </p:nvSpPr>
        <p:spPr/>
        <p:txBody>
          <a:bodyPr>
            <a:normAutofit/>
          </a:bodyPr>
          <a:lstStyle/>
          <a:p>
            <a:r>
              <a:rPr lang="en-US" sz="4000" dirty="0">
                <a:solidFill>
                  <a:schemeClr val="accent5">
                    <a:lumMod val="50000"/>
                  </a:schemeClr>
                </a:solidFill>
              </a:rPr>
              <a:t>SMART Advocacy Guiding Principles</a:t>
            </a:r>
          </a:p>
        </p:txBody>
      </p:sp>
      <p:sp>
        <p:nvSpPr>
          <p:cNvPr id="4" name="Content Placeholder 2">
            <a:extLst>
              <a:ext uri="{FF2B5EF4-FFF2-40B4-BE49-F238E27FC236}">
                <a16:creationId xmlns:a16="http://schemas.microsoft.com/office/drawing/2014/main" id="{D0487F66-768D-4141-948A-6CB4A64310F0}"/>
              </a:ext>
            </a:extLst>
          </p:cNvPr>
          <p:cNvSpPr>
            <a:spLocks noGrp="1"/>
          </p:cNvSpPr>
          <p:nvPr>
            <p:ph idx="1"/>
          </p:nvPr>
        </p:nvSpPr>
        <p:spPr>
          <a:xfrm>
            <a:off x="838200" y="1917080"/>
            <a:ext cx="10515600" cy="4414664"/>
          </a:xfrm>
        </p:spPr>
        <p:txBody>
          <a:bodyPr>
            <a:normAutofit fontScale="92500" lnSpcReduction="10000"/>
          </a:bodyPr>
          <a:lstStyle/>
          <a:p>
            <a:pPr marL="514350" indent="-514350">
              <a:lnSpc>
                <a:spcPct val="120000"/>
              </a:lnSpc>
              <a:buAutoNum type="arabicPeriod"/>
            </a:pPr>
            <a:r>
              <a:rPr lang="en-US" sz="3200" dirty="0"/>
              <a:t>Locally-driven</a:t>
            </a:r>
          </a:p>
          <a:p>
            <a:pPr marL="514350" indent="-514350">
              <a:lnSpc>
                <a:spcPct val="120000"/>
              </a:lnSpc>
              <a:buAutoNum type="arabicPeriod"/>
            </a:pPr>
            <a:r>
              <a:rPr lang="en-US" sz="3200" dirty="0"/>
              <a:t>Focused</a:t>
            </a:r>
          </a:p>
          <a:p>
            <a:pPr marL="514350" indent="-514350">
              <a:lnSpc>
                <a:spcPct val="120000"/>
              </a:lnSpc>
              <a:buAutoNum type="arabicPeriod"/>
            </a:pPr>
            <a:r>
              <a:rPr lang="en-US" sz="3200" dirty="0"/>
              <a:t>Evidence-based</a:t>
            </a:r>
          </a:p>
          <a:p>
            <a:pPr marL="514350" indent="-514350">
              <a:lnSpc>
                <a:spcPct val="120000"/>
              </a:lnSpc>
              <a:buAutoNum type="arabicPeriod"/>
            </a:pPr>
            <a:r>
              <a:rPr lang="en-US" sz="3200" dirty="0"/>
              <a:t>Collaborative</a:t>
            </a:r>
          </a:p>
          <a:p>
            <a:pPr marL="514350" indent="-514350">
              <a:lnSpc>
                <a:spcPct val="120000"/>
              </a:lnSpc>
              <a:buAutoNum type="arabicPeriod"/>
            </a:pPr>
            <a:r>
              <a:rPr lang="en-US" sz="3200" dirty="0"/>
              <a:t>Influential</a:t>
            </a:r>
          </a:p>
          <a:p>
            <a:pPr marL="514350" indent="-514350">
              <a:lnSpc>
                <a:spcPct val="120000"/>
              </a:lnSpc>
              <a:buAutoNum type="arabicPeriod"/>
            </a:pPr>
            <a:r>
              <a:rPr lang="en-US" sz="3200" dirty="0"/>
              <a:t>Accountable</a:t>
            </a:r>
          </a:p>
          <a:p>
            <a:pPr marL="514350" indent="-514350">
              <a:lnSpc>
                <a:spcPct val="120000"/>
              </a:lnSpc>
              <a:buAutoNum type="arabicPeriod"/>
            </a:pPr>
            <a:r>
              <a:rPr lang="en-US" sz="3200" dirty="0"/>
              <a:t>Sustainable</a:t>
            </a:r>
          </a:p>
          <a:p>
            <a:endParaRPr lang="en-US" dirty="0"/>
          </a:p>
          <a:p>
            <a:endParaRPr lang="en-US" dirty="0"/>
          </a:p>
        </p:txBody>
      </p:sp>
    </p:spTree>
    <p:extLst>
      <p:ext uri="{BB962C8B-B14F-4D97-AF65-F5344CB8AC3E}">
        <p14:creationId xmlns:p14="http://schemas.microsoft.com/office/powerpoint/2010/main" val="1352193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electronics&#10;&#10;Description automatically generated">
            <a:extLst>
              <a:ext uri="{FF2B5EF4-FFF2-40B4-BE49-F238E27FC236}">
                <a16:creationId xmlns:a16="http://schemas.microsoft.com/office/drawing/2014/main" id="{73CAB4DE-EF7C-42FF-B73D-79B17C45BCF2}"/>
              </a:ext>
            </a:extLst>
          </p:cNvPr>
          <p:cNvPicPr>
            <a:picLocks noGrp="1" noChangeAspect="1"/>
          </p:cNvPicPr>
          <p:nvPr>
            <p:ph idx="1"/>
          </p:nvPr>
        </p:nvPicPr>
        <p:blipFill>
          <a:blip r:embed="rId3"/>
          <a:stretch>
            <a:fillRect/>
          </a:stretch>
        </p:blipFill>
        <p:spPr>
          <a:xfrm>
            <a:off x="2938072" y="1109272"/>
            <a:ext cx="5748728" cy="5748728"/>
          </a:xfrm>
        </p:spPr>
      </p:pic>
      <p:sp>
        <p:nvSpPr>
          <p:cNvPr id="4" name="Title 3">
            <a:extLst>
              <a:ext uri="{FF2B5EF4-FFF2-40B4-BE49-F238E27FC236}">
                <a16:creationId xmlns:a16="http://schemas.microsoft.com/office/drawing/2014/main" id="{AB9A9D3F-A80A-1749-BAE4-C26F74E80AFB}"/>
              </a:ext>
            </a:extLst>
          </p:cNvPr>
          <p:cNvSpPr>
            <a:spLocks noGrp="1"/>
          </p:cNvSpPr>
          <p:nvPr>
            <p:ph type="title"/>
          </p:nvPr>
        </p:nvSpPr>
        <p:spPr/>
        <p:txBody>
          <a:bodyPr/>
          <a:lstStyle/>
          <a:p>
            <a:r>
              <a:rPr lang="en-US" dirty="0"/>
              <a:t>Phase 1: Build Consensus</a:t>
            </a:r>
          </a:p>
        </p:txBody>
      </p:sp>
    </p:spTree>
    <p:extLst>
      <p:ext uri="{BB962C8B-B14F-4D97-AF65-F5344CB8AC3E}">
        <p14:creationId xmlns:p14="http://schemas.microsoft.com/office/powerpoint/2010/main" val="3561327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D742F-ADBC-DB47-A3C7-63531B356F8B}"/>
              </a:ext>
            </a:extLst>
          </p:cNvPr>
          <p:cNvSpPr>
            <a:spLocks noGrp="1"/>
          </p:cNvSpPr>
          <p:nvPr>
            <p:ph type="title"/>
          </p:nvPr>
        </p:nvSpPr>
        <p:spPr>
          <a:xfrm>
            <a:off x="1562100" y="261216"/>
            <a:ext cx="9677400" cy="1325563"/>
          </a:xfrm>
        </p:spPr>
        <p:txBody>
          <a:bodyPr>
            <a:normAutofit/>
          </a:bodyPr>
          <a:lstStyle/>
          <a:p>
            <a:pPr algn="ctr"/>
            <a:r>
              <a:rPr lang="en-US" sz="4000" dirty="0">
                <a:solidFill>
                  <a:srgbClr val="1F4E79"/>
                </a:solidFill>
              </a:rPr>
              <a:t>For Facilitator</a:t>
            </a:r>
            <a:br>
              <a:rPr lang="en-US" sz="4000" dirty="0">
                <a:solidFill>
                  <a:srgbClr val="1F4E79"/>
                </a:solidFill>
              </a:rPr>
            </a:br>
            <a:r>
              <a:rPr lang="en-US" sz="4000" dirty="0">
                <a:solidFill>
                  <a:srgbClr val="1F4E79"/>
                </a:solidFill>
              </a:rPr>
              <a:t>Step 1</a:t>
            </a:r>
          </a:p>
        </p:txBody>
      </p:sp>
      <p:sp>
        <p:nvSpPr>
          <p:cNvPr id="3" name="Content Placeholder 2">
            <a:extLst>
              <a:ext uri="{FF2B5EF4-FFF2-40B4-BE49-F238E27FC236}">
                <a16:creationId xmlns:a16="http://schemas.microsoft.com/office/drawing/2014/main" id="{5A3510D8-1DC7-154F-A6C7-4FD08CE03539}"/>
              </a:ext>
            </a:extLst>
          </p:cNvPr>
          <p:cNvSpPr>
            <a:spLocks noGrp="1"/>
          </p:cNvSpPr>
          <p:nvPr>
            <p:ph idx="1"/>
          </p:nvPr>
        </p:nvSpPr>
        <p:spPr/>
        <p:txBody>
          <a:bodyPr>
            <a:normAutofit fontScale="92500" lnSpcReduction="10000"/>
          </a:bodyPr>
          <a:lstStyle/>
          <a:p>
            <a:pPr marL="512064" indent="-512064">
              <a:lnSpc>
                <a:spcPct val="130000"/>
              </a:lnSpc>
              <a:buNone/>
            </a:pPr>
            <a:r>
              <a:rPr lang="en-US" b="1" dirty="0"/>
              <a:t>Set aside at least one half-day for this step if conducting during the workshop; if assigned as pre-work, set aside 1.5 hours to present and discuss findings.</a:t>
            </a:r>
          </a:p>
          <a:p>
            <a:pPr marL="0" indent="0">
              <a:buNone/>
            </a:pPr>
            <a:endParaRPr lang="en-US" dirty="0"/>
          </a:p>
          <a:p>
            <a:pPr marL="0" indent="0">
              <a:buNone/>
            </a:pPr>
            <a:r>
              <a:rPr lang="en-US" u="sng" dirty="0"/>
              <a:t>Before the session:</a:t>
            </a:r>
          </a:p>
          <a:p>
            <a:pPr marL="347472" indent="-347472">
              <a:lnSpc>
                <a:spcPct val="120000"/>
              </a:lnSpc>
              <a:spcBef>
                <a:spcPts val="900"/>
              </a:spcBef>
              <a:spcAft>
                <a:spcPts val="900"/>
              </a:spcAft>
            </a:pPr>
            <a:r>
              <a:rPr lang="en-US" dirty="0"/>
              <a:t>Review slide 4 and the speaker notes of this slide to determine your approach to Step 1.</a:t>
            </a:r>
          </a:p>
          <a:p>
            <a:pPr marL="347472" indent="-347472">
              <a:lnSpc>
                <a:spcPct val="120000"/>
              </a:lnSpc>
              <a:spcBef>
                <a:spcPts val="900"/>
              </a:spcBef>
              <a:spcAft>
                <a:spcPts val="900"/>
              </a:spcAft>
            </a:pPr>
            <a:r>
              <a:rPr lang="en-US" dirty="0"/>
              <a:t>Adapt slide 19 with locally relevant images.</a:t>
            </a:r>
          </a:p>
          <a:p>
            <a:pPr marL="347472" indent="-347472">
              <a:lnSpc>
                <a:spcPct val="120000"/>
              </a:lnSpc>
              <a:spcBef>
                <a:spcPts val="900"/>
              </a:spcBef>
              <a:spcAft>
                <a:spcPts val="900"/>
              </a:spcAft>
            </a:pPr>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48093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Snip Same Side Corner Rectangle 3">
            <a:extLst>
              <a:ext uri="{FF2B5EF4-FFF2-40B4-BE49-F238E27FC236}">
                <a16:creationId xmlns:a16="http://schemas.microsoft.com/office/drawing/2014/main" id="{A6AF4D73-59AA-6F42-B8C7-D4FFA6B5E247}"/>
              </a:ext>
            </a:extLst>
          </p:cNvPr>
          <p:cNvSpPr/>
          <p:nvPr/>
        </p:nvSpPr>
        <p:spPr>
          <a:xfrm rot="5400000">
            <a:off x="2503957" y="-2642264"/>
            <a:ext cx="7134612" cy="12142525"/>
          </a:xfrm>
          <a:custGeom>
            <a:avLst/>
            <a:gdLst>
              <a:gd name="connsiteX0" fmla="*/ 3436144 w 6872288"/>
              <a:gd name="connsiteY0" fmla="*/ 0 h 6915150"/>
              <a:gd name="connsiteX1" fmla="*/ 3436144 w 6872288"/>
              <a:gd name="connsiteY1" fmla="*/ 0 h 6915150"/>
              <a:gd name="connsiteX2" fmla="*/ 6872288 w 6872288"/>
              <a:gd name="connsiteY2" fmla="*/ 3436144 h 6915150"/>
              <a:gd name="connsiteX3" fmla="*/ 6872288 w 6872288"/>
              <a:gd name="connsiteY3" fmla="*/ 6915150 h 6915150"/>
              <a:gd name="connsiteX4" fmla="*/ 6872288 w 6872288"/>
              <a:gd name="connsiteY4" fmla="*/ 6915150 h 6915150"/>
              <a:gd name="connsiteX5" fmla="*/ 0 w 6872288"/>
              <a:gd name="connsiteY5" fmla="*/ 6915150 h 6915150"/>
              <a:gd name="connsiteX6" fmla="*/ 0 w 6872288"/>
              <a:gd name="connsiteY6" fmla="*/ 6915150 h 6915150"/>
              <a:gd name="connsiteX7" fmla="*/ 0 w 6872288"/>
              <a:gd name="connsiteY7" fmla="*/ 3436144 h 6915150"/>
              <a:gd name="connsiteX8" fmla="*/ 3436144 w 6872288"/>
              <a:gd name="connsiteY8" fmla="*/ 0 h 6915150"/>
              <a:gd name="connsiteX0" fmla="*/ 3436144 w 6872288"/>
              <a:gd name="connsiteY0" fmla="*/ 0 h 8229600"/>
              <a:gd name="connsiteX1" fmla="*/ 3436144 w 6872288"/>
              <a:gd name="connsiteY1" fmla="*/ 0 h 8229600"/>
              <a:gd name="connsiteX2" fmla="*/ 6872288 w 6872288"/>
              <a:gd name="connsiteY2" fmla="*/ 3436144 h 8229600"/>
              <a:gd name="connsiteX3" fmla="*/ 6872288 w 6872288"/>
              <a:gd name="connsiteY3" fmla="*/ 6915150 h 8229600"/>
              <a:gd name="connsiteX4" fmla="*/ 5000625 w 6872288"/>
              <a:gd name="connsiteY4" fmla="*/ 8229600 h 8229600"/>
              <a:gd name="connsiteX5" fmla="*/ 0 w 6872288"/>
              <a:gd name="connsiteY5" fmla="*/ 6915150 h 8229600"/>
              <a:gd name="connsiteX6" fmla="*/ 0 w 6872288"/>
              <a:gd name="connsiteY6" fmla="*/ 6915150 h 8229600"/>
              <a:gd name="connsiteX7" fmla="*/ 0 w 6872288"/>
              <a:gd name="connsiteY7" fmla="*/ 3436144 h 8229600"/>
              <a:gd name="connsiteX8" fmla="*/ 3436144 w 6872288"/>
              <a:gd name="connsiteY8" fmla="*/ 0 h 8229600"/>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0 w 6886575"/>
              <a:gd name="connsiteY6" fmla="*/ 6915150 h 8786813"/>
              <a:gd name="connsiteX7" fmla="*/ 0 w 6886575"/>
              <a:gd name="connsiteY7" fmla="*/ 3436144 h 8786813"/>
              <a:gd name="connsiteX8" fmla="*/ 3436144 w 6886575"/>
              <a:gd name="connsiteY8" fmla="*/ 0 h 8786813"/>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1014413 w 6886575"/>
              <a:gd name="connsiteY6" fmla="*/ 7586662 h 8786813"/>
              <a:gd name="connsiteX7" fmla="*/ 0 w 6886575"/>
              <a:gd name="connsiteY7" fmla="*/ 3436144 h 8786813"/>
              <a:gd name="connsiteX8" fmla="*/ 3436144 w 6886575"/>
              <a:gd name="connsiteY8" fmla="*/ 0 h 8786813"/>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642938 w 6886575"/>
              <a:gd name="connsiteY6" fmla="*/ 5357812 h 8786813"/>
              <a:gd name="connsiteX7" fmla="*/ 0 w 6886575"/>
              <a:gd name="connsiteY7" fmla="*/ 3436144 h 8786813"/>
              <a:gd name="connsiteX8" fmla="*/ 3436144 w 6886575"/>
              <a:gd name="connsiteY8"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5029200 w 6915150"/>
              <a:gd name="connsiteY4" fmla="*/ 8229600 h 8786813"/>
              <a:gd name="connsiteX5" fmla="*/ 0 w 6915150"/>
              <a:gd name="connsiteY5" fmla="*/ 8786813 h 8786813"/>
              <a:gd name="connsiteX6" fmla="*/ 671513 w 6915150"/>
              <a:gd name="connsiteY6" fmla="*/ 5357812 h 8786813"/>
              <a:gd name="connsiteX7" fmla="*/ 28575 w 6915150"/>
              <a:gd name="connsiteY7" fmla="*/ 3436144 h 8786813"/>
              <a:gd name="connsiteX8" fmla="*/ 3464719 w 6915150"/>
              <a:gd name="connsiteY8"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5029200 w 6915150"/>
              <a:gd name="connsiteY4" fmla="*/ 8229600 h 8786813"/>
              <a:gd name="connsiteX5" fmla="*/ 0 w 6915150"/>
              <a:gd name="connsiteY5" fmla="*/ 8786813 h 8786813"/>
              <a:gd name="connsiteX6" fmla="*/ 28575 w 6915150"/>
              <a:gd name="connsiteY6" fmla="*/ 3436144 h 8786813"/>
              <a:gd name="connsiteX7" fmla="*/ 3464719 w 6915150"/>
              <a:gd name="connsiteY7"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6" fmla="*/ 3464719 w 6915150"/>
              <a:gd name="connsiteY6" fmla="*/ 0 h 8786813"/>
              <a:gd name="connsiteX0" fmla="*/ 1535907 w 6915150"/>
              <a:gd name="connsiteY0" fmla="*/ 1771651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6" fmla="*/ 1535907 w 6915150"/>
              <a:gd name="connsiteY6" fmla="*/ 1771651 h 8786813"/>
              <a:gd name="connsiteX0" fmla="*/ 28575 w 6915150"/>
              <a:gd name="connsiteY0" fmla="*/ 3436144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0" fmla="*/ 28575 w 6915150"/>
              <a:gd name="connsiteY0" fmla="*/ 2150268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28575 w 6915150"/>
              <a:gd name="connsiteY5" fmla="*/ 2150268 h 7500937"/>
              <a:gd name="connsiteX0" fmla="*/ 42862 w 6915150"/>
              <a:gd name="connsiteY0" fmla="*/ 2135981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42862 w 6915150"/>
              <a:gd name="connsiteY5" fmla="*/ 2135981 h 7500937"/>
              <a:gd name="connsiteX0" fmla="*/ 313796 w 6915150"/>
              <a:gd name="connsiteY0" fmla="*/ 2164203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313796 w 6915150"/>
              <a:gd name="connsiteY5" fmla="*/ 2164203 h 7500937"/>
              <a:gd name="connsiteX0" fmla="*/ 25930 w 6915150"/>
              <a:gd name="connsiteY0" fmla="*/ 2248870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25930 w 6915150"/>
              <a:gd name="connsiteY5" fmla="*/ 2248870 h 7500937"/>
              <a:gd name="connsiteX0" fmla="*/ 0 w 6923087"/>
              <a:gd name="connsiteY0" fmla="*/ 2254514 h 7500937"/>
              <a:gd name="connsiteX1" fmla="*/ 3544093 w 6923087"/>
              <a:gd name="connsiteY1" fmla="*/ 0 h 7500937"/>
              <a:gd name="connsiteX2" fmla="*/ 6908800 w 6923087"/>
              <a:gd name="connsiteY2" fmla="*/ 2150268 h 7500937"/>
              <a:gd name="connsiteX3" fmla="*/ 6923087 w 6923087"/>
              <a:gd name="connsiteY3" fmla="*/ 7500937 h 7500937"/>
              <a:gd name="connsiteX4" fmla="*/ 7937 w 6923087"/>
              <a:gd name="connsiteY4" fmla="*/ 7500937 h 7500937"/>
              <a:gd name="connsiteX5" fmla="*/ 0 w 6923087"/>
              <a:gd name="connsiteY5" fmla="*/ 2254514 h 7500937"/>
              <a:gd name="connsiteX0" fmla="*/ 13586 w 6936673"/>
              <a:gd name="connsiteY0" fmla="*/ 2254514 h 10595011"/>
              <a:gd name="connsiteX1" fmla="*/ 3557679 w 6936673"/>
              <a:gd name="connsiteY1" fmla="*/ 0 h 10595011"/>
              <a:gd name="connsiteX2" fmla="*/ 6922386 w 6936673"/>
              <a:gd name="connsiteY2" fmla="*/ 2150268 h 10595011"/>
              <a:gd name="connsiteX3" fmla="*/ 6936673 w 6936673"/>
              <a:gd name="connsiteY3" fmla="*/ 7500937 h 10595011"/>
              <a:gd name="connsiteX4" fmla="*/ 258 w 6936673"/>
              <a:gd name="connsiteY4" fmla="*/ 10595011 h 10595011"/>
              <a:gd name="connsiteX5" fmla="*/ 13586 w 6936673"/>
              <a:gd name="connsiteY5" fmla="*/ 2254514 h 10595011"/>
              <a:gd name="connsiteX0" fmla="*/ 13586 w 6968571"/>
              <a:gd name="connsiteY0" fmla="*/ 2254514 h 10595011"/>
              <a:gd name="connsiteX1" fmla="*/ 3557679 w 6968571"/>
              <a:gd name="connsiteY1" fmla="*/ 0 h 10595011"/>
              <a:gd name="connsiteX2" fmla="*/ 6922386 w 6968571"/>
              <a:gd name="connsiteY2" fmla="*/ 2150268 h 10595011"/>
              <a:gd name="connsiteX3" fmla="*/ 6968571 w 6968571"/>
              <a:gd name="connsiteY3" fmla="*/ 10563114 h 10595011"/>
              <a:gd name="connsiteX4" fmla="*/ 258 w 6968571"/>
              <a:gd name="connsiteY4" fmla="*/ 10595011 h 10595011"/>
              <a:gd name="connsiteX5" fmla="*/ 13586 w 6968571"/>
              <a:gd name="connsiteY5" fmla="*/ 2254514 h 10595011"/>
              <a:gd name="connsiteX0" fmla="*/ 13586 w 7037844"/>
              <a:gd name="connsiteY0" fmla="*/ 2254514 h 10687805"/>
              <a:gd name="connsiteX1" fmla="*/ 3557679 w 7037844"/>
              <a:gd name="connsiteY1" fmla="*/ 0 h 10687805"/>
              <a:gd name="connsiteX2" fmla="*/ 6922386 w 7037844"/>
              <a:gd name="connsiteY2" fmla="*/ 2150268 h 10687805"/>
              <a:gd name="connsiteX3" fmla="*/ 7037844 w 7037844"/>
              <a:gd name="connsiteY3" fmla="*/ 10687805 h 10687805"/>
              <a:gd name="connsiteX4" fmla="*/ 258 w 7037844"/>
              <a:gd name="connsiteY4" fmla="*/ 10595011 h 10687805"/>
              <a:gd name="connsiteX5" fmla="*/ 13586 w 7037844"/>
              <a:gd name="connsiteY5" fmla="*/ 2254514 h 10687805"/>
              <a:gd name="connsiteX0" fmla="*/ 110354 w 7134612"/>
              <a:gd name="connsiteY0" fmla="*/ 2254514 h 10691995"/>
              <a:gd name="connsiteX1" fmla="*/ 3654447 w 7134612"/>
              <a:gd name="connsiteY1" fmla="*/ 0 h 10691995"/>
              <a:gd name="connsiteX2" fmla="*/ 7019154 w 7134612"/>
              <a:gd name="connsiteY2" fmla="*/ 2150268 h 10691995"/>
              <a:gd name="connsiteX3" fmla="*/ 7134612 w 7134612"/>
              <a:gd name="connsiteY3" fmla="*/ 10687805 h 10691995"/>
              <a:gd name="connsiteX4" fmla="*/ 44 w 7134612"/>
              <a:gd name="connsiteY4" fmla="*/ 10691995 h 10691995"/>
              <a:gd name="connsiteX5" fmla="*/ 110354 w 7134612"/>
              <a:gd name="connsiteY5" fmla="*/ 2254514 h 106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612" h="10691995">
                <a:moveTo>
                  <a:pt x="110354" y="2254514"/>
                </a:moveTo>
                <a:lnTo>
                  <a:pt x="3654447" y="0"/>
                </a:lnTo>
                <a:lnTo>
                  <a:pt x="7019154" y="2150268"/>
                </a:lnTo>
                <a:cubicBezTo>
                  <a:pt x="7023916" y="3933824"/>
                  <a:pt x="7129850" y="8904249"/>
                  <a:pt x="7134612" y="10687805"/>
                </a:cubicBezTo>
                <a:lnTo>
                  <a:pt x="44" y="10691995"/>
                </a:lnTo>
                <a:cubicBezTo>
                  <a:pt x="-2602" y="8943187"/>
                  <a:pt x="113000" y="4003322"/>
                  <a:pt x="110354" y="2254514"/>
                </a:cubicBezTo>
                <a:close/>
              </a:path>
            </a:pathLst>
          </a:custGeom>
          <a:solidFill>
            <a:srgbClr val="4BA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5" name="TextBox 4">
            <a:extLst>
              <a:ext uri="{FF2B5EF4-FFF2-40B4-BE49-F238E27FC236}">
                <a16:creationId xmlns:a16="http://schemas.microsoft.com/office/drawing/2014/main" id="{1FECE649-685D-724B-A552-5C1D0DE7AE4D}"/>
              </a:ext>
            </a:extLst>
          </p:cNvPr>
          <p:cNvSpPr txBox="1"/>
          <p:nvPr/>
        </p:nvSpPr>
        <p:spPr>
          <a:xfrm>
            <a:off x="6892472" y="2760782"/>
            <a:ext cx="4859866" cy="1938992"/>
          </a:xfrm>
          <a:prstGeom prst="rect">
            <a:avLst/>
          </a:prstGeom>
          <a:noFill/>
        </p:spPr>
        <p:txBody>
          <a:bodyPr wrap="square" rtlCol="0">
            <a:spAutoFit/>
          </a:bodyPr>
          <a:lstStyle/>
          <a:p>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Step 1 Outcome:</a:t>
            </a:r>
          </a:p>
          <a:p>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Advocacy Opportunities</a:t>
            </a:r>
          </a:p>
        </p:txBody>
      </p:sp>
      <p:pic>
        <p:nvPicPr>
          <p:cNvPr id="6" name="Picture 5" descr="Diagram&#10;&#10;Description automatically generated">
            <a:extLst>
              <a:ext uri="{FF2B5EF4-FFF2-40B4-BE49-F238E27FC236}">
                <a16:creationId xmlns:a16="http://schemas.microsoft.com/office/drawing/2014/main" id="{40FC4CDC-D82C-48DA-ADD6-E76E35F8FA8D}"/>
              </a:ext>
            </a:extLst>
          </p:cNvPr>
          <p:cNvPicPr>
            <a:picLocks noChangeAspect="1"/>
          </p:cNvPicPr>
          <p:nvPr/>
        </p:nvPicPr>
        <p:blipFill>
          <a:blip r:embed="rId3"/>
          <a:stretch>
            <a:fillRect/>
          </a:stretch>
        </p:blipFill>
        <p:spPr>
          <a:xfrm>
            <a:off x="174170" y="285062"/>
            <a:ext cx="6263640" cy="6263640"/>
          </a:xfrm>
          <a:prstGeom prst="rect">
            <a:avLst/>
          </a:prstGeom>
        </p:spPr>
      </p:pic>
    </p:spTree>
    <p:extLst>
      <p:ext uri="{BB962C8B-B14F-4D97-AF65-F5344CB8AC3E}">
        <p14:creationId xmlns:p14="http://schemas.microsoft.com/office/powerpoint/2010/main" val="736746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E69E8B69-92A9-874A-96CC-C9F00FD47505}"/>
              </a:ext>
            </a:extLst>
          </p:cNvPr>
          <p:cNvSpPr>
            <a:spLocks noGrp="1"/>
          </p:cNvSpPr>
          <p:nvPr>
            <p:ph idx="1"/>
          </p:nvPr>
        </p:nvSpPr>
        <p:spPr>
          <a:xfrm>
            <a:off x="838200" y="1260389"/>
            <a:ext cx="10515600" cy="4731221"/>
          </a:xfrm>
          <a:ln w="38100">
            <a:solidFill>
              <a:srgbClr val="00B0F0"/>
            </a:solidFill>
          </a:ln>
        </p:spPr>
        <p:txBody>
          <a:bodyPr rtlCol="0" anchor="ctr">
            <a:noAutofit/>
          </a:bodyPr>
          <a:lstStyle/>
          <a:p>
            <a:pPr marL="0" indent="0" algn="ctr" eaLnBrk="1" fontAlgn="auto" hangingPunct="1">
              <a:buNone/>
              <a:defRPr/>
            </a:pPr>
            <a:r>
              <a:rPr lang="en-US" sz="3200" dirty="0">
                <a:ea typeface="+mn-ea"/>
              </a:rPr>
              <a:t>Placeholder</a:t>
            </a:r>
          </a:p>
          <a:p>
            <a:pPr marL="0" indent="0" algn="ctr" eaLnBrk="1" fontAlgn="auto" hangingPunct="1">
              <a:buNone/>
              <a:defRPr/>
            </a:pPr>
            <a:r>
              <a:rPr lang="en-US" sz="2000" dirty="0">
                <a:ea typeface="+mn-ea"/>
              </a:rPr>
              <a:t>Insert photos or statements representing the decision-making landscape—for example, quotations about your issue from decision-makers or other influential individuals or bodies</a:t>
            </a:r>
          </a:p>
        </p:txBody>
      </p:sp>
      <p:sp>
        <p:nvSpPr>
          <p:cNvPr id="2" name="Title 1">
            <a:extLst>
              <a:ext uri="{FF2B5EF4-FFF2-40B4-BE49-F238E27FC236}">
                <a16:creationId xmlns:a16="http://schemas.microsoft.com/office/drawing/2014/main" id="{514C137B-B6A7-DA40-B68D-7D5DA0EB6859}"/>
              </a:ext>
            </a:extLst>
          </p:cNvPr>
          <p:cNvSpPr>
            <a:spLocks noGrp="1"/>
          </p:cNvSpPr>
          <p:nvPr>
            <p:ph type="title"/>
          </p:nvPr>
        </p:nvSpPr>
        <p:spPr/>
        <p:txBody>
          <a:bodyPr>
            <a:normAutofit/>
          </a:bodyPr>
          <a:lstStyle/>
          <a:p>
            <a:r>
              <a:rPr lang="en-US" dirty="0"/>
              <a:t>Step 1—Understand </a:t>
            </a:r>
            <a:r>
              <a:rPr lang="en-US" dirty="0">
                <a:latin typeface="Tahoma" panose="020B0604030504040204" pitchFamily="34" charset="0"/>
                <a:ea typeface="Tahoma" panose="020B0604030504040204" pitchFamily="34" charset="0"/>
                <a:cs typeface="Tahoma" panose="020B0604030504040204" pitchFamily="34" charset="0"/>
              </a:rPr>
              <a:t>the</a:t>
            </a:r>
            <a:r>
              <a:rPr lang="en-US" dirty="0"/>
              <a:t> Landscape</a:t>
            </a:r>
          </a:p>
        </p:txBody>
      </p:sp>
    </p:spTree>
    <p:extLst>
      <p:ext uri="{BB962C8B-B14F-4D97-AF65-F5344CB8AC3E}">
        <p14:creationId xmlns:p14="http://schemas.microsoft.com/office/powerpoint/2010/main" val="360777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CE025-D60B-5846-AF05-7F84A23E8B74}"/>
              </a:ext>
            </a:extLst>
          </p:cNvPr>
          <p:cNvSpPr>
            <a:spLocks noGrp="1"/>
          </p:cNvSpPr>
          <p:nvPr>
            <p:ph type="title"/>
          </p:nvPr>
        </p:nvSpPr>
        <p:spPr/>
        <p:txBody>
          <a:bodyPr>
            <a:normAutofit/>
          </a:bodyPr>
          <a:lstStyle/>
          <a:p>
            <a:pPr algn="ctr"/>
            <a:r>
              <a:rPr lang="en-US" sz="4000" dirty="0">
                <a:solidFill>
                  <a:srgbClr val="1F4E79"/>
                </a:solidFill>
              </a:rPr>
              <a:t>For Facilitator</a:t>
            </a:r>
            <a:br>
              <a:rPr lang="en-US" sz="4000" dirty="0">
                <a:solidFill>
                  <a:srgbClr val="1F4E79"/>
                </a:solidFill>
              </a:rPr>
            </a:br>
            <a:r>
              <a:rPr lang="en-US" sz="4000" dirty="0">
                <a:solidFill>
                  <a:srgbClr val="1F4E79"/>
                </a:solidFill>
              </a:rPr>
              <a:t>Make Choices</a:t>
            </a:r>
          </a:p>
        </p:txBody>
      </p:sp>
      <p:sp>
        <p:nvSpPr>
          <p:cNvPr id="3" name="Content Placeholder 2">
            <a:extLst>
              <a:ext uri="{FF2B5EF4-FFF2-40B4-BE49-F238E27FC236}">
                <a16:creationId xmlns:a16="http://schemas.microsoft.com/office/drawing/2014/main" id="{318E038F-EDAE-C044-BB7B-DB4178687A2C}"/>
              </a:ext>
            </a:extLst>
          </p:cNvPr>
          <p:cNvSpPr>
            <a:spLocks noGrp="1"/>
          </p:cNvSpPr>
          <p:nvPr>
            <p:ph idx="1"/>
          </p:nvPr>
        </p:nvSpPr>
        <p:spPr>
          <a:xfrm>
            <a:off x="838200" y="1483504"/>
            <a:ext cx="10515600" cy="5055408"/>
          </a:xfrm>
        </p:spPr>
        <p:txBody>
          <a:bodyPr>
            <a:normAutofit lnSpcReduction="10000"/>
          </a:bodyPr>
          <a:lstStyle/>
          <a:p>
            <a:pPr marL="347472" indent="-347472">
              <a:lnSpc>
                <a:spcPct val="110000"/>
              </a:lnSpc>
              <a:spcBef>
                <a:spcPts val="900"/>
              </a:spcBef>
              <a:spcAft>
                <a:spcPts val="900"/>
              </a:spcAft>
              <a:buFont typeface="+mj-lt"/>
              <a:buAutoNum type="arabicPeriod"/>
            </a:pPr>
            <a:r>
              <a:rPr lang="en-US" sz="2400" b="1" dirty="0"/>
              <a:t>Set the scope</a:t>
            </a:r>
          </a:p>
          <a:p>
            <a:pPr marL="740664" lvl="3" indent="-283464">
              <a:lnSpc>
                <a:spcPct val="110000"/>
              </a:lnSpc>
              <a:spcBef>
                <a:spcPts val="600"/>
              </a:spcBef>
              <a:spcAft>
                <a:spcPts val="600"/>
              </a:spcAft>
              <a:buFont typeface="+mj-lt"/>
              <a:buAutoNum type="alphaLcPeriod"/>
            </a:pPr>
            <a:r>
              <a:rPr lang="en-US" dirty="0"/>
              <a:t>Determine what you can accomplish in the time you have. </a:t>
            </a:r>
          </a:p>
          <a:p>
            <a:pPr marL="740664" lvl="3" indent="-283464">
              <a:lnSpc>
                <a:spcPct val="110000"/>
              </a:lnSpc>
              <a:spcBef>
                <a:spcPts val="600"/>
              </a:spcBef>
              <a:spcAft>
                <a:spcPts val="600"/>
              </a:spcAft>
              <a:buFont typeface="+mj-lt"/>
              <a:buAutoNum type="alphaLcPeriod"/>
            </a:pPr>
            <a:r>
              <a:rPr lang="en-US" dirty="0"/>
              <a:t>You may need multiple sessions or more time to accomplish all three SMART Advocacy phases.</a:t>
            </a:r>
          </a:p>
          <a:p>
            <a:pPr marL="347472" indent="-347472">
              <a:lnSpc>
                <a:spcPct val="110000"/>
              </a:lnSpc>
              <a:spcBef>
                <a:spcPts val="900"/>
              </a:spcBef>
              <a:spcAft>
                <a:spcPts val="900"/>
              </a:spcAft>
              <a:buFont typeface="+mj-lt"/>
              <a:buAutoNum type="arabicPeriod"/>
            </a:pPr>
            <a:r>
              <a:rPr lang="en-US" sz="2400" b="1" dirty="0"/>
              <a:t>Build in interactivity</a:t>
            </a:r>
          </a:p>
          <a:p>
            <a:pPr marL="740664" lvl="3" indent="-283464">
              <a:lnSpc>
                <a:spcPct val="110000"/>
              </a:lnSpc>
              <a:spcBef>
                <a:spcPts val="600"/>
              </a:spcBef>
              <a:spcAft>
                <a:spcPts val="600"/>
              </a:spcAft>
              <a:buFont typeface="+mj-lt"/>
              <a:buAutoNum type="alphaLcPeriod"/>
            </a:pPr>
            <a:r>
              <a:rPr lang="en-US" dirty="0"/>
              <a:t>Familiarize yourself with the suggested exercises and adapt them or add your own.</a:t>
            </a:r>
          </a:p>
          <a:p>
            <a:pPr marL="740664" lvl="3" indent="-283464">
              <a:lnSpc>
                <a:spcPct val="110000"/>
              </a:lnSpc>
              <a:spcBef>
                <a:spcPts val="600"/>
              </a:spcBef>
              <a:spcAft>
                <a:spcPts val="600"/>
              </a:spcAft>
              <a:buFont typeface="+mj-lt"/>
              <a:buAutoNum type="alphaLcPeriod"/>
            </a:pPr>
            <a:r>
              <a:rPr lang="en-US" dirty="0"/>
              <a:t>Decide whether exercises or activities will be done by the full group, break-out groups, individuals, or a mix.</a:t>
            </a:r>
          </a:p>
          <a:p>
            <a:pPr marL="347472" indent="-347472">
              <a:lnSpc>
                <a:spcPct val="110000"/>
              </a:lnSpc>
              <a:spcBef>
                <a:spcPts val="900"/>
              </a:spcBef>
              <a:spcAft>
                <a:spcPts val="900"/>
              </a:spcAft>
              <a:buFont typeface="+mj-lt"/>
              <a:buAutoNum type="arabicPeriod"/>
            </a:pPr>
            <a:r>
              <a:rPr lang="en-US" sz="2400" b="1" dirty="0"/>
              <a:t>Finalize the agenda and roles</a:t>
            </a:r>
          </a:p>
          <a:p>
            <a:pPr marL="740664" lvl="3" indent="-283464">
              <a:lnSpc>
                <a:spcPct val="110000"/>
              </a:lnSpc>
              <a:spcBef>
                <a:spcPts val="600"/>
              </a:spcBef>
              <a:spcAft>
                <a:spcPts val="600"/>
              </a:spcAft>
              <a:buFont typeface="+mj-lt"/>
              <a:buAutoNum type="alphaLcPeriod"/>
            </a:pPr>
            <a:r>
              <a:rPr lang="en-US" dirty="0"/>
              <a:t>Review sample agendas.</a:t>
            </a:r>
          </a:p>
          <a:p>
            <a:pPr marL="740664" lvl="3" indent="-283464">
              <a:lnSpc>
                <a:spcPct val="110000"/>
              </a:lnSpc>
              <a:spcBef>
                <a:spcPts val="600"/>
              </a:spcBef>
              <a:spcAft>
                <a:spcPts val="600"/>
              </a:spcAft>
              <a:buFont typeface="+mj-lt"/>
              <a:buAutoNum type="alphaLcPeriod"/>
            </a:pPr>
            <a:r>
              <a:rPr lang="en-US" dirty="0"/>
              <a:t>Build the schedule and exercises to your needs. </a:t>
            </a:r>
          </a:p>
          <a:p>
            <a:pPr marL="740664" lvl="3" indent="-283464">
              <a:lnSpc>
                <a:spcPct val="110000"/>
              </a:lnSpc>
              <a:spcBef>
                <a:spcPts val="600"/>
              </a:spcBef>
              <a:spcAft>
                <a:spcPts val="600"/>
              </a:spcAft>
              <a:buFont typeface="+mj-lt"/>
              <a:buAutoNum type="alphaLcPeriod"/>
            </a:pPr>
            <a:r>
              <a:rPr lang="en-US" dirty="0"/>
              <a:t>Assign roles—e.g., a note-taker, additional facilitators.</a:t>
            </a:r>
            <a:endParaRPr lang="en-US" sz="700" dirty="0"/>
          </a:p>
        </p:txBody>
      </p:sp>
      <p:sp>
        <p:nvSpPr>
          <p:cNvPr id="6" name="Slide Number Placeholder 5">
            <a:extLst>
              <a:ext uri="{FF2B5EF4-FFF2-40B4-BE49-F238E27FC236}">
                <a16:creationId xmlns:a16="http://schemas.microsoft.com/office/drawing/2014/main" id="{1EB38452-891A-48E0-B048-F0452236955E}"/>
              </a:ext>
            </a:extLst>
          </p:cNvPr>
          <p:cNvSpPr>
            <a:spLocks noGrp="1"/>
          </p:cNvSpPr>
          <p:nvPr>
            <p:ph type="sldNum" sz="quarter" idx="12"/>
          </p:nvPr>
        </p:nvSpPr>
        <p:spPr/>
        <p:txBody>
          <a:bodyPr/>
          <a:lstStyle/>
          <a:p>
            <a:fld id="{635B0F88-3849-DD47-8728-3C255520CEA0}" type="slidenum">
              <a:rPr lang="en-US" smtClean="0"/>
              <a:t>2</a:t>
            </a:fld>
            <a:endParaRPr lang="en-US"/>
          </a:p>
        </p:txBody>
      </p:sp>
    </p:spTree>
    <p:extLst>
      <p:ext uri="{BB962C8B-B14F-4D97-AF65-F5344CB8AC3E}">
        <p14:creationId xmlns:p14="http://schemas.microsoft.com/office/powerpoint/2010/main" val="842056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43275A-D444-AE40-AEC3-8FC969D1E218}"/>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A5373CDB-5689-FB4A-9340-1BFE17078A44}"/>
              </a:ext>
            </a:extLst>
          </p:cNvPr>
          <p:cNvSpPr>
            <a:spLocks noGrp="1"/>
          </p:cNvSpPr>
          <p:nvPr>
            <p:ph type="title"/>
          </p:nvPr>
        </p:nvSpPr>
        <p:spPr/>
        <p:txBody>
          <a:bodyPr/>
          <a:lstStyle/>
          <a:p>
            <a:r>
              <a:rPr lang="en-US" dirty="0"/>
              <a:t>1.1 Assess the Landscape for Your Issue</a:t>
            </a:r>
          </a:p>
        </p:txBody>
      </p:sp>
      <p:graphicFrame>
        <p:nvGraphicFramePr>
          <p:cNvPr id="4" name="Diagram 3">
            <a:extLst>
              <a:ext uri="{FF2B5EF4-FFF2-40B4-BE49-F238E27FC236}">
                <a16:creationId xmlns:a16="http://schemas.microsoft.com/office/drawing/2014/main" id="{A06F7F1D-2D5D-A44B-9519-C6B6EE186CC5}"/>
              </a:ext>
            </a:extLst>
          </p:cNvPr>
          <p:cNvGraphicFramePr/>
          <p:nvPr>
            <p:extLst>
              <p:ext uri="{D42A27DB-BD31-4B8C-83A1-F6EECF244321}">
                <p14:modId xmlns:p14="http://schemas.microsoft.com/office/powerpoint/2010/main" val="2895870696"/>
              </p:ext>
            </p:extLst>
          </p:nvPr>
        </p:nvGraphicFramePr>
        <p:xfrm>
          <a:off x="1964070" y="144464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3590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712EB5-8309-DB4F-8609-BBA0511F713D}"/>
              </a:ext>
            </a:extLst>
          </p:cNvPr>
          <p:cNvSpPr>
            <a:spLocks noGrp="1"/>
          </p:cNvSpPr>
          <p:nvPr>
            <p:ph idx="1"/>
          </p:nvPr>
        </p:nvSpPr>
        <p:spPr>
          <a:xfrm>
            <a:off x="838200" y="1445741"/>
            <a:ext cx="10515600" cy="5232718"/>
          </a:xfrm>
        </p:spPr>
        <p:txBody>
          <a:bodyPr>
            <a:normAutofit/>
          </a:bodyPr>
          <a:lstStyle/>
          <a:p>
            <a:pPr marL="514350" indent="-514350">
              <a:lnSpc>
                <a:spcPct val="120000"/>
              </a:lnSpc>
              <a:buFont typeface="+mj-lt"/>
              <a:buAutoNum type="arabicPeriod"/>
            </a:pPr>
            <a:r>
              <a:rPr lang="en-US" dirty="0"/>
              <a:t>What issue will your advocacy strategy address?</a:t>
            </a:r>
          </a:p>
          <a:p>
            <a:pPr marL="514350" indent="-514350">
              <a:lnSpc>
                <a:spcPct val="120000"/>
              </a:lnSpc>
              <a:buFont typeface="+mj-lt"/>
              <a:buAutoNum type="arabicPeriod"/>
            </a:pPr>
            <a:r>
              <a:rPr lang="en-US" dirty="0"/>
              <a:t>What are the opportunities for and obstacles to addressing the issue (e.g., elections, natural disaster)? </a:t>
            </a:r>
          </a:p>
          <a:p>
            <a:pPr marL="514350" indent="-514350">
              <a:lnSpc>
                <a:spcPct val="120000"/>
              </a:lnSpc>
              <a:buFont typeface="+mj-lt"/>
              <a:buAutoNum type="arabicPeriod"/>
            </a:pPr>
            <a:r>
              <a:rPr lang="en-US" dirty="0"/>
              <a:t>What is the level of support and opposition? </a:t>
            </a:r>
          </a:p>
          <a:p>
            <a:pPr marL="514350" indent="-514350">
              <a:lnSpc>
                <a:spcPct val="120000"/>
              </a:lnSpc>
              <a:buFont typeface="+mj-lt"/>
              <a:buAutoNum type="arabicPeriod"/>
            </a:pPr>
            <a:r>
              <a:rPr lang="en-US" dirty="0"/>
              <a:t>What related issues are of higher priority on the decision-makers’ agendas?</a:t>
            </a:r>
          </a:p>
          <a:p>
            <a:pPr marL="514350" indent="-514350">
              <a:lnSpc>
                <a:spcPct val="120000"/>
              </a:lnSpc>
              <a:buFont typeface="+mj-lt"/>
              <a:buAutoNum type="arabicPeriod"/>
            </a:pPr>
            <a:r>
              <a:rPr lang="en-US" dirty="0"/>
              <a:t>What are alternative proposals for action on your issue or other issues that are competing with yours for policy-makers’ attention?</a:t>
            </a:r>
          </a:p>
          <a:p>
            <a:endParaRPr lang="en-US" dirty="0"/>
          </a:p>
          <a:p>
            <a:endParaRPr lang="en-US" dirty="0"/>
          </a:p>
        </p:txBody>
      </p:sp>
      <p:sp>
        <p:nvSpPr>
          <p:cNvPr id="2" name="Title 1">
            <a:extLst>
              <a:ext uri="{FF2B5EF4-FFF2-40B4-BE49-F238E27FC236}">
                <a16:creationId xmlns:a16="http://schemas.microsoft.com/office/drawing/2014/main" id="{930A19B6-52DE-1F46-A9B6-1851A270F7CC}"/>
              </a:ext>
            </a:extLst>
          </p:cNvPr>
          <p:cNvSpPr>
            <a:spLocks noGrp="1"/>
          </p:cNvSpPr>
          <p:nvPr>
            <p:ph type="title"/>
          </p:nvPr>
        </p:nvSpPr>
        <p:spPr/>
        <p:txBody>
          <a:bodyPr/>
          <a:lstStyle/>
          <a:p>
            <a:r>
              <a:rPr lang="en-US" dirty="0"/>
              <a:t>Landscape Assessment: Environment</a:t>
            </a:r>
          </a:p>
        </p:txBody>
      </p:sp>
    </p:spTree>
    <p:extLst>
      <p:ext uri="{BB962C8B-B14F-4D97-AF65-F5344CB8AC3E}">
        <p14:creationId xmlns:p14="http://schemas.microsoft.com/office/powerpoint/2010/main" val="3397197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8BB7CF-1ABE-E84E-8F47-FC6EAF4CDDCE}"/>
              </a:ext>
            </a:extLst>
          </p:cNvPr>
          <p:cNvSpPr>
            <a:spLocks noGrp="1"/>
          </p:cNvSpPr>
          <p:nvPr>
            <p:ph idx="1"/>
          </p:nvPr>
        </p:nvSpPr>
        <p:spPr/>
        <p:txBody>
          <a:bodyPr>
            <a:normAutofit/>
          </a:bodyPr>
          <a:lstStyle/>
          <a:p>
            <a:pPr marL="514350" indent="-514350">
              <a:lnSpc>
                <a:spcPct val="120000"/>
              </a:lnSpc>
              <a:buFont typeface="+mj-lt"/>
              <a:buAutoNum type="arabicPeriod"/>
            </a:pPr>
            <a:r>
              <a:rPr lang="en-US" dirty="0"/>
              <a:t>Which specific decision-makers are best able to take action on policy or funding related to your issue? </a:t>
            </a:r>
          </a:p>
          <a:p>
            <a:pPr marL="514350" indent="-514350">
              <a:lnSpc>
                <a:spcPct val="120000"/>
              </a:lnSpc>
              <a:buFont typeface="+mj-lt"/>
              <a:buAutoNum type="arabicPeriod"/>
            </a:pPr>
            <a:r>
              <a:rPr lang="en-US" dirty="0"/>
              <a:t>Which civil society organizations, religious groups, businesses, etc. play a leadership role in the issue?</a:t>
            </a:r>
          </a:p>
          <a:p>
            <a:pPr marL="514350" indent="-514350">
              <a:lnSpc>
                <a:spcPct val="120000"/>
              </a:lnSpc>
              <a:buFont typeface="+mj-lt"/>
              <a:buAutoNum type="arabicPeriod"/>
            </a:pPr>
            <a:r>
              <a:rPr lang="en-US" dirty="0"/>
              <a:t>Who are the champions and influential experts on the issue?</a:t>
            </a:r>
          </a:p>
          <a:p>
            <a:pPr marL="514350" indent="-514350">
              <a:lnSpc>
                <a:spcPct val="120000"/>
              </a:lnSpc>
              <a:buFont typeface="+mj-lt"/>
              <a:buAutoNum type="arabicPeriod"/>
            </a:pPr>
            <a:r>
              <a:rPr lang="en-US" dirty="0"/>
              <a:t>Who else is working in this advocacy arena, and what are their goals? </a:t>
            </a:r>
          </a:p>
          <a:p>
            <a:pPr marL="514350" indent="-514350">
              <a:lnSpc>
                <a:spcPct val="120000"/>
              </a:lnSpc>
              <a:buFont typeface="+mj-lt"/>
              <a:buAutoNum type="arabicPeriod"/>
            </a:pPr>
            <a:r>
              <a:rPr lang="en-US" dirty="0"/>
              <a:t>For all actors, what are their values and viewpoints? </a:t>
            </a:r>
          </a:p>
          <a:p>
            <a:endParaRPr lang="en-US" dirty="0"/>
          </a:p>
          <a:p>
            <a:endParaRPr lang="en-US" dirty="0"/>
          </a:p>
        </p:txBody>
      </p:sp>
      <p:sp>
        <p:nvSpPr>
          <p:cNvPr id="2" name="Title 1">
            <a:extLst>
              <a:ext uri="{FF2B5EF4-FFF2-40B4-BE49-F238E27FC236}">
                <a16:creationId xmlns:a16="http://schemas.microsoft.com/office/drawing/2014/main" id="{57C70032-C425-9E4E-8B3B-A2FE6679F107}"/>
              </a:ext>
            </a:extLst>
          </p:cNvPr>
          <p:cNvSpPr>
            <a:spLocks noGrp="1"/>
          </p:cNvSpPr>
          <p:nvPr>
            <p:ph type="title"/>
          </p:nvPr>
        </p:nvSpPr>
        <p:spPr/>
        <p:txBody>
          <a:bodyPr/>
          <a:lstStyle/>
          <a:p>
            <a:r>
              <a:rPr lang="en-US" dirty="0"/>
              <a:t>Landscape Assessment: Actors</a:t>
            </a:r>
          </a:p>
        </p:txBody>
      </p:sp>
    </p:spTree>
    <p:extLst>
      <p:ext uri="{BB962C8B-B14F-4D97-AF65-F5344CB8AC3E}">
        <p14:creationId xmlns:p14="http://schemas.microsoft.com/office/powerpoint/2010/main" val="844638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1B8BE4-3529-F540-BEFA-B92290201AC3}"/>
              </a:ext>
            </a:extLst>
          </p:cNvPr>
          <p:cNvSpPr>
            <a:spLocks noGrp="1"/>
          </p:cNvSpPr>
          <p:nvPr>
            <p:ph idx="1"/>
          </p:nvPr>
        </p:nvSpPr>
        <p:spPr/>
        <p:txBody>
          <a:bodyPr>
            <a:normAutofit/>
          </a:bodyPr>
          <a:lstStyle/>
          <a:p>
            <a:pPr marL="514350" indent="-514350">
              <a:lnSpc>
                <a:spcPct val="120000"/>
              </a:lnSpc>
              <a:buFont typeface="+mj-lt"/>
              <a:buAutoNum type="arabicPeriod"/>
            </a:pPr>
            <a:r>
              <a:rPr lang="en-US" dirty="0"/>
              <a:t>What data define the scope of the issue?</a:t>
            </a:r>
          </a:p>
          <a:p>
            <a:pPr marL="514350" indent="-514350">
              <a:lnSpc>
                <a:spcPct val="120000"/>
              </a:lnSpc>
              <a:buFont typeface="+mj-lt"/>
              <a:buAutoNum type="arabicPeriod"/>
            </a:pPr>
            <a:r>
              <a:rPr lang="en-US" dirty="0"/>
              <a:t>Who is affected by and who will be a beneficiary of a policy or funding decision?</a:t>
            </a:r>
          </a:p>
          <a:p>
            <a:pPr marL="514350" indent="-514350">
              <a:lnSpc>
                <a:spcPct val="120000"/>
              </a:lnSpc>
              <a:buFont typeface="+mj-lt"/>
              <a:buAutoNum type="arabicPeriod"/>
            </a:pPr>
            <a:r>
              <a:rPr lang="en-US" dirty="0"/>
              <a:t>What policy actions will be effective in addressing the issue? How strong is the information?</a:t>
            </a:r>
          </a:p>
          <a:p>
            <a:pPr marL="514350" indent="-514350">
              <a:lnSpc>
                <a:spcPct val="120000"/>
              </a:lnSpc>
              <a:buFont typeface="+mj-lt"/>
              <a:buAutoNum type="arabicPeriod"/>
            </a:pPr>
            <a:r>
              <a:rPr lang="en-US" dirty="0"/>
              <a:t>Do current policy and funding priorities align with evidence?</a:t>
            </a:r>
          </a:p>
          <a:p>
            <a:endParaRPr lang="en-US" dirty="0"/>
          </a:p>
          <a:p>
            <a:pPr marL="514350" indent="-514350">
              <a:buFont typeface="+mj-lt"/>
              <a:buAutoNum type="arabicPeriod"/>
            </a:pPr>
            <a:endParaRPr lang="en-US" dirty="0"/>
          </a:p>
        </p:txBody>
      </p:sp>
      <p:sp>
        <p:nvSpPr>
          <p:cNvPr id="2" name="Title 1">
            <a:extLst>
              <a:ext uri="{FF2B5EF4-FFF2-40B4-BE49-F238E27FC236}">
                <a16:creationId xmlns:a16="http://schemas.microsoft.com/office/drawing/2014/main" id="{AE4B0F64-ADEB-434D-A0C5-6BA59C7BA505}"/>
              </a:ext>
            </a:extLst>
          </p:cNvPr>
          <p:cNvSpPr>
            <a:spLocks noGrp="1"/>
          </p:cNvSpPr>
          <p:nvPr>
            <p:ph type="title"/>
          </p:nvPr>
        </p:nvSpPr>
        <p:spPr/>
        <p:txBody>
          <a:bodyPr/>
          <a:lstStyle/>
          <a:p>
            <a:r>
              <a:rPr lang="en-US" dirty="0"/>
              <a:t>Landscape Assessment: Evidence </a:t>
            </a:r>
          </a:p>
        </p:txBody>
      </p:sp>
    </p:spTree>
    <p:extLst>
      <p:ext uri="{BB962C8B-B14F-4D97-AF65-F5344CB8AC3E}">
        <p14:creationId xmlns:p14="http://schemas.microsoft.com/office/powerpoint/2010/main" val="966457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82A8EE-206B-F246-BB79-9EF9B50A9147}"/>
              </a:ext>
            </a:extLst>
          </p:cNvPr>
          <p:cNvSpPr>
            <a:spLocks noGrp="1"/>
          </p:cNvSpPr>
          <p:nvPr>
            <p:ph idx="1"/>
          </p:nvPr>
        </p:nvSpPr>
        <p:spPr>
          <a:xfrm>
            <a:off x="838200" y="1445740"/>
            <a:ext cx="10720388" cy="5412259"/>
          </a:xfrm>
        </p:spPr>
        <p:txBody>
          <a:bodyPr>
            <a:normAutofit fontScale="85000" lnSpcReduction="10000"/>
          </a:bodyPr>
          <a:lstStyle/>
          <a:p>
            <a:pPr marL="514350" indent="-514350">
              <a:lnSpc>
                <a:spcPct val="130000"/>
              </a:lnSpc>
              <a:buFont typeface="+mj-lt"/>
              <a:buAutoNum type="arabicPeriod"/>
            </a:pPr>
            <a:r>
              <a:rPr lang="en-US" dirty="0"/>
              <a:t>What are the current or promising policy and funding priorities that address the issue?</a:t>
            </a:r>
          </a:p>
          <a:p>
            <a:pPr marL="514350" indent="-514350">
              <a:lnSpc>
                <a:spcPct val="130000"/>
              </a:lnSpc>
              <a:buFont typeface="+mj-lt"/>
              <a:buAutoNum type="arabicPeriod"/>
            </a:pPr>
            <a:r>
              <a:rPr lang="en-US" dirty="0"/>
              <a:t>What is the policy-making process in your context? </a:t>
            </a:r>
          </a:p>
          <a:p>
            <a:pPr marL="514350" indent="-514350">
              <a:lnSpc>
                <a:spcPct val="130000"/>
              </a:lnSpc>
              <a:buFont typeface="+mj-lt"/>
              <a:buAutoNum type="arabicPeriod"/>
            </a:pPr>
            <a:r>
              <a:rPr lang="en-US" dirty="0"/>
              <a:t>What is the current budget, spending, and budget process on the issue? </a:t>
            </a:r>
          </a:p>
          <a:p>
            <a:pPr marL="514350" indent="-514350">
              <a:lnSpc>
                <a:spcPct val="130000"/>
              </a:lnSpc>
              <a:buFont typeface="+mj-lt"/>
              <a:buAutoNum type="arabicPeriod"/>
            </a:pPr>
            <a:r>
              <a:rPr lang="en-US" dirty="0"/>
              <a:t>Which other policies, events, or directives (existing or pending) are more relevant to your issue and how?</a:t>
            </a:r>
          </a:p>
          <a:p>
            <a:pPr marL="514350" indent="-514350">
              <a:lnSpc>
                <a:spcPct val="130000"/>
              </a:lnSpc>
              <a:buFont typeface="+mj-lt"/>
              <a:buAutoNum type="arabicPeriod"/>
            </a:pPr>
            <a:r>
              <a:rPr lang="en-US" dirty="0"/>
              <a:t>How has your issue been addressed in official plans, commitments, or strategies?</a:t>
            </a:r>
          </a:p>
          <a:p>
            <a:pPr marL="514350" indent="-514350">
              <a:lnSpc>
                <a:spcPct val="130000"/>
              </a:lnSpc>
              <a:buFont typeface="+mj-lt"/>
              <a:buAutoNum type="arabicPeriod"/>
            </a:pPr>
            <a:r>
              <a:rPr lang="en-US" dirty="0"/>
              <a:t>Are there also advocacy efforts at the regional, national, or global level? </a:t>
            </a:r>
          </a:p>
          <a:p>
            <a:endParaRPr lang="en-US" dirty="0"/>
          </a:p>
          <a:p>
            <a:endParaRPr lang="en-US" dirty="0"/>
          </a:p>
        </p:txBody>
      </p:sp>
      <p:sp>
        <p:nvSpPr>
          <p:cNvPr id="2" name="Title 1">
            <a:extLst>
              <a:ext uri="{FF2B5EF4-FFF2-40B4-BE49-F238E27FC236}">
                <a16:creationId xmlns:a16="http://schemas.microsoft.com/office/drawing/2014/main" id="{62C0B8D5-64D6-B748-89DA-47183F9C88E0}"/>
              </a:ext>
            </a:extLst>
          </p:cNvPr>
          <p:cNvSpPr>
            <a:spLocks noGrp="1"/>
          </p:cNvSpPr>
          <p:nvPr>
            <p:ph type="title"/>
          </p:nvPr>
        </p:nvSpPr>
        <p:spPr/>
        <p:txBody>
          <a:bodyPr/>
          <a:lstStyle/>
          <a:p>
            <a:r>
              <a:rPr lang="en-US" dirty="0"/>
              <a:t>Landscape Assessment: Policy</a:t>
            </a:r>
          </a:p>
        </p:txBody>
      </p:sp>
    </p:spTree>
    <p:extLst>
      <p:ext uri="{BB962C8B-B14F-4D97-AF65-F5344CB8AC3E}">
        <p14:creationId xmlns:p14="http://schemas.microsoft.com/office/powerpoint/2010/main" val="4260967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DF5FE21F-4762-D84E-BAB6-819F2370EEE3}"/>
              </a:ext>
            </a:extLst>
          </p:cNvPr>
          <p:cNvGraphicFramePr>
            <a:graphicFrameLocks noGrp="1"/>
          </p:cNvGraphicFramePr>
          <p:nvPr>
            <p:ph idx="1"/>
            <p:extLst>
              <p:ext uri="{D42A27DB-BD31-4B8C-83A1-F6EECF244321}">
                <p14:modId xmlns:p14="http://schemas.microsoft.com/office/powerpoint/2010/main" val="1886073415"/>
              </p:ext>
            </p:extLst>
          </p:nvPr>
        </p:nvGraphicFramePr>
        <p:xfrm>
          <a:off x="838200" y="1446213"/>
          <a:ext cx="10515600" cy="4730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BA0C3871-A148-5C4C-8DEB-1AADB4208E76}"/>
              </a:ext>
            </a:extLst>
          </p:cNvPr>
          <p:cNvSpPr>
            <a:spLocks noGrp="1"/>
          </p:cNvSpPr>
          <p:nvPr>
            <p:ph type="title"/>
          </p:nvPr>
        </p:nvSpPr>
        <p:spPr/>
        <p:txBody>
          <a:bodyPr/>
          <a:lstStyle/>
          <a:p>
            <a:r>
              <a:rPr lang="en-US" dirty="0"/>
              <a:t>1.2 Find Advocacy Opportunities</a:t>
            </a:r>
          </a:p>
        </p:txBody>
      </p:sp>
    </p:spTree>
    <p:extLst>
      <p:ext uri="{BB962C8B-B14F-4D97-AF65-F5344CB8AC3E}">
        <p14:creationId xmlns:p14="http://schemas.microsoft.com/office/powerpoint/2010/main" val="2376538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8C994-131E-3143-B0DA-4FFF4A865546}"/>
              </a:ext>
            </a:extLst>
          </p:cNvPr>
          <p:cNvSpPr>
            <a:spLocks noGrp="1"/>
          </p:cNvSpPr>
          <p:nvPr>
            <p:ph type="title"/>
          </p:nvPr>
        </p:nvSpPr>
        <p:spPr/>
        <p:txBody>
          <a:bodyPr>
            <a:normAutofit/>
          </a:bodyPr>
          <a:lstStyle/>
          <a:p>
            <a:pPr algn="ctr">
              <a:defRPr/>
            </a:pPr>
            <a:r>
              <a:rPr lang="en-US" sz="4000" dirty="0">
                <a:solidFill>
                  <a:srgbClr val="1F4E79"/>
                </a:solidFill>
              </a:rPr>
              <a:t>For Facilitator</a:t>
            </a:r>
            <a:br>
              <a:rPr lang="en-US" sz="4000" dirty="0">
                <a:solidFill>
                  <a:srgbClr val="1F4E79"/>
                </a:solidFill>
              </a:rPr>
            </a:br>
            <a:r>
              <a:rPr lang="en-US" sz="4000" dirty="0">
                <a:solidFill>
                  <a:srgbClr val="1F4E79"/>
                </a:solidFill>
              </a:rPr>
              <a:t>Step 2</a:t>
            </a:r>
          </a:p>
        </p:txBody>
      </p:sp>
      <p:sp>
        <p:nvSpPr>
          <p:cNvPr id="3" name="Content Placeholder 2">
            <a:extLst>
              <a:ext uri="{FF2B5EF4-FFF2-40B4-BE49-F238E27FC236}">
                <a16:creationId xmlns:a16="http://schemas.microsoft.com/office/drawing/2014/main" id="{31990765-8CE5-AE4F-981D-9D0C0415F66F}"/>
              </a:ext>
            </a:extLst>
          </p:cNvPr>
          <p:cNvSpPr>
            <a:spLocks noGrp="1"/>
          </p:cNvSpPr>
          <p:nvPr>
            <p:ph idx="1"/>
          </p:nvPr>
        </p:nvSpPr>
        <p:spPr/>
        <p:txBody>
          <a:bodyPr>
            <a:normAutofit/>
          </a:bodyPr>
          <a:lstStyle/>
          <a:p>
            <a:pPr marL="512064" indent="-512064">
              <a:lnSpc>
                <a:spcPct val="110000"/>
              </a:lnSpc>
              <a:buNone/>
            </a:pPr>
            <a:r>
              <a:rPr lang="en-US" sz="2400" b="1" dirty="0"/>
              <a:t>Set aside about 30-45 minutes for this step.</a:t>
            </a:r>
            <a:endParaRPr lang="en-US" altLang="en-US" sz="2400" b="1" dirty="0"/>
          </a:p>
          <a:p>
            <a:pPr marL="514350" indent="-514350">
              <a:spcBef>
                <a:spcPct val="0"/>
              </a:spcBef>
              <a:buClr>
                <a:srgbClr val="00B3FF"/>
              </a:buClr>
              <a:buFont typeface="+mj-lt"/>
              <a:buAutoNum type="arabicPeriod"/>
            </a:pPr>
            <a:endParaRPr lang="en-US" altLang="en-US" b="1" u="sng" dirty="0"/>
          </a:p>
          <a:p>
            <a:pPr marL="0" indent="0">
              <a:lnSpc>
                <a:spcPct val="70000"/>
              </a:lnSpc>
              <a:buClr>
                <a:schemeClr val="tx1"/>
              </a:buClr>
              <a:buNone/>
            </a:pPr>
            <a:r>
              <a:rPr lang="en-US" altLang="en-US" sz="2400" u="sng" dirty="0"/>
              <a:t>Before the session:</a:t>
            </a:r>
          </a:p>
          <a:p>
            <a:pPr marL="347472" lvl="1" indent="-347472">
              <a:lnSpc>
                <a:spcPct val="100000"/>
              </a:lnSpc>
              <a:spcBef>
                <a:spcPts val="900"/>
              </a:spcBef>
              <a:spcAft>
                <a:spcPts val="900"/>
              </a:spcAft>
              <a:buClr>
                <a:schemeClr val="tx1"/>
              </a:buClr>
            </a:pPr>
            <a:r>
              <a:rPr lang="en-US" altLang="en-US" dirty="0"/>
              <a:t>Prepare a flip chart sheet or whiteboard titled “Missing Key Stakeholders” that all can see or use the worksheets or slide 30.</a:t>
            </a:r>
          </a:p>
          <a:p>
            <a:pPr marL="0" indent="0">
              <a:lnSpc>
                <a:spcPct val="70000"/>
              </a:lnSpc>
              <a:buClr>
                <a:schemeClr val="tx1"/>
              </a:buClr>
              <a:buNone/>
            </a:pPr>
            <a:r>
              <a:rPr lang="en-US" altLang="en-US" sz="2400" u="sng" dirty="0"/>
              <a:t>During the session:</a:t>
            </a:r>
          </a:p>
          <a:p>
            <a:pPr marL="347472" lvl="1" indent="-347472">
              <a:lnSpc>
                <a:spcPct val="100000"/>
              </a:lnSpc>
              <a:spcBef>
                <a:spcPts val="900"/>
              </a:spcBef>
              <a:spcAft>
                <a:spcPts val="900"/>
              </a:spcAft>
              <a:buClr>
                <a:schemeClr val="tx1"/>
              </a:buClr>
            </a:pPr>
            <a:r>
              <a:rPr lang="en-US" altLang="en-US" dirty="0"/>
              <a:t>When discussing additional members for the advocacy working group (slides 28-29), you may want to refer to the checklist in the speaker’s notes of this slide or on page 23 of the User’s Guide to check whether any important participants are missed.</a:t>
            </a:r>
          </a:p>
        </p:txBody>
      </p:sp>
    </p:spTree>
    <p:extLst>
      <p:ext uri="{BB962C8B-B14F-4D97-AF65-F5344CB8AC3E}">
        <p14:creationId xmlns:p14="http://schemas.microsoft.com/office/powerpoint/2010/main" val="2820416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Snip Same Side Corner Rectangle 3">
            <a:extLst>
              <a:ext uri="{FF2B5EF4-FFF2-40B4-BE49-F238E27FC236}">
                <a16:creationId xmlns:a16="http://schemas.microsoft.com/office/drawing/2014/main" id="{A6AF4D73-59AA-6F42-B8C7-D4FFA6B5E247}"/>
              </a:ext>
            </a:extLst>
          </p:cNvPr>
          <p:cNvSpPr/>
          <p:nvPr/>
        </p:nvSpPr>
        <p:spPr>
          <a:xfrm rot="5400000">
            <a:off x="2480203" y="-2729240"/>
            <a:ext cx="7134612" cy="12288985"/>
          </a:xfrm>
          <a:custGeom>
            <a:avLst/>
            <a:gdLst>
              <a:gd name="connsiteX0" fmla="*/ 3436144 w 6872288"/>
              <a:gd name="connsiteY0" fmla="*/ 0 h 6915150"/>
              <a:gd name="connsiteX1" fmla="*/ 3436144 w 6872288"/>
              <a:gd name="connsiteY1" fmla="*/ 0 h 6915150"/>
              <a:gd name="connsiteX2" fmla="*/ 6872288 w 6872288"/>
              <a:gd name="connsiteY2" fmla="*/ 3436144 h 6915150"/>
              <a:gd name="connsiteX3" fmla="*/ 6872288 w 6872288"/>
              <a:gd name="connsiteY3" fmla="*/ 6915150 h 6915150"/>
              <a:gd name="connsiteX4" fmla="*/ 6872288 w 6872288"/>
              <a:gd name="connsiteY4" fmla="*/ 6915150 h 6915150"/>
              <a:gd name="connsiteX5" fmla="*/ 0 w 6872288"/>
              <a:gd name="connsiteY5" fmla="*/ 6915150 h 6915150"/>
              <a:gd name="connsiteX6" fmla="*/ 0 w 6872288"/>
              <a:gd name="connsiteY6" fmla="*/ 6915150 h 6915150"/>
              <a:gd name="connsiteX7" fmla="*/ 0 w 6872288"/>
              <a:gd name="connsiteY7" fmla="*/ 3436144 h 6915150"/>
              <a:gd name="connsiteX8" fmla="*/ 3436144 w 6872288"/>
              <a:gd name="connsiteY8" fmla="*/ 0 h 6915150"/>
              <a:gd name="connsiteX0" fmla="*/ 3436144 w 6872288"/>
              <a:gd name="connsiteY0" fmla="*/ 0 h 8229600"/>
              <a:gd name="connsiteX1" fmla="*/ 3436144 w 6872288"/>
              <a:gd name="connsiteY1" fmla="*/ 0 h 8229600"/>
              <a:gd name="connsiteX2" fmla="*/ 6872288 w 6872288"/>
              <a:gd name="connsiteY2" fmla="*/ 3436144 h 8229600"/>
              <a:gd name="connsiteX3" fmla="*/ 6872288 w 6872288"/>
              <a:gd name="connsiteY3" fmla="*/ 6915150 h 8229600"/>
              <a:gd name="connsiteX4" fmla="*/ 5000625 w 6872288"/>
              <a:gd name="connsiteY4" fmla="*/ 8229600 h 8229600"/>
              <a:gd name="connsiteX5" fmla="*/ 0 w 6872288"/>
              <a:gd name="connsiteY5" fmla="*/ 6915150 h 8229600"/>
              <a:gd name="connsiteX6" fmla="*/ 0 w 6872288"/>
              <a:gd name="connsiteY6" fmla="*/ 6915150 h 8229600"/>
              <a:gd name="connsiteX7" fmla="*/ 0 w 6872288"/>
              <a:gd name="connsiteY7" fmla="*/ 3436144 h 8229600"/>
              <a:gd name="connsiteX8" fmla="*/ 3436144 w 6872288"/>
              <a:gd name="connsiteY8" fmla="*/ 0 h 8229600"/>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0 w 6886575"/>
              <a:gd name="connsiteY6" fmla="*/ 6915150 h 8786813"/>
              <a:gd name="connsiteX7" fmla="*/ 0 w 6886575"/>
              <a:gd name="connsiteY7" fmla="*/ 3436144 h 8786813"/>
              <a:gd name="connsiteX8" fmla="*/ 3436144 w 6886575"/>
              <a:gd name="connsiteY8" fmla="*/ 0 h 8786813"/>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1014413 w 6886575"/>
              <a:gd name="connsiteY6" fmla="*/ 7586662 h 8786813"/>
              <a:gd name="connsiteX7" fmla="*/ 0 w 6886575"/>
              <a:gd name="connsiteY7" fmla="*/ 3436144 h 8786813"/>
              <a:gd name="connsiteX8" fmla="*/ 3436144 w 6886575"/>
              <a:gd name="connsiteY8" fmla="*/ 0 h 8786813"/>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642938 w 6886575"/>
              <a:gd name="connsiteY6" fmla="*/ 5357812 h 8786813"/>
              <a:gd name="connsiteX7" fmla="*/ 0 w 6886575"/>
              <a:gd name="connsiteY7" fmla="*/ 3436144 h 8786813"/>
              <a:gd name="connsiteX8" fmla="*/ 3436144 w 6886575"/>
              <a:gd name="connsiteY8"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5029200 w 6915150"/>
              <a:gd name="connsiteY4" fmla="*/ 8229600 h 8786813"/>
              <a:gd name="connsiteX5" fmla="*/ 0 w 6915150"/>
              <a:gd name="connsiteY5" fmla="*/ 8786813 h 8786813"/>
              <a:gd name="connsiteX6" fmla="*/ 671513 w 6915150"/>
              <a:gd name="connsiteY6" fmla="*/ 5357812 h 8786813"/>
              <a:gd name="connsiteX7" fmla="*/ 28575 w 6915150"/>
              <a:gd name="connsiteY7" fmla="*/ 3436144 h 8786813"/>
              <a:gd name="connsiteX8" fmla="*/ 3464719 w 6915150"/>
              <a:gd name="connsiteY8"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5029200 w 6915150"/>
              <a:gd name="connsiteY4" fmla="*/ 8229600 h 8786813"/>
              <a:gd name="connsiteX5" fmla="*/ 0 w 6915150"/>
              <a:gd name="connsiteY5" fmla="*/ 8786813 h 8786813"/>
              <a:gd name="connsiteX6" fmla="*/ 28575 w 6915150"/>
              <a:gd name="connsiteY6" fmla="*/ 3436144 h 8786813"/>
              <a:gd name="connsiteX7" fmla="*/ 3464719 w 6915150"/>
              <a:gd name="connsiteY7"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6" fmla="*/ 3464719 w 6915150"/>
              <a:gd name="connsiteY6" fmla="*/ 0 h 8786813"/>
              <a:gd name="connsiteX0" fmla="*/ 1535907 w 6915150"/>
              <a:gd name="connsiteY0" fmla="*/ 1771651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6" fmla="*/ 1535907 w 6915150"/>
              <a:gd name="connsiteY6" fmla="*/ 1771651 h 8786813"/>
              <a:gd name="connsiteX0" fmla="*/ 28575 w 6915150"/>
              <a:gd name="connsiteY0" fmla="*/ 3436144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0" fmla="*/ 28575 w 6915150"/>
              <a:gd name="connsiteY0" fmla="*/ 2150268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28575 w 6915150"/>
              <a:gd name="connsiteY5" fmla="*/ 2150268 h 7500937"/>
              <a:gd name="connsiteX0" fmla="*/ 42862 w 6915150"/>
              <a:gd name="connsiteY0" fmla="*/ 2135981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42862 w 6915150"/>
              <a:gd name="connsiteY5" fmla="*/ 2135981 h 7500937"/>
              <a:gd name="connsiteX0" fmla="*/ 313796 w 6915150"/>
              <a:gd name="connsiteY0" fmla="*/ 2164203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313796 w 6915150"/>
              <a:gd name="connsiteY5" fmla="*/ 2164203 h 7500937"/>
              <a:gd name="connsiteX0" fmla="*/ 25930 w 6915150"/>
              <a:gd name="connsiteY0" fmla="*/ 2248870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25930 w 6915150"/>
              <a:gd name="connsiteY5" fmla="*/ 2248870 h 7500937"/>
              <a:gd name="connsiteX0" fmla="*/ 0 w 6923087"/>
              <a:gd name="connsiteY0" fmla="*/ 2254514 h 7500937"/>
              <a:gd name="connsiteX1" fmla="*/ 3544093 w 6923087"/>
              <a:gd name="connsiteY1" fmla="*/ 0 h 7500937"/>
              <a:gd name="connsiteX2" fmla="*/ 6908800 w 6923087"/>
              <a:gd name="connsiteY2" fmla="*/ 2150268 h 7500937"/>
              <a:gd name="connsiteX3" fmla="*/ 6923087 w 6923087"/>
              <a:gd name="connsiteY3" fmla="*/ 7500937 h 7500937"/>
              <a:gd name="connsiteX4" fmla="*/ 7937 w 6923087"/>
              <a:gd name="connsiteY4" fmla="*/ 7500937 h 7500937"/>
              <a:gd name="connsiteX5" fmla="*/ 0 w 6923087"/>
              <a:gd name="connsiteY5" fmla="*/ 2254514 h 7500937"/>
              <a:gd name="connsiteX0" fmla="*/ 13586 w 6936673"/>
              <a:gd name="connsiteY0" fmla="*/ 2254514 h 10595011"/>
              <a:gd name="connsiteX1" fmla="*/ 3557679 w 6936673"/>
              <a:gd name="connsiteY1" fmla="*/ 0 h 10595011"/>
              <a:gd name="connsiteX2" fmla="*/ 6922386 w 6936673"/>
              <a:gd name="connsiteY2" fmla="*/ 2150268 h 10595011"/>
              <a:gd name="connsiteX3" fmla="*/ 6936673 w 6936673"/>
              <a:gd name="connsiteY3" fmla="*/ 7500937 h 10595011"/>
              <a:gd name="connsiteX4" fmla="*/ 258 w 6936673"/>
              <a:gd name="connsiteY4" fmla="*/ 10595011 h 10595011"/>
              <a:gd name="connsiteX5" fmla="*/ 13586 w 6936673"/>
              <a:gd name="connsiteY5" fmla="*/ 2254514 h 10595011"/>
              <a:gd name="connsiteX0" fmla="*/ 13586 w 6968571"/>
              <a:gd name="connsiteY0" fmla="*/ 2254514 h 10595011"/>
              <a:gd name="connsiteX1" fmla="*/ 3557679 w 6968571"/>
              <a:gd name="connsiteY1" fmla="*/ 0 h 10595011"/>
              <a:gd name="connsiteX2" fmla="*/ 6922386 w 6968571"/>
              <a:gd name="connsiteY2" fmla="*/ 2150268 h 10595011"/>
              <a:gd name="connsiteX3" fmla="*/ 6968571 w 6968571"/>
              <a:gd name="connsiteY3" fmla="*/ 10563114 h 10595011"/>
              <a:gd name="connsiteX4" fmla="*/ 258 w 6968571"/>
              <a:gd name="connsiteY4" fmla="*/ 10595011 h 10595011"/>
              <a:gd name="connsiteX5" fmla="*/ 13586 w 6968571"/>
              <a:gd name="connsiteY5" fmla="*/ 2254514 h 10595011"/>
              <a:gd name="connsiteX0" fmla="*/ 13586 w 7037844"/>
              <a:gd name="connsiteY0" fmla="*/ 2254514 h 10687805"/>
              <a:gd name="connsiteX1" fmla="*/ 3557679 w 7037844"/>
              <a:gd name="connsiteY1" fmla="*/ 0 h 10687805"/>
              <a:gd name="connsiteX2" fmla="*/ 6922386 w 7037844"/>
              <a:gd name="connsiteY2" fmla="*/ 2150268 h 10687805"/>
              <a:gd name="connsiteX3" fmla="*/ 7037844 w 7037844"/>
              <a:gd name="connsiteY3" fmla="*/ 10687805 h 10687805"/>
              <a:gd name="connsiteX4" fmla="*/ 258 w 7037844"/>
              <a:gd name="connsiteY4" fmla="*/ 10595011 h 10687805"/>
              <a:gd name="connsiteX5" fmla="*/ 13586 w 7037844"/>
              <a:gd name="connsiteY5" fmla="*/ 2254514 h 10687805"/>
              <a:gd name="connsiteX0" fmla="*/ 110354 w 7134612"/>
              <a:gd name="connsiteY0" fmla="*/ 2254514 h 10691995"/>
              <a:gd name="connsiteX1" fmla="*/ 3654447 w 7134612"/>
              <a:gd name="connsiteY1" fmla="*/ 0 h 10691995"/>
              <a:gd name="connsiteX2" fmla="*/ 7019154 w 7134612"/>
              <a:gd name="connsiteY2" fmla="*/ 2150268 h 10691995"/>
              <a:gd name="connsiteX3" fmla="*/ 7134612 w 7134612"/>
              <a:gd name="connsiteY3" fmla="*/ 10687805 h 10691995"/>
              <a:gd name="connsiteX4" fmla="*/ 44 w 7134612"/>
              <a:gd name="connsiteY4" fmla="*/ 10691995 h 10691995"/>
              <a:gd name="connsiteX5" fmla="*/ 110354 w 7134612"/>
              <a:gd name="connsiteY5" fmla="*/ 2254514 h 106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612" h="10691995">
                <a:moveTo>
                  <a:pt x="110354" y="2254514"/>
                </a:moveTo>
                <a:lnTo>
                  <a:pt x="3654447" y="0"/>
                </a:lnTo>
                <a:lnTo>
                  <a:pt x="7019154" y="2150268"/>
                </a:lnTo>
                <a:cubicBezTo>
                  <a:pt x="7023916" y="3933824"/>
                  <a:pt x="7129850" y="8904249"/>
                  <a:pt x="7134612" y="10687805"/>
                </a:cubicBezTo>
                <a:lnTo>
                  <a:pt x="44" y="10691995"/>
                </a:lnTo>
                <a:cubicBezTo>
                  <a:pt x="-2602" y="8943187"/>
                  <a:pt x="113000" y="4003322"/>
                  <a:pt x="110354" y="2254514"/>
                </a:cubicBezTo>
                <a:close/>
              </a:path>
            </a:pathLst>
          </a:custGeom>
          <a:solidFill>
            <a:srgbClr val="4BA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6" name="TextBox 5">
            <a:extLst>
              <a:ext uri="{FF2B5EF4-FFF2-40B4-BE49-F238E27FC236}">
                <a16:creationId xmlns:a16="http://schemas.microsoft.com/office/drawing/2014/main" id="{7F5E4F24-4C91-924F-B8FC-4ACEE68499E4}"/>
              </a:ext>
            </a:extLst>
          </p:cNvPr>
          <p:cNvSpPr txBox="1"/>
          <p:nvPr/>
        </p:nvSpPr>
        <p:spPr>
          <a:xfrm>
            <a:off x="6892472" y="2760782"/>
            <a:ext cx="4859866" cy="1938992"/>
          </a:xfrm>
          <a:prstGeom prst="rect">
            <a:avLst/>
          </a:prstGeom>
          <a:noFill/>
        </p:spPr>
        <p:txBody>
          <a:bodyPr wrap="square" rtlCol="0">
            <a:spAutoFit/>
          </a:bodyPr>
          <a:lstStyle/>
          <a:p>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Step 2 Outcome:</a:t>
            </a:r>
          </a:p>
          <a:p>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Key Stakeholders Inventory</a:t>
            </a:r>
          </a:p>
        </p:txBody>
      </p:sp>
      <p:pic>
        <p:nvPicPr>
          <p:cNvPr id="5" name="Picture 4" descr="Diagram&#10;&#10;Description automatically generated">
            <a:extLst>
              <a:ext uri="{FF2B5EF4-FFF2-40B4-BE49-F238E27FC236}">
                <a16:creationId xmlns:a16="http://schemas.microsoft.com/office/drawing/2014/main" id="{73E666A0-581F-4334-9578-B84A6A8C3038}"/>
              </a:ext>
            </a:extLst>
          </p:cNvPr>
          <p:cNvPicPr>
            <a:picLocks noChangeAspect="1"/>
          </p:cNvPicPr>
          <p:nvPr/>
        </p:nvPicPr>
        <p:blipFill>
          <a:blip r:embed="rId3"/>
          <a:stretch>
            <a:fillRect/>
          </a:stretch>
        </p:blipFill>
        <p:spPr>
          <a:xfrm>
            <a:off x="59734" y="299122"/>
            <a:ext cx="6259756" cy="6259756"/>
          </a:xfrm>
          <a:prstGeom prst="rect">
            <a:avLst/>
          </a:prstGeom>
        </p:spPr>
      </p:pic>
    </p:spTree>
    <p:extLst>
      <p:ext uri="{BB962C8B-B14F-4D97-AF65-F5344CB8AC3E}">
        <p14:creationId xmlns:p14="http://schemas.microsoft.com/office/powerpoint/2010/main" val="647136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995F28-8189-49B5-9DFF-57FE55F0182E}"/>
              </a:ext>
            </a:extLst>
          </p:cNvPr>
          <p:cNvSpPr>
            <a:spLocks noGrp="1"/>
          </p:cNvSpPr>
          <p:nvPr>
            <p:ph idx="1"/>
          </p:nvPr>
        </p:nvSpPr>
        <p:spPr>
          <a:xfrm>
            <a:off x="838199" y="1417165"/>
            <a:ext cx="10791825" cy="4731221"/>
          </a:xfrm>
        </p:spPr>
        <p:txBody>
          <a:bodyPr>
            <a:normAutofit fontScale="92500"/>
          </a:bodyPr>
          <a:lstStyle/>
          <a:p>
            <a:pPr marL="512064" indent="-512064">
              <a:lnSpc>
                <a:spcPct val="130000"/>
              </a:lnSpc>
            </a:pPr>
            <a:r>
              <a:rPr lang="en-US" sz="3000" dirty="0"/>
              <a:t>Who are critical champions in the government, parliament, donor agencies, or other organizations? </a:t>
            </a:r>
          </a:p>
          <a:p>
            <a:pPr marL="512064" indent="-512064">
              <a:lnSpc>
                <a:spcPct val="130000"/>
              </a:lnSpc>
            </a:pPr>
            <a:r>
              <a:rPr lang="en-US" sz="3000" dirty="0"/>
              <a:t>Are there private-sector organizations or business leaders who are relevant to reaching your objective? </a:t>
            </a:r>
          </a:p>
          <a:p>
            <a:pPr marL="512064" indent="-512064">
              <a:lnSpc>
                <a:spcPct val="130000"/>
              </a:lnSpc>
            </a:pPr>
            <a:r>
              <a:rPr lang="en-US" sz="3000" dirty="0"/>
              <a:t>Which NGOs or professional associations share your agenda? </a:t>
            </a:r>
          </a:p>
          <a:p>
            <a:pPr marL="512064" indent="-512064">
              <a:lnSpc>
                <a:spcPct val="130000"/>
              </a:lnSpc>
            </a:pPr>
            <a:r>
              <a:rPr lang="en-US" sz="3000" dirty="0"/>
              <a:t>Can faith-based organizations or media outlets help reach your goals? </a:t>
            </a:r>
          </a:p>
          <a:p>
            <a:pPr marL="512064" indent="-512064">
              <a:lnSpc>
                <a:spcPct val="130000"/>
              </a:lnSpc>
            </a:pPr>
            <a:endParaRPr lang="en-US" sz="3000" dirty="0"/>
          </a:p>
          <a:p>
            <a:endParaRPr lang="en-US" dirty="0"/>
          </a:p>
        </p:txBody>
      </p:sp>
      <p:sp>
        <p:nvSpPr>
          <p:cNvPr id="4" name="Title 1">
            <a:extLst>
              <a:ext uri="{FF2B5EF4-FFF2-40B4-BE49-F238E27FC236}">
                <a16:creationId xmlns:a16="http://schemas.microsoft.com/office/drawing/2014/main" id="{6FC1049B-56D1-423D-AABD-253661AC0492}"/>
              </a:ext>
            </a:extLst>
          </p:cNvPr>
          <p:cNvSpPr txBox="1">
            <a:spLocks/>
          </p:cNvSpPr>
          <p:nvPr/>
        </p:nvSpPr>
        <p:spPr>
          <a:xfrm>
            <a:off x="1021117" y="159385"/>
            <a:ext cx="9677400" cy="782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ltLang="en-US" dirty="0"/>
              <a:t>Step 2—Decide Who to Involve</a:t>
            </a:r>
            <a:endParaRPr lang="en-US" dirty="0"/>
          </a:p>
        </p:txBody>
      </p:sp>
    </p:spTree>
    <p:extLst>
      <p:ext uri="{BB962C8B-B14F-4D97-AF65-F5344CB8AC3E}">
        <p14:creationId xmlns:p14="http://schemas.microsoft.com/office/powerpoint/2010/main" val="794550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2E1A1B-29C7-4124-AAED-366D4BC803AE}"/>
              </a:ext>
            </a:extLst>
          </p:cNvPr>
          <p:cNvSpPr>
            <a:spLocks noGrp="1"/>
          </p:cNvSpPr>
          <p:nvPr>
            <p:ph idx="1"/>
          </p:nvPr>
        </p:nvSpPr>
        <p:spPr>
          <a:xfrm>
            <a:off x="709613" y="1635682"/>
            <a:ext cx="6297774" cy="4731221"/>
          </a:xfrm>
        </p:spPr>
        <p:txBody>
          <a:bodyPr>
            <a:normAutofit/>
          </a:bodyPr>
          <a:lstStyle/>
          <a:p>
            <a:pPr marL="512064" indent="-512064">
              <a:lnSpc>
                <a:spcPct val="130000"/>
              </a:lnSpc>
            </a:pPr>
            <a:r>
              <a:rPr lang="en-US" sz="2800" dirty="0"/>
              <a:t>Have you included people with expertise and experience relevant to your issue? </a:t>
            </a:r>
          </a:p>
          <a:p>
            <a:pPr marL="512064" indent="-512064">
              <a:lnSpc>
                <a:spcPct val="130000"/>
              </a:lnSpc>
            </a:pPr>
            <a:r>
              <a:rPr lang="en-US" sz="2800" dirty="0"/>
              <a:t>Have you considered people who are influential and have access to decision-makers? </a:t>
            </a:r>
          </a:p>
          <a:p>
            <a:endParaRPr lang="en-US" dirty="0"/>
          </a:p>
        </p:txBody>
      </p:sp>
      <p:sp>
        <p:nvSpPr>
          <p:cNvPr id="5" name="Title 1">
            <a:extLst>
              <a:ext uri="{FF2B5EF4-FFF2-40B4-BE49-F238E27FC236}">
                <a16:creationId xmlns:a16="http://schemas.microsoft.com/office/drawing/2014/main" id="{D0F73212-E061-43B0-89D3-EA6A47C52AC7}"/>
              </a:ext>
            </a:extLst>
          </p:cNvPr>
          <p:cNvSpPr txBox="1">
            <a:spLocks/>
          </p:cNvSpPr>
          <p:nvPr/>
        </p:nvSpPr>
        <p:spPr>
          <a:xfrm>
            <a:off x="1021117" y="159385"/>
            <a:ext cx="9677400" cy="782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ltLang="en-US" dirty="0"/>
              <a:t>Step 2—Decide Who to Involve</a:t>
            </a:r>
            <a:endParaRPr lang="en-US" dirty="0"/>
          </a:p>
        </p:txBody>
      </p:sp>
      <p:sp>
        <p:nvSpPr>
          <p:cNvPr id="6" name="Content Placeholder 19">
            <a:extLst>
              <a:ext uri="{FF2B5EF4-FFF2-40B4-BE49-F238E27FC236}">
                <a16:creationId xmlns:a16="http://schemas.microsoft.com/office/drawing/2014/main" id="{DF1DABB1-A1C1-417B-93E9-FECEA09F1F37}"/>
              </a:ext>
            </a:extLst>
          </p:cNvPr>
          <p:cNvSpPr txBox="1">
            <a:spLocks/>
          </p:cNvSpPr>
          <p:nvPr/>
        </p:nvSpPr>
        <p:spPr>
          <a:xfrm>
            <a:off x="7135974" y="1635682"/>
            <a:ext cx="4503576" cy="4351338"/>
          </a:xfrm>
          <a:prstGeom prst="rect">
            <a:avLst/>
          </a:prstGeom>
          <a:ln>
            <a:solidFill>
              <a:schemeClr val="tx2">
                <a:lumMod val="50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sz="2000" dirty="0"/>
              <a:t>[Photo placeholder]</a:t>
            </a:r>
          </a:p>
        </p:txBody>
      </p:sp>
    </p:spTree>
    <p:extLst>
      <p:ext uri="{BB962C8B-B14F-4D97-AF65-F5344CB8AC3E}">
        <p14:creationId xmlns:p14="http://schemas.microsoft.com/office/powerpoint/2010/main" val="946492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09CFE-D14C-1242-9584-4DF7F155C2D5}"/>
              </a:ext>
            </a:extLst>
          </p:cNvPr>
          <p:cNvSpPr>
            <a:spLocks noGrp="1"/>
          </p:cNvSpPr>
          <p:nvPr>
            <p:ph type="title"/>
          </p:nvPr>
        </p:nvSpPr>
        <p:spPr/>
        <p:txBody>
          <a:bodyPr>
            <a:normAutofit/>
          </a:bodyPr>
          <a:lstStyle/>
          <a:p>
            <a:pPr algn="ctr"/>
            <a:r>
              <a:rPr lang="en-US" sz="4000" dirty="0">
                <a:solidFill>
                  <a:srgbClr val="1F4E79"/>
                </a:solidFill>
              </a:rPr>
              <a:t>For Facilitator</a:t>
            </a:r>
            <a:br>
              <a:rPr lang="en-US" sz="4000" dirty="0">
                <a:solidFill>
                  <a:srgbClr val="1F4E79"/>
                </a:solidFill>
              </a:rPr>
            </a:br>
            <a:r>
              <a:rPr lang="en-US" sz="4000" dirty="0">
                <a:solidFill>
                  <a:srgbClr val="1F4E79"/>
                </a:solidFill>
              </a:rPr>
              <a:t>Adapt the Slides</a:t>
            </a:r>
          </a:p>
        </p:txBody>
      </p:sp>
      <p:sp>
        <p:nvSpPr>
          <p:cNvPr id="3" name="Content Placeholder 2">
            <a:extLst>
              <a:ext uri="{FF2B5EF4-FFF2-40B4-BE49-F238E27FC236}">
                <a16:creationId xmlns:a16="http://schemas.microsoft.com/office/drawing/2014/main" id="{26AE52DE-6F37-854C-9E4E-198A1F55A2A4}"/>
              </a:ext>
            </a:extLst>
          </p:cNvPr>
          <p:cNvSpPr>
            <a:spLocks noGrp="1"/>
          </p:cNvSpPr>
          <p:nvPr>
            <p:ph idx="1"/>
          </p:nvPr>
        </p:nvSpPr>
        <p:spPr>
          <a:xfrm>
            <a:off x="838200" y="1740098"/>
            <a:ext cx="10515600" cy="5117902"/>
          </a:xfrm>
        </p:spPr>
        <p:txBody>
          <a:bodyPr>
            <a:normAutofit fontScale="92500" lnSpcReduction="20000"/>
          </a:bodyPr>
          <a:lstStyle/>
          <a:p>
            <a:pPr marL="347472" indent="-347472">
              <a:lnSpc>
                <a:spcPct val="120000"/>
              </a:lnSpc>
              <a:spcBef>
                <a:spcPts val="900"/>
              </a:spcBef>
              <a:spcAft>
                <a:spcPts val="900"/>
              </a:spcAft>
              <a:buFont typeface="+mj-lt"/>
              <a:buAutoNum type="arabicPeriod"/>
            </a:pPr>
            <a:r>
              <a:rPr lang="en-US" sz="3100" b="1" dirty="0"/>
              <a:t> Review the deck </a:t>
            </a:r>
          </a:p>
          <a:p>
            <a:pPr marL="740664" lvl="2" indent="-283464">
              <a:lnSpc>
                <a:spcPct val="120000"/>
              </a:lnSpc>
              <a:spcBef>
                <a:spcPts val="600"/>
              </a:spcBef>
              <a:spcAft>
                <a:spcPts val="600"/>
              </a:spcAft>
              <a:buFont typeface="+mj-lt"/>
              <a:buAutoNum type="alphaLcPeriod"/>
            </a:pPr>
            <a:r>
              <a:rPr lang="en-US" sz="2300" dirty="0"/>
              <a:t>Hidden slides help you decide what to cover and how.</a:t>
            </a:r>
          </a:p>
          <a:p>
            <a:pPr marL="740664" lvl="2" indent="-283464">
              <a:lnSpc>
                <a:spcPct val="120000"/>
              </a:lnSpc>
              <a:spcBef>
                <a:spcPts val="600"/>
              </a:spcBef>
              <a:spcAft>
                <a:spcPts val="600"/>
              </a:spcAft>
              <a:buFont typeface="+mj-lt"/>
              <a:buAutoNum type="alphaLcPeriod"/>
            </a:pPr>
            <a:r>
              <a:rPr lang="en-US" sz="2300" dirty="0"/>
              <a:t>See instructions on how to hide/unhide slides in the speaker notes of this slide.</a:t>
            </a:r>
          </a:p>
          <a:p>
            <a:pPr marL="347472" indent="-347472">
              <a:lnSpc>
                <a:spcPct val="120000"/>
              </a:lnSpc>
              <a:spcBef>
                <a:spcPts val="900"/>
              </a:spcBef>
              <a:spcAft>
                <a:spcPts val="900"/>
              </a:spcAft>
              <a:buFont typeface="+mj-lt"/>
              <a:buAutoNum type="arabicPeriod"/>
            </a:pPr>
            <a:r>
              <a:rPr lang="en-US" sz="3400" b="1" dirty="0"/>
              <a:t> Customize slides before you facilitate</a:t>
            </a:r>
          </a:p>
          <a:p>
            <a:pPr marL="740664" lvl="2" indent="-283464">
              <a:lnSpc>
                <a:spcPct val="120000"/>
              </a:lnSpc>
              <a:spcBef>
                <a:spcPts val="600"/>
              </a:spcBef>
              <a:spcAft>
                <a:spcPts val="600"/>
              </a:spcAft>
              <a:buFont typeface="+mj-lt"/>
              <a:buAutoNum type="alphaLcPeriod"/>
            </a:pPr>
            <a:r>
              <a:rPr lang="en-US" sz="2300" dirty="0"/>
              <a:t>Every facilitation is unique. </a:t>
            </a:r>
          </a:p>
          <a:p>
            <a:pPr marL="740664" lvl="2" indent="-283464">
              <a:lnSpc>
                <a:spcPct val="120000"/>
              </a:lnSpc>
              <a:spcBef>
                <a:spcPts val="600"/>
              </a:spcBef>
              <a:spcAft>
                <a:spcPts val="600"/>
              </a:spcAft>
              <a:buFont typeface="+mj-lt"/>
              <a:buAutoNum type="alphaLcPeriod"/>
            </a:pPr>
            <a:r>
              <a:rPr lang="en-US" sz="2300" dirty="0"/>
              <a:t>Take time to customize the slides to reflect your issue and context.</a:t>
            </a:r>
          </a:p>
          <a:p>
            <a:pPr marL="740664" lvl="2" indent="-283464">
              <a:lnSpc>
                <a:spcPct val="120000"/>
              </a:lnSpc>
              <a:spcBef>
                <a:spcPts val="600"/>
              </a:spcBef>
              <a:spcAft>
                <a:spcPts val="600"/>
              </a:spcAft>
              <a:buFont typeface="+mj-lt"/>
              <a:buAutoNum type="alphaLcPeriod"/>
            </a:pPr>
            <a:r>
              <a:rPr lang="en-US" sz="2300" dirty="0"/>
              <a:t>Speaker notes suggest when adaptions are recommended.</a:t>
            </a:r>
          </a:p>
          <a:p>
            <a:pPr marL="740664" lvl="2" indent="-283464">
              <a:lnSpc>
                <a:spcPct val="120000"/>
              </a:lnSpc>
              <a:spcBef>
                <a:spcPts val="600"/>
              </a:spcBef>
              <a:spcAft>
                <a:spcPts val="600"/>
              </a:spcAft>
              <a:buFont typeface="+mj-lt"/>
              <a:buAutoNum type="alphaLcPeriod"/>
            </a:pPr>
            <a:r>
              <a:rPr lang="en-US" sz="2300" dirty="0"/>
              <a:t>Use related photos and other images. Sources include:</a:t>
            </a:r>
          </a:p>
          <a:p>
            <a:pPr marL="1197864" lvl="5" indent="-283464">
              <a:lnSpc>
                <a:spcPct val="120000"/>
              </a:lnSpc>
              <a:spcBef>
                <a:spcPts val="600"/>
              </a:spcBef>
              <a:spcAft>
                <a:spcPts val="600"/>
              </a:spcAft>
            </a:pPr>
            <a:r>
              <a:rPr lang="en-US" sz="2300" dirty="0">
                <a:latin typeface="Tahoma" panose="020B0604030504040204" pitchFamily="34" charset="0"/>
                <a:ea typeface="Tahoma" panose="020B0604030504040204" pitchFamily="34" charset="0"/>
                <a:cs typeface="Tahoma" panose="020B0604030504040204" pitchFamily="34" charset="0"/>
                <a:hlinkClick r:id="rId3"/>
              </a:rPr>
              <a:t>Images of Empowerment</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a:latin typeface="Tahoma" panose="020B0604030504040204" pitchFamily="34" charset="0"/>
                <a:ea typeface="Tahoma" panose="020B0604030504040204" pitchFamily="34" charset="0"/>
                <a:cs typeface="Tahoma" panose="020B0604030504040204" pitchFamily="34" charset="0"/>
                <a:hlinkClick r:id="rId4"/>
              </a:rPr>
              <a:t>USAID Global Health Bureau’s Flickr page</a:t>
            </a:r>
            <a:r>
              <a:rPr lang="en-US" sz="2300" dirty="0">
                <a:latin typeface="Tahoma" panose="020B0604030504040204" pitchFamily="34" charset="0"/>
                <a:ea typeface="Tahoma" panose="020B0604030504040204" pitchFamily="34" charset="0"/>
                <a:cs typeface="Tahoma" panose="020B0604030504040204" pitchFamily="34" charset="0"/>
              </a:rPr>
              <a:t>, and free stock photo sites, such as </a:t>
            </a:r>
            <a:r>
              <a:rPr lang="en-US" sz="2300" dirty="0">
                <a:latin typeface="Tahoma" panose="020B0604030504040204" pitchFamily="34" charset="0"/>
                <a:ea typeface="Tahoma" panose="020B0604030504040204" pitchFamily="34" charset="0"/>
                <a:cs typeface="Tahoma" panose="020B0604030504040204" pitchFamily="34" charset="0"/>
                <a:hlinkClick r:id="rId5"/>
              </a:rPr>
              <a:t>http://search.creativecommons.org</a:t>
            </a:r>
            <a:r>
              <a:rPr lang="en-US" sz="2300" dirty="0">
                <a:latin typeface="Tahoma" panose="020B0604030504040204" pitchFamily="34" charset="0"/>
                <a:ea typeface="Tahoma" panose="020B0604030504040204" pitchFamily="34" charset="0"/>
                <a:cs typeface="Tahoma" panose="020B0604030504040204" pitchFamily="34" charset="0"/>
              </a:rPr>
              <a:t>. </a:t>
            </a:r>
          </a:p>
          <a:p>
            <a:pPr marL="0" indent="0">
              <a:buNone/>
            </a:pPr>
            <a:endParaRPr lang="en-US" dirty="0"/>
          </a:p>
        </p:txBody>
      </p:sp>
      <p:sp>
        <p:nvSpPr>
          <p:cNvPr id="6" name="Slide Number Placeholder 5">
            <a:extLst>
              <a:ext uri="{FF2B5EF4-FFF2-40B4-BE49-F238E27FC236}">
                <a16:creationId xmlns:a16="http://schemas.microsoft.com/office/drawing/2014/main" id="{B4E957D0-EBF5-46F4-B93B-B050145DA3C6}"/>
              </a:ext>
            </a:extLst>
          </p:cNvPr>
          <p:cNvSpPr>
            <a:spLocks noGrp="1"/>
          </p:cNvSpPr>
          <p:nvPr>
            <p:ph type="sldNum" sz="quarter" idx="12"/>
          </p:nvPr>
        </p:nvSpPr>
        <p:spPr/>
        <p:txBody>
          <a:bodyPr/>
          <a:lstStyle/>
          <a:p>
            <a:fld id="{635B0F88-3849-DD47-8728-3C255520CEA0}" type="slidenum">
              <a:rPr lang="en-US" smtClean="0"/>
              <a:t>3</a:t>
            </a:fld>
            <a:endParaRPr lang="en-US" dirty="0"/>
          </a:p>
        </p:txBody>
      </p:sp>
    </p:spTree>
    <p:extLst>
      <p:ext uri="{BB962C8B-B14F-4D97-AF65-F5344CB8AC3E}">
        <p14:creationId xmlns:p14="http://schemas.microsoft.com/office/powerpoint/2010/main" val="1861761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9F6998-0747-8648-B70D-32A763A5A879}"/>
              </a:ext>
            </a:extLst>
          </p:cNvPr>
          <p:cNvSpPr>
            <a:spLocks noGrp="1"/>
          </p:cNvSpPr>
          <p:nvPr>
            <p:ph idx="1"/>
          </p:nvPr>
        </p:nvSpPr>
        <p:spPr/>
        <p:txBody>
          <a:bodyPr>
            <a:normAutofit/>
          </a:bodyPr>
          <a:lstStyle/>
          <a:p>
            <a:pPr marL="512064" indent="-512064" algn="ctr">
              <a:lnSpc>
                <a:spcPct val="120000"/>
              </a:lnSpc>
              <a:buNone/>
            </a:pPr>
            <a:r>
              <a:rPr lang="en-US" dirty="0"/>
              <a:t>List individuals who can help you act on your advocacy opportunity. </a:t>
            </a:r>
            <a:endParaRPr lang="en-US" sz="2400"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01BE8713-04E8-0D41-A136-BCF35B18B07E}"/>
              </a:ext>
            </a:extLst>
          </p:cNvPr>
          <p:cNvSpPr>
            <a:spLocks noGrp="1"/>
          </p:cNvSpPr>
          <p:nvPr>
            <p:ph type="title"/>
          </p:nvPr>
        </p:nvSpPr>
        <p:spPr>
          <a:xfrm>
            <a:off x="838200" y="290011"/>
            <a:ext cx="9677400" cy="782053"/>
          </a:xfrm>
        </p:spPr>
        <p:txBody>
          <a:bodyPr/>
          <a:lstStyle/>
          <a:p>
            <a:r>
              <a:rPr lang="en-US" dirty="0"/>
              <a:t>2.1 Inventory All Stakeholders</a:t>
            </a:r>
          </a:p>
        </p:txBody>
      </p:sp>
      <p:graphicFrame>
        <p:nvGraphicFramePr>
          <p:cNvPr id="4" name="Table 3">
            <a:extLst>
              <a:ext uri="{FF2B5EF4-FFF2-40B4-BE49-F238E27FC236}">
                <a16:creationId xmlns:a16="http://schemas.microsoft.com/office/drawing/2014/main" id="{75733742-EFDF-495C-8F6F-71D9CDBA54D6}"/>
              </a:ext>
            </a:extLst>
          </p:cNvPr>
          <p:cNvGraphicFramePr>
            <a:graphicFrameLocks noGrp="1"/>
          </p:cNvGraphicFramePr>
          <p:nvPr>
            <p:extLst>
              <p:ext uri="{D42A27DB-BD31-4B8C-83A1-F6EECF244321}">
                <p14:modId xmlns:p14="http://schemas.microsoft.com/office/powerpoint/2010/main" val="1363475908"/>
              </p:ext>
            </p:extLst>
          </p:nvPr>
        </p:nvGraphicFramePr>
        <p:xfrm>
          <a:off x="339213" y="2771424"/>
          <a:ext cx="11341511" cy="3413455"/>
        </p:xfrm>
        <a:graphic>
          <a:graphicData uri="http://schemas.openxmlformats.org/drawingml/2006/table">
            <a:tbl>
              <a:tblPr firstRow="1" bandRow="1">
                <a:tableStyleId>{74C1A8A3-306A-4EB7-A6B1-4F7E0EB9C5D6}</a:tableStyleId>
              </a:tblPr>
              <a:tblGrid>
                <a:gridCol w="1769806">
                  <a:extLst>
                    <a:ext uri="{9D8B030D-6E8A-4147-A177-3AD203B41FA5}">
                      <a16:colId xmlns:a16="http://schemas.microsoft.com/office/drawing/2014/main" val="2139450282"/>
                    </a:ext>
                  </a:extLst>
                </a:gridCol>
                <a:gridCol w="2094271">
                  <a:extLst>
                    <a:ext uri="{9D8B030D-6E8A-4147-A177-3AD203B41FA5}">
                      <a16:colId xmlns:a16="http://schemas.microsoft.com/office/drawing/2014/main" val="2652197885"/>
                    </a:ext>
                  </a:extLst>
                </a:gridCol>
                <a:gridCol w="2079523">
                  <a:extLst>
                    <a:ext uri="{9D8B030D-6E8A-4147-A177-3AD203B41FA5}">
                      <a16:colId xmlns:a16="http://schemas.microsoft.com/office/drawing/2014/main" val="2191957922"/>
                    </a:ext>
                  </a:extLst>
                </a:gridCol>
                <a:gridCol w="1617407">
                  <a:extLst>
                    <a:ext uri="{9D8B030D-6E8A-4147-A177-3AD203B41FA5}">
                      <a16:colId xmlns:a16="http://schemas.microsoft.com/office/drawing/2014/main" val="1407903445"/>
                    </a:ext>
                  </a:extLst>
                </a:gridCol>
                <a:gridCol w="1890252">
                  <a:extLst>
                    <a:ext uri="{9D8B030D-6E8A-4147-A177-3AD203B41FA5}">
                      <a16:colId xmlns:a16="http://schemas.microsoft.com/office/drawing/2014/main" val="3989053289"/>
                    </a:ext>
                  </a:extLst>
                </a:gridCol>
                <a:gridCol w="1890252">
                  <a:extLst>
                    <a:ext uri="{9D8B030D-6E8A-4147-A177-3AD203B41FA5}">
                      <a16:colId xmlns:a16="http://schemas.microsoft.com/office/drawing/2014/main" val="2097128144"/>
                    </a:ext>
                  </a:extLst>
                </a:gridCol>
              </a:tblGrid>
              <a:tr h="518099">
                <a:tc>
                  <a:txBody>
                    <a:bodyPr/>
                    <a:lstStyle/>
                    <a:p>
                      <a:pPr algn="ctr"/>
                      <a:r>
                        <a:rPr lang="en-US" sz="2400" dirty="0"/>
                        <a:t>Individual’s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6DD"/>
                    </a:solidFill>
                  </a:tcPr>
                </a:tc>
                <a:tc>
                  <a:txBody>
                    <a:bodyPr/>
                    <a:lstStyle/>
                    <a:p>
                      <a:pPr algn="ctr"/>
                      <a:r>
                        <a:rPr lang="en-US" sz="2400" dirty="0"/>
                        <a:t>Organization and position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6DD"/>
                    </a:solidFill>
                  </a:tcPr>
                </a:tc>
                <a:tc>
                  <a:txBody>
                    <a:bodyPr/>
                    <a:lstStyle/>
                    <a:p>
                      <a:pPr algn="ctr"/>
                      <a:r>
                        <a:rPr lang="en-US" sz="2400" dirty="0"/>
                        <a:t>Phone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6DD"/>
                    </a:solidFill>
                  </a:tcPr>
                </a:tc>
                <a:tc>
                  <a:txBody>
                    <a:bodyPr/>
                    <a:lstStyle/>
                    <a:p>
                      <a:pPr algn="ctr"/>
                      <a:r>
                        <a:rPr lang="en-US" sz="2400" dirty="0"/>
                        <a:t>Email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6DD"/>
                    </a:solidFill>
                  </a:tcPr>
                </a:tc>
                <a:tc>
                  <a:txBody>
                    <a:bodyPr/>
                    <a:lstStyle/>
                    <a:p>
                      <a:pPr algn="ctr"/>
                      <a:r>
                        <a:rPr lang="en-US" sz="2400" dirty="0"/>
                        <a:t>Priority for Inclusion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6DD"/>
                    </a:solidFill>
                  </a:tcPr>
                </a:tc>
                <a:tc>
                  <a:txBody>
                    <a:bodyPr/>
                    <a:lstStyle/>
                    <a:p>
                      <a:pPr algn="ctr"/>
                      <a:r>
                        <a:rPr lang="en-US" sz="2400" dirty="0"/>
                        <a:t>Notes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6DD"/>
                    </a:solidFill>
                  </a:tcPr>
                </a:tc>
                <a:extLst>
                  <a:ext uri="{0D108BD9-81ED-4DB2-BD59-A6C34878D82A}">
                    <a16:rowId xmlns:a16="http://schemas.microsoft.com/office/drawing/2014/main" val="939789277"/>
                  </a:ext>
                </a:extLst>
              </a:tr>
              <a:tr h="518099">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4337973"/>
                  </a:ext>
                </a:extLst>
              </a:tr>
              <a:tr h="518099">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2106196"/>
                  </a:ext>
                </a:extLst>
              </a:tr>
              <a:tr h="518099">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2968098"/>
                  </a:ext>
                </a:extLst>
              </a:tr>
              <a:tr h="518099">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1046999"/>
                  </a:ext>
                </a:extLst>
              </a:tr>
              <a:tr h="518099">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7860294"/>
                  </a:ext>
                </a:extLst>
              </a:tr>
            </a:tbl>
          </a:graphicData>
        </a:graphic>
      </p:graphicFrame>
    </p:spTree>
    <p:extLst>
      <p:ext uri="{BB962C8B-B14F-4D97-AF65-F5344CB8AC3E}">
        <p14:creationId xmlns:p14="http://schemas.microsoft.com/office/powerpoint/2010/main" val="29022638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8CDB9-AEA8-9946-AF20-719104F1E559}"/>
              </a:ext>
            </a:extLst>
          </p:cNvPr>
          <p:cNvSpPr>
            <a:spLocks noGrp="1"/>
          </p:cNvSpPr>
          <p:nvPr>
            <p:ph type="title"/>
          </p:nvPr>
        </p:nvSpPr>
        <p:spPr>
          <a:xfrm>
            <a:off x="1524000" y="150381"/>
            <a:ext cx="9677400" cy="1325563"/>
          </a:xfrm>
        </p:spPr>
        <p:txBody>
          <a:bodyPr>
            <a:normAutofit/>
          </a:bodyPr>
          <a:lstStyle/>
          <a:p>
            <a:pPr algn="ctr"/>
            <a:r>
              <a:rPr lang="en-US" sz="4000" dirty="0">
                <a:solidFill>
                  <a:srgbClr val="1F4E79"/>
                </a:solidFill>
              </a:rPr>
              <a:t>For Facilitator</a:t>
            </a:r>
            <a:br>
              <a:rPr lang="en-US" sz="4000" dirty="0">
                <a:solidFill>
                  <a:srgbClr val="1F4E79"/>
                </a:solidFill>
              </a:rPr>
            </a:br>
            <a:r>
              <a:rPr lang="en-US" sz="4000" dirty="0">
                <a:solidFill>
                  <a:srgbClr val="1F4E79"/>
                </a:solidFill>
              </a:rPr>
              <a:t>Step 3</a:t>
            </a:r>
          </a:p>
        </p:txBody>
      </p:sp>
      <p:sp>
        <p:nvSpPr>
          <p:cNvPr id="3" name="Content Placeholder 2">
            <a:extLst>
              <a:ext uri="{FF2B5EF4-FFF2-40B4-BE49-F238E27FC236}">
                <a16:creationId xmlns:a16="http://schemas.microsoft.com/office/drawing/2014/main" id="{10B639F4-636A-AD48-A20A-6C288B2C4A9C}"/>
              </a:ext>
            </a:extLst>
          </p:cNvPr>
          <p:cNvSpPr>
            <a:spLocks noGrp="1"/>
          </p:cNvSpPr>
          <p:nvPr>
            <p:ph idx="1"/>
          </p:nvPr>
        </p:nvSpPr>
        <p:spPr>
          <a:xfrm>
            <a:off x="838200" y="1592826"/>
            <a:ext cx="10515600" cy="5412657"/>
          </a:xfrm>
        </p:spPr>
        <p:txBody>
          <a:bodyPr>
            <a:normAutofit fontScale="77500" lnSpcReduction="20000"/>
          </a:bodyPr>
          <a:lstStyle/>
          <a:p>
            <a:pPr marL="512064" indent="-512064">
              <a:lnSpc>
                <a:spcPct val="120000"/>
              </a:lnSpc>
              <a:buNone/>
            </a:pPr>
            <a:r>
              <a:rPr lang="en-US" sz="2200" b="1" dirty="0"/>
              <a:t>Set aside at least 3-4 hours for this step and keep the facilitation plan flexible in case the group needs more time to reach consensus. Schedule a break between exercise 3.2 and the report-out.</a:t>
            </a:r>
          </a:p>
          <a:p>
            <a:pPr marL="512064" indent="-512064">
              <a:lnSpc>
                <a:spcPct val="120000"/>
              </a:lnSpc>
              <a:buNone/>
            </a:pPr>
            <a:endParaRPr lang="en-US" sz="2200" b="1" dirty="0"/>
          </a:p>
          <a:p>
            <a:pPr marL="0" indent="0">
              <a:buClr>
                <a:schemeClr val="tx1"/>
              </a:buClr>
              <a:buNone/>
            </a:pPr>
            <a:r>
              <a:rPr lang="en-US" sz="2600" u="sng" dirty="0"/>
              <a:t>Before the session:</a:t>
            </a:r>
          </a:p>
          <a:p>
            <a:pPr marL="347472" lvl="1" indent="-347472">
              <a:lnSpc>
                <a:spcPct val="120000"/>
              </a:lnSpc>
              <a:spcBef>
                <a:spcPts val="900"/>
              </a:spcBef>
              <a:spcAft>
                <a:spcPts val="900"/>
              </a:spcAft>
              <a:buClr>
                <a:schemeClr val="tx1"/>
              </a:buClr>
              <a:buFont typeface="+mj-lt"/>
              <a:buAutoNum type="arabicPeriod"/>
            </a:pPr>
            <a:r>
              <a:rPr lang="en-US" sz="2600" dirty="0"/>
              <a:t>Prepare a flip chart sheet or whiteboard where all can see titled “Prioritizing SMART Objectives,” with the following questions:</a:t>
            </a:r>
          </a:p>
          <a:p>
            <a:pPr marL="740664" lvl="2" indent="-283464">
              <a:lnSpc>
                <a:spcPct val="120000"/>
              </a:lnSpc>
              <a:spcBef>
                <a:spcPts val="600"/>
              </a:spcBef>
              <a:spcAft>
                <a:spcPts val="600"/>
              </a:spcAft>
              <a:buFont typeface="+mj-lt"/>
              <a:buAutoNum type="arabicPeriod"/>
            </a:pPr>
            <a:r>
              <a:rPr lang="en-US" sz="2100" dirty="0"/>
              <a:t>Which is the highest priority?</a:t>
            </a:r>
          </a:p>
          <a:p>
            <a:pPr marL="740664" lvl="2" indent="-283464">
              <a:lnSpc>
                <a:spcPct val="120000"/>
              </a:lnSpc>
              <a:spcBef>
                <a:spcPts val="600"/>
              </a:spcBef>
              <a:spcAft>
                <a:spcPts val="600"/>
              </a:spcAft>
              <a:buFont typeface="+mj-lt"/>
              <a:buAutoNum type="arabicPeriod"/>
            </a:pPr>
            <a:r>
              <a:rPr lang="en-US" sz="2100" dirty="0"/>
              <a:t>Which is most achievable in the short term?</a:t>
            </a:r>
          </a:p>
          <a:p>
            <a:pPr marL="740664" lvl="2" indent="-283464">
              <a:lnSpc>
                <a:spcPct val="120000"/>
              </a:lnSpc>
              <a:spcBef>
                <a:spcPts val="600"/>
              </a:spcBef>
              <a:spcAft>
                <a:spcPts val="600"/>
              </a:spcAft>
              <a:buFont typeface="+mj-lt"/>
              <a:buAutoNum type="arabicPeriod"/>
            </a:pPr>
            <a:r>
              <a:rPr lang="en-US" sz="2100" dirty="0"/>
              <a:t>Which has the greatest potential to help reach your long-term goal?</a:t>
            </a:r>
          </a:p>
          <a:p>
            <a:pPr marL="740664" lvl="2" indent="-283464">
              <a:lnSpc>
                <a:spcPct val="120000"/>
              </a:lnSpc>
              <a:spcBef>
                <a:spcPts val="600"/>
              </a:spcBef>
              <a:spcAft>
                <a:spcPts val="600"/>
              </a:spcAft>
              <a:buFont typeface="+mj-lt"/>
              <a:buAutoNum type="arabicPeriod"/>
            </a:pPr>
            <a:r>
              <a:rPr lang="en-US" sz="2100" dirty="0"/>
              <a:t>Which must be achieved BEFORE other objectives can be addressed?</a:t>
            </a:r>
          </a:p>
          <a:p>
            <a:pPr marL="347472" lvl="1" indent="-347472">
              <a:lnSpc>
                <a:spcPct val="120000"/>
              </a:lnSpc>
              <a:spcBef>
                <a:spcPts val="900"/>
              </a:spcBef>
              <a:spcAft>
                <a:spcPts val="900"/>
              </a:spcAft>
              <a:buClr>
                <a:schemeClr val="tx1"/>
              </a:buClr>
              <a:buFont typeface="+mj-lt"/>
              <a:buAutoNum type="arabicPeriod"/>
            </a:pPr>
            <a:r>
              <a:rPr lang="en-US" sz="2600" dirty="0"/>
              <a:t>Review tips on facilitating the small group work in Step 3 in the facilitator’s guide.</a:t>
            </a:r>
          </a:p>
          <a:p>
            <a:pPr marL="347472" lvl="1" indent="-347472">
              <a:lnSpc>
                <a:spcPct val="120000"/>
              </a:lnSpc>
              <a:spcBef>
                <a:spcPts val="900"/>
              </a:spcBef>
              <a:spcAft>
                <a:spcPts val="900"/>
              </a:spcAft>
              <a:buClr>
                <a:schemeClr val="tx1"/>
              </a:buClr>
              <a:buFont typeface="+mj-lt"/>
              <a:buAutoNum type="arabicPeriod"/>
            </a:pPr>
            <a:r>
              <a:rPr lang="en-US" sz="2600" dirty="0"/>
              <a:t>Adapt slide 38 to use a local example if possible.</a:t>
            </a:r>
          </a:p>
        </p:txBody>
      </p:sp>
    </p:spTree>
    <p:extLst>
      <p:ext uri="{BB962C8B-B14F-4D97-AF65-F5344CB8AC3E}">
        <p14:creationId xmlns:p14="http://schemas.microsoft.com/office/powerpoint/2010/main" val="1648371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Snip Same Side Corner Rectangle 3">
            <a:extLst>
              <a:ext uri="{FF2B5EF4-FFF2-40B4-BE49-F238E27FC236}">
                <a16:creationId xmlns:a16="http://schemas.microsoft.com/office/drawing/2014/main" id="{A6AF4D73-59AA-6F42-B8C7-D4FFA6B5E247}"/>
              </a:ext>
            </a:extLst>
          </p:cNvPr>
          <p:cNvSpPr/>
          <p:nvPr/>
        </p:nvSpPr>
        <p:spPr>
          <a:xfrm rot="5400000">
            <a:off x="2539585" y="-2719465"/>
            <a:ext cx="7112834" cy="12192000"/>
          </a:xfrm>
          <a:custGeom>
            <a:avLst/>
            <a:gdLst>
              <a:gd name="connsiteX0" fmla="*/ 3436144 w 6872288"/>
              <a:gd name="connsiteY0" fmla="*/ 0 h 6915150"/>
              <a:gd name="connsiteX1" fmla="*/ 3436144 w 6872288"/>
              <a:gd name="connsiteY1" fmla="*/ 0 h 6915150"/>
              <a:gd name="connsiteX2" fmla="*/ 6872288 w 6872288"/>
              <a:gd name="connsiteY2" fmla="*/ 3436144 h 6915150"/>
              <a:gd name="connsiteX3" fmla="*/ 6872288 w 6872288"/>
              <a:gd name="connsiteY3" fmla="*/ 6915150 h 6915150"/>
              <a:gd name="connsiteX4" fmla="*/ 6872288 w 6872288"/>
              <a:gd name="connsiteY4" fmla="*/ 6915150 h 6915150"/>
              <a:gd name="connsiteX5" fmla="*/ 0 w 6872288"/>
              <a:gd name="connsiteY5" fmla="*/ 6915150 h 6915150"/>
              <a:gd name="connsiteX6" fmla="*/ 0 w 6872288"/>
              <a:gd name="connsiteY6" fmla="*/ 6915150 h 6915150"/>
              <a:gd name="connsiteX7" fmla="*/ 0 w 6872288"/>
              <a:gd name="connsiteY7" fmla="*/ 3436144 h 6915150"/>
              <a:gd name="connsiteX8" fmla="*/ 3436144 w 6872288"/>
              <a:gd name="connsiteY8" fmla="*/ 0 h 6915150"/>
              <a:gd name="connsiteX0" fmla="*/ 3436144 w 6872288"/>
              <a:gd name="connsiteY0" fmla="*/ 0 h 8229600"/>
              <a:gd name="connsiteX1" fmla="*/ 3436144 w 6872288"/>
              <a:gd name="connsiteY1" fmla="*/ 0 h 8229600"/>
              <a:gd name="connsiteX2" fmla="*/ 6872288 w 6872288"/>
              <a:gd name="connsiteY2" fmla="*/ 3436144 h 8229600"/>
              <a:gd name="connsiteX3" fmla="*/ 6872288 w 6872288"/>
              <a:gd name="connsiteY3" fmla="*/ 6915150 h 8229600"/>
              <a:gd name="connsiteX4" fmla="*/ 5000625 w 6872288"/>
              <a:gd name="connsiteY4" fmla="*/ 8229600 h 8229600"/>
              <a:gd name="connsiteX5" fmla="*/ 0 w 6872288"/>
              <a:gd name="connsiteY5" fmla="*/ 6915150 h 8229600"/>
              <a:gd name="connsiteX6" fmla="*/ 0 w 6872288"/>
              <a:gd name="connsiteY6" fmla="*/ 6915150 h 8229600"/>
              <a:gd name="connsiteX7" fmla="*/ 0 w 6872288"/>
              <a:gd name="connsiteY7" fmla="*/ 3436144 h 8229600"/>
              <a:gd name="connsiteX8" fmla="*/ 3436144 w 6872288"/>
              <a:gd name="connsiteY8" fmla="*/ 0 h 8229600"/>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0 w 6886575"/>
              <a:gd name="connsiteY6" fmla="*/ 6915150 h 8786813"/>
              <a:gd name="connsiteX7" fmla="*/ 0 w 6886575"/>
              <a:gd name="connsiteY7" fmla="*/ 3436144 h 8786813"/>
              <a:gd name="connsiteX8" fmla="*/ 3436144 w 6886575"/>
              <a:gd name="connsiteY8" fmla="*/ 0 h 8786813"/>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1014413 w 6886575"/>
              <a:gd name="connsiteY6" fmla="*/ 7586662 h 8786813"/>
              <a:gd name="connsiteX7" fmla="*/ 0 w 6886575"/>
              <a:gd name="connsiteY7" fmla="*/ 3436144 h 8786813"/>
              <a:gd name="connsiteX8" fmla="*/ 3436144 w 6886575"/>
              <a:gd name="connsiteY8" fmla="*/ 0 h 8786813"/>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642938 w 6886575"/>
              <a:gd name="connsiteY6" fmla="*/ 5357812 h 8786813"/>
              <a:gd name="connsiteX7" fmla="*/ 0 w 6886575"/>
              <a:gd name="connsiteY7" fmla="*/ 3436144 h 8786813"/>
              <a:gd name="connsiteX8" fmla="*/ 3436144 w 6886575"/>
              <a:gd name="connsiteY8"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5029200 w 6915150"/>
              <a:gd name="connsiteY4" fmla="*/ 8229600 h 8786813"/>
              <a:gd name="connsiteX5" fmla="*/ 0 w 6915150"/>
              <a:gd name="connsiteY5" fmla="*/ 8786813 h 8786813"/>
              <a:gd name="connsiteX6" fmla="*/ 671513 w 6915150"/>
              <a:gd name="connsiteY6" fmla="*/ 5357812 h 8786813"/>
              <a:gd name="connsiteX7" fmla="*/ 28575 w 6915150"/>
              <a:gd name="connsiteY7" fmla="*/ 3436144 h 8786813"/>
              <a:gd name="connsiteX8" fmla="*/ 3464719 w 6915150"/>
              <a:gd name="connsiteY8"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5029200 w 6915150"/>
              <a:gd name="connsiteY4" fmla="*/ 8229600 h 8786813"/>
              <a:gd name="connsiteX5" fmla="*/ 0 w 6915150"/>
              <a:gd name="connsiteY5" fmla="*/ 8786813 h 8786813"/>
              <a:gd name="connsiteX6" fmla="*/ 28575 w 6915150"/>
              <a:gd name="connsiteY6" fmla="*/ 3436144 h 8786813"/>
              <a:gd name="connsiteX7" fmla="*/ 3464719 w 6915150"/>
              <a:gd name="connsiteY7"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6" fmla="*/ 3464719 w 6915150"/>
              <a:gd name="connsiteY6" fmla="*/ 0 h 8786813"/>
              <a:gd name="connsiteX0" fmla="*/ 1535907 w 6915150"/>
              <a:gd name="connsiteY0" fmla="*/ 1771651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6" fmla="*/ 1535907 w 6915150"/>
              <a:gd name="connsiteY6" fmla="*/ 1771651 h 8786813"/>
              <a:gd name="connsiteX0" fmla="*/ 28575 w 6915150"/>
              <a:gd name="connsiteY0" fmla="*/ 3436144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0" fmla="*/ 28575 w 6915150"/>
              <a:gd name="connsiteY0" fmla="*/ 2150268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28575 w 6915150"/>
              <a:gd name="connsiteY5" fmla="*/ 2150268 h 7500937"/>
              <a:gd name="connsiteX0" fmla="*/ 42862 w 6915150"/>
              <a:gd name="connsiteY0" fmla="*/ 2135981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42862 w 6915150"/>
              <a:gd name="connsiteY5" fmla="*/ 2135981 h 7500937"/>
              <a:gd name="connsiteX0" fmla="*/ 313796 w 6915150"/>
              <a:gd name="connsiteY0" fmla="*/ 2164203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313796 w 6915150"/>
              <a:gd name="connsiteY5" fmla="*/ 2164203 h 7500937"/>
              <a:gd name="connsiteX0" fmla="*/ 25930 w 6915150"/>
              <a:gd name="connsiteY0" fmla="*/ 2248870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25930 w 6915150"/>
              <a:gd name="connsiteY5" fmla="*/ 2248870 h 7500937"/>
              <a:gd name="connsiteX0" fmla="*/ 0 w 6923087"/>
              <a:gd name="connsiteY0" fmla="*/ 2254514 h 7500937"/>
              <a:gd name="connsiteX1" fmla="*/ 3544093 w 6923087"/>
              <a:gd name="connsiteY1" fmla="*/ 0 h 7500937"/>
              <a:gd name="connsiteX2" fmla="*/ 6908800 w 6923087"/>
              <a:gd name="connsiteY2" fmla="*/ 2150268 h 7500937"/>
              <a:gd name="connsiteX3" fmla="*/ 6923087 w 6923087"/>
              <a:gd name="connsiteY3" fmla="*/ 7500937 h 7500937"/>
              <a:gd name="connsiteX4" fmla="*/ 7937 w 6923087"/>
              <a:gd name="connsiteY4" fmla="*/ 7500937 h 7500937"/>
              <a:gd name="connsiteX5" fmla="*/ 0 w 6923087"/>
              <a:gd name="connsiteY5" fmla="*/ 2254514 h 7500937"/>
              <a:gd name="connsiteX0" fmla="*/ 13586 w 6936673"/>
              <a:gd name="connsiteY0" fmla="*/ 2254514 h 10595011"/>
              <a:gd name="connsiteX1" fmla="*/ 3557679 w 6936673"/>
              <a:gd name="connsiteY1" fmla="*/ 0 h 10595011"/>
              <a:gd name="connsiteX2" fmla="*/ 6922386 w 6936673"/>
              <a:gd name="connsiteY2" fmla="*/ 2150268 h 10595011"/>
              <a:gd name="connsiteX3" fmla="*/ 6936673 w 6936673"/>
              <a:gd name="connsiteY3" fmla="*/ 7500937 h 10595011"/>
              <a:gd name="connsiteX4" fmla="*/ 258 w 6936673"/>
              <a:gd name="connsiteY4" fmla="*/ 10595011 h 10595011"/>
              <a:gd name="connsiteX5" fmla="*/ 13586 w 6936673"/>
              <a:gd name="connsiteY5" fmla="*/ 2254514 h 10595011"/>
              <a:gd name="connsiteX0" fmla="*/ 13586 w 6968571"/>
              <a:gd name="connsiteY0" fmla="*/ 2254514 h 10595011"/>
              <a:gd name="connsiteX1" fmla="*/ 3557679 w 6968571"/>
              <a:gd name="connsiteY1" fmla="*/ 0 h 10595011"/>
              <a:gd name="connsiteX2" fmla="*/ 6922386 w 6968571"/>
              <a:gd name="connsiteY2" fmla="*/ 2150268 h 10595011"/>
              <a:gd name="connsiteX3" fmla="*/ 6968571 w 6968571"/>
              <a:gd name="connsiteY3" fmla="*/ 10563114 h 10595011"/>
              <a:gd name="connsiteX4" fmla="*/ 258 w 6968571"/>
              <a:gd name="connsiteY4" fmla="*/ 10595011 h 10595011"/>
              <a:gd name="connsiteX5" fmla="*/ 13586 w 6968571"/>
              <a:gd name="connsiteY5" fmla="*/ 2254514 h 10595011"/>
              <a:gd name="connsiteX0" fmla="*/ 13586 w 7037844"/>
              <a:gd name="connsiteY0" fmla="*/ 2254514 h 10687805"/>
              <a:gd name="connsiteX1" fmla="*/ 3557679 w 7037844"/>
              <a:gd name="connsiteY1" fmla="*/ 0 h 10687805"/>
              <a:gd name="connsiteX2" fmla="*/ 6922386 w 7037844"/>
              <a:gd name="connsiteY2" fmla="*/ 2150268 h 10687805"/>
              <a:gd name="connsiteX3" fmla="*/ 7037844 w 7037844"/>
              <a:gd name="connsiteY3" fmla="*/ 10687805 h 10687805"/>
              <a:gd name="connsiteX4" fmla="*/ 258 w 7037844"/>
              <a:gd name="connsiteY4" fmla="*/ 10595011 h 10687805"/>
              <a:gd name="connsiteX5" fmla="*/ 13586 w 7037844"/>
              <a:gd name="connsiteY5" fmla="*/ 2254514 h 10687805"/>
              <a:gd name="connsiteX0" fmla="*/ 110354 w 7134612"/>
              <a:gd name="connsiteY0" fmla="*/ 2254514 h 10691995"/>
              <a:gd name="connsiteX1" fmla="*/ 3654447 w 7134612"/>
              <a:gd name="connsiteY1" fmla="*/ 0 h 10691995"/>
              <a:gd name="connsiteX2" fmla="*/ 7019154 w 7134612"/>
              <a:gd name="connsiteY2" fmla="*/ 2150268 h 10691995"/>
              <a:gd name="connsiteX3" fmla="*/ 7134612 w 7134612"/>
              <a:gd name="connsiteY3" fmla="*/ 10687805 h 10691995"/>
              <a:gd name="connsiteX4" fmla="*/ 44 w 7134612"/>
              <a:gd name="connsiteY4" fmla="*/ 10691995 h 10691995"/>
              <a:gd name="connsiteX5" fmla="*/ 110354 w 7134612"/>
              <a:gd name="connsiteY5" fmla="*/ 2254514 h 106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612" h="10691995">
                <a:moveTo>
                  <a:pt x="110354" y="2254514"/>
                </a:moveTo>
                <a:lnTo>
                  <a:pt x="3654447" y="0"/>
                </a:lnTo>
                <a:lnTo>
                  <a:pt x="7019154" y="2150268"/>
                </a:lnTo>
                <a:cubicBezTo>
                  <a:pt x="7023916" y="3933824"/>
                  <a:pt x="7129850" y="8904249"/>
                  <a:pt x="7134612" y="10687805"/>
                </a:cubicBezTo>
                <a:lnTo>
                  <a:pt x="44" y="10691995"/>
                </a:lnTo>
                <a:cubicBezTo>
                  <a:pt x="-2602" y="8943187"/>
                  <a:pt x="113000" y="4003322"/>
                  <a:pt x="110354" y="2254514"/>
                </a:cubicBezTo>
                <a:close/>
              </a:path>
            </a:pathLst>
          </a:custGeom>
          <a:solidFill>
            <a:srgbClr val="4BA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5" name="TextBox 4">
            <a:extLst>
              <a:ext uri="{FF2B5EF4-FFF2-40B4-BE49-F238E27FC236}">
                <a16:creationId xmlns:a16="http://schemas.microsoft.com/office/drawing/2014/main" id="{5A588291-FBC3-3F40-8C64-F21662138C71}"/>
              </a:ext>
            </a:extLst>
          </p:cNvPr>
          <p:cNvSpPr txBox="1"/>
          <p:nvPr/>
        </p:nvSpPr>
        <p:spPr>
          <a:xfrm>
            <a:off x="6892472" y="2760782"/>
            <a:ext cx="4859866" cy="1938992"/>
          </a:xfrm>
          <a:prstGeom prst="rect">
            <a:avLst/>
          </a:prstGeom>
          <a:noFill/>
        </p:spPr>
        <p:txBody>
          <a:bodyPr wrap="square" rtlCol="0">
            <a:spAutoFit/>
          </a:bodyPr>
          <a:lstStyle/>
          <a:p>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Step 3 Outcome:</a:t>
            </a:r>
          </a:p>
          <a:p>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Advocacy Goal and SMART Objective</a:t>
            </a:r>
          </a:p>
        </p:txBody>
      </p:sp>
      <p:pic>
        <p:nvPicPr>
          <p:cNvPr id="6" name="Picture 5" descr="Diagram&#10;&#10;Description automatically generated">
            <a:extLst>
              <a:ext uri="{FF2B5EF4-FFF2-40B4-BE49-F238E27FC236}">
                <a16:creationId xmlns:a16="http://schemas.microsoft.com/office/drawing/2014/main" id="{2198472C-637C-4AC5-89E4-58CE92164C1A}"/>
              </a:ext>
            </a:extLst>
          </p:cNvPr>
          <p:cNvPicPr>
            <a:picLocks noChangeAspect="1"/>
          </p:cNvPicPr>
          <p:nvPr/>
        </p:nvPicPr>
        <p:blipFill>
          <a:blip r:embed="rId3"/>
          <a:stretch>
            <a:fillRect/>
          </a:stretch>
        </p:blipFill>
        <p:spPr>
          <a:xfrm>
            <a:off x="189168" y="297180"/>
            <a:ext cx="6263640" cy="6263640"/>
          </a:xfrm>
          <a:prstGeom prst="rect">
            <a:avLst/>
          </a:prstGeom>
        </p:spPr>
      </p:pic>
    </p:spTree>
    <p:extLst>
      <p:ext uri="{BB962C8B-B14F-4D97-AF65-F5344CB8AC3E}">
        <p14:creationId xmlns:p14="http://schemas.microsoft.com/office/powerpoint/2010/main" val="2977309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F1C71A-9880-7946-869A-27AAAF5D3233}"/>
              </a:ext>
            </a:extLst>
          </p:cNvPr>
          <p:cNvSpPr>
            <a:spLocks noGrp="1"/>
          </p:cNvSpPr>
          <p:nvPr>
            <p:ph idx="1"/>
          </p:nvPr>
        </p:nvSpPr>
        <p:spPr/>
        <p:txBody>
          <a:bodyPr>
            <a:normAutofit/>
          </a:bodyPr>
          <a:lstStyle/>
          <a:p>
            <a:pPr marL="0" indent="0" algn="ctr">
              <a:lnSpc>
                <a:spcPct val="120000"/>
              </a:lnSpc>
              <a:buNone/>
            </a:pPr>
            <a:r>
              <a:rPr lang="en-US" b="1" dirty="0">
                <a:solidFill>
                  <a:srgbClr val="4BA6DD"/>
                </a:solidFill>
              </a:rPr>
              <a:t>An ambitious, long-term change; the ultimate purpose of your advocacy </a:t>
            </a:r>
          </a:p>
          <a:p>
            <a:endParaRPr lang="en-US" sz="3200" dirty="0"/>
          </a:p>
          <a:p>
            <a:pPr marL="0" indent="0">
              <a:buNone/>
            </a:pPr>
            <a:r>
              <a:rPr lang="en-US" sz="3200" dirty="0"/>
              <a:t>Examples: </a:t>
            </a:r>
          </a:p>
          <a:p>
            <a:pPr marL="512064" lvl="1" indent="-514350">
              <a:lnSpc>
                <a:spcPct val="120000"/>
              </a:lnSpc>
              <a:spcBef>
                <a:spcPts val="1000"/>
              </a:spcBef>
              <a:buFont typeface="+mj-lt"/>
              <a:buAutoNum type="arabicPeriod"/>
            </a:pPr>
            <a:r>
              <a:rPr lang="en-US" sz="2800" dirty="0"/>
              <a:t>Reduce maternal deaths by 20% in the next decade </a:t>
            </a:r>
          </a:p>
          <a:p>
            <a:pPr marL="512064" lvl="1" indent="-514350">
              <a:lnSpc>
                <a:spcPct val="120000"/>
              </a:lnSpc>
              <a:spcBef>
                <a:spcPts val="1000"/>
              </a:spcBef>
              <a:buFont typeface="+mj-lt"/>
              <a:buAutoNum type="arabicPeriod"/>
            </a:pPr>
            <a:r>
              <a:rPr lang="en-US" sz="2800" dirty="0"/>
              <a:t>All family planning providers can offer the full range of contraceptive methods</a:t>
            </a:r>
          </a:p>
          <a:p>
            <a:pPr marL="512064" lvl="1" indent="-514350">
              <a:lnSpc>
                <a:spcPct val="120000"/>
              </a:lnSpc>
              <a:spcBef>
                <a:spcPts val="1000"/>
              </a:spcBef>
              <a:buFont typeface="+mj-lt"/>
              <a:buAutoNum type="arabicPeriod"/>
            </a:pPr>
            <a:r>
              <a:rPr lang="en-US" sz="2800" dirty="0"/>
              <a:t>100% child vaccination worldwide</a:t>
            </a:r>
          </a:p>
          <a:p>
            <a:endParaRPr lang="en-US" dirty="0"/>
          </a:p>
          <a:p>
            <a:endParaRPr lang="en-US" dirty="0"/>
          </a:p>
        </p:txBody>
      </p:sp>
      <p:sp>
        <p:nvSpPr>
          <p:cNvPr id="2" name="Title 1">
            <a:extLst>
              <a:ext uri="{FF2B5EF4-FFF2-40B4-BE49-F238E27FC236}">
                <a16:creationId xmlns:a16="http://schemas.microsoft.com/office/drawing/2014/main" id="{DD249B50-5626-994B-8CE5-65F7034B9682}"/>
              </a:ext>
            </a:extLst>
          </p:cNvPr>
          <p:cNvSpPr>
            <a:spLocks noGrp="1"/>
          </p:cNvSpPr>
          <p:nvPr>
            <p:ph type="title"/>
          </p:nvPr>
        </p:nvSpPr>
        <p:spPr/>
        <p:txBody>
          <a:bodyPr/>
          <a:lstStyle/>
          <a:p>
            <a:r>
              <a:rPr lang="en-US" altLang="en-US" dirty="0"/>
              <a:t>Goal</a:t>
            </a:r>
            <a:endParaRPr lang="en-US" dirty="0"/>
          </a:p>
        </p:txBody>
      </p:sp>
    </p:spTree>
    <p:extLst>
      <p:ext uri="{BB962C8B-B14F-4D97-AF65-F5344CB8AC3E}">
        <p14:creationId xmlns:p14="http://schemas.microsoft.com/office/powerpoint/2010/main" val="96213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9B3DE-4AA1-47CB-9BA5-0E8642A8D89A}"/>
              </a:ext>
            </a:extLst>
          </p:cNvPr>
          <p:cNvSpPr>
            <a:spLocks noGrp="1"/>
          </p:cNvSpPr>
          <p:nvPr>
            <p:ph type="title"/>
          </p:nvPr>
        </p:nvSpPr>
        <p:spPr/>
        <p:txBody>
          <a:bodyPr/>
          <a:lstStyle/>
          <a:p>
            <a:r>
              <a:rPr lang="en-US" dirty="0"/>
              <a:t>3.1 Agree on a Long-Term Goal</a:t>
            </a:r>
          </a:p>
        </p:txBody>
      </p:sp>
      <p:sp>
        <p:nvSpPr>
          <p:cNvPr id="5" name="Rectangle 4">
            <a:extLst>
              <a:ext uri="{FF2B5EF4-FFF2-40B4-BE49-F238E27FC236}">
                <a16:creationId xmlns:a16="http://schemas.microsoft.com/office/drawing/2014/main" id="{30FD754A-CABF-416A-8001-C072FE48EAA8}"/>
              </a:ext>
            </a:extLst>
          </p:cNvPr>
          <p:cNvSpPr/>
          <p:nvPr/>
        </p:nvSpPr>
        <p:spPr bwMode="auto">
          <a:xfrm>
            <a:off x="762000" y="1647181"/>
            <a:ext cx="10668000" cy="2078534"/>
          </a:xfrm>
          <a:prstGeom prst="rect">
            <a:avLst/>
          </a:prstGeom>
          <a:noFill/>
          <a:ln>
            <a:solidFill>
              <a:srgbClr val="4BA6DD"/>
            </a:solid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State a concise, long-term advocacy goal</a:t>
            </a:r>
          </a:p>
        </p:txBody>
      </p:sp>
    </p:spTree>
    <p:extLst>
      <p:ext uri="{BB962C8B-B14F-4D97-AF65-F5344CB8AC3E}">
        <p14:creationId xmlns:p14="http://schemas.microsoft.com/office/powerpoint/2010/main" val="3667139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9972F0-7175-CC4A-A5E9-A6B154AC9FB5}"/>
              </a:ext>
            </a:extLst>
          </p:cNvPr>
          <p:cNvSpPr>
            <a:spLocks noGrp="1"/>
          </p:cNvSpPr>
          <p:nvPr>
            <p:ph idx="1"/>
          </p:nvPr>
        </p:nvSpPr>
        <p:spPr>
          <a:xfrm>
            <a:off x="838200" y="1445741"/>
            <a:ext cx="10515600" cy="4969347"/>
          </a:xfrm>
        </p:spPr>
        <p:txBody>
          <a:bodyPr>
            <a:normAutofit fontScale="85000" lnSpcReduction="20000"/>
          </a:bodyPr>
          <a:lstStyle/>
          <a:p>
            <a:pPr marL="347472" indent="-347472" algn="ctr">
              <a:lnSpc>
                <a:spcPct val="120000"/>
              </a:lnSpc>
              <a:spcBef>
                <a:spcPts val="900"/>
              </a:spcBef>
              <a:spcAft>
                <a:spcPts val="900"/>
              </a:spcAft>
              <a:buNone/>
            </a:pPr>
            <a:r>
              <a:rPr lang="en-US" sz="3600" b="1" dirty="0">
                <a:solidFill>
                  <a:srgbClr val="4BA6DD"/>
                </a:solidFill>
              </a:rPr>
              <a:t>Objective: a short-term improvement sought, </a:t>
            </a:r>
            <a:br>
              <a:rPr lang="en-US" sz="3600" b="1" dirty="0">
                <a:solidFill>
                  <a:srgbClr val="4BA6DD"/>
                </a:solidFill>
              </a:rPr>
            </a:br>
            <a:r>
              <a:rPr lang="en-US" sz="3600" b="1" dirty="0">
                <a:solidFill>
                  <a:srgbClr val="4BA6DD"/>
                </a:solidFill>
              </a:rPr>
              <a:t>the focus of your SMART Advocacy strategy</a:t>
            </a:r>
          </a:p>
          <a:p>
            <a:endParaRPr lang="en-US" dirty="0"/>
          </a:p>
          <a:p>
            <a:pPr marL="0" indent="0">
              <a:buNone/>
            </a:pPr>
            <a:r>
              <a:rPr lang="en-US" sz="3400" dirty="0"/>
              <a:t>Examples: </a:t>
            </a:r>
          </a:p>
          <a:p>
            <a:pPr marL="514350" indent="-514350">
              <a:lnSpc>
                <a:spcPct val="130000"/>
              </a:lnSpc>
              <a:buFont typeface="+mj-lt"/>
              <a:buAutoNum type="arabicPeriod"/>
            </a:pPr>
            <a:r>
              <a:rPr lang="en-US" sz="3100" dirty="0"/>
              <a:t>The president of the midwifery association will adopt a new in-service training to manage hemorrhage by September 2022</a:t>
            </a:r>
          </a:p>
          <a:p>
            <a:pPr marL="514350" indent="-514350">
              <a:lnSpc>
                <a:spcPct val="130000"/>
              </a:lnSpc>
              <a:buFont typeface="+mj-lt"/>
              <a:buAutoNum type="arabicPeriod"/>
            </a:pPr>
            <a:r>
              <a:rPr lang="en-US" sz="3100" dirty="0"/>
              <a:t>The district health official creates a budget line for family planning commodities by December 2022 </a:t>
            </a:r>
          </a:p>
          <a:p>
            <a:pPr marL="514350" indent="-514350">
              <a:lnSpc>
                <a:spcPct val="130000"/>
              </a:lnSpc>
              <a:buFont typeface="+mj-lt"/>
              <a:buAutoNum type="arabicPeriod"/>
            </a:pPr>
            <a:r>
              <a:rPr lang="en-US" sz="3100" dirty="0"/>
              <a:t>Large private company adds child vaccination coverage to its health insurance policy by January 2023</a:t>
            </a:r>
          </a:p>
          <a:p>
            <a:endParaRPr lang="en-US" dirty="0"/>
          </a:p>
          <a:p>
            <a:endParaRPr lang="en-US" dirty="0"/>
          </a:p>
        </p:txBody>
      </p:sp>
      <p:sp>
        <p:nvSpPr>
          <p:cNvPr id="2" name="Title 1">
            <a:extLst>
              <a:ext uri="{FF2B5EF4-FFF2-40B4-BE49-F238E27FC236}">
                <a16:creationId xmlns:a16="http://schemas.microsoft.com/office/drawing/2014/main" id="{D9772D7C-D978-CE4A-AB84-27E116C23C99}"/>
              </a:ext>
            </a:extLst>
          </p:cNvPr>
          <p:cNvSpPr>
            <a:spLocks noGrp="1"/>
          </p:cNvSpPr>
          <p:nvPr>
            <p:ph type="title"/>
          </p:nvPr>
        </p:nvSpPr>
        <p:spPr/>
        <p:txBody>
          <a:bodyPr/>
          <a:lstStyle/>
          <a:p>
            <a:r>
              <a:rPr lang="en-US" dirty="0"/>
              <a:t>Step 3—Set SMART Objective</a:t>
            </a:r>
          </a:p>
        </p:txBody>
      </p:sp>
    </p:spTree>
    <p:extLst>
      <p:ext uri="{BB962C8B-B14F-4D97-AF65-F5344CB8AC3E}">
        <p14:creationId xmlns:p14="http://schemas.microsoft.com/office/powerpoint/2010/main" val="404216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1EF9F-0041-C14F-9F52-EF6483D4DF37}"/>
              </a:ext>
            </a:extLst>
          </p:cNvPr>
          <p:cNvSpPr>
            <a:spLocks noGrp="1"/>
          </p:cNvSpPr>
          <p:nvPr>
            <p:ph type="title"/>
          </p:nvPr>
        </p:nvSpPr>
        <p:spPr/>
        <p:txBody>
          <a:bodyPr/>
          <a:lstStyle/>
          <a:p>
            <a:r>
              <a:rPr lang="en-US" dirty="0"/>
              <a:t>Step 3—Set SMART Objective</a:t>
            </a:r>
          </a:p>
        </p:txBody>
      </p:sp>
      <p:sp>
        <p:nvSpPr>
          <p:cNvPr id="4" name="Text Placeholder 2">
            <a:extLst>
              <a:ext uri="{FF2B5EF4-FFF2-40B4-BE49-F238E27FC236}">
                <a16:creationId xmlns:a16="http://schemas.microsoft.com/office/drawing/2014/main" id="{14A87A90-9002-7049-A40A-BDFE2EAB8607}"/>
              </a:ext>
            </a:extLst>
          </p:cNvPr>
          <p:cNvSpPr txBox="1">
            <a:spLocks/>
          </p:cNvSpPr>
          <p:nvPr/>
        </p:nvSpPr>
        <p:spPr>
          <a:xfrm>
            <a:off x="359047" y="1324947"/>
            <a:ext cx="11430000" cy="7091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b="1" dirty="0"/>
              <a:t>What are you trying to accomplish and what can you do </a:t>
            </a:r>
            <a:r>
              <a:rPr lang="en-US" altLang="en-US" b="1" u="sng" dirty="0"/>
              <a:t>now</a:t>
            </a:r>
            <a:r>
              <a:rPr lang="en-US" altLang="en-US" b="1" dirty="0"/>
              <a:t>?</a:t>
            </a:r>
          </a:p>
        </p:txBody>
      </p:sp>
      <p:graphicFrame>
        <p:nvGraphicFramePr>
          <p:cNvPr id="5" name="Table 4">
            <a:extLst>
              <a:ext uri="{FF2B5EF4-FFF2-40B4-BE49-F238E27FC236}">
                <a16:creationId xmlns:a16="http://schemas.microsoft.com/office/drawing/2014/main" id="{67248F9E-43CD-D347-BEA3-9B8B02615960}"/>
              </a:ext>
            </a:extLst>
          </p:cNvPr>
          <p:cNvGraphicFramePr>
            <a:graphicFrameLocks noGrp="1"/>
          </p:cNvGraphicFramePr>
          <p:nvPr>
            <p:extLst>
              <p:ext uri="{D42A27DB-BD31-4B8C-83A1-F6EECF244321}">
                <p14:modId xmlns:p14="http://schemas.microsoft.com/office/powerpoint/2010/main" val="1104204782"/>
              </p:ext>
            </p:extLst>
          </p:nvPr>
        </p:nvGraphicFramePr>
        <p:xfrm>
          <a:off x="381000" y="2034073"/>
          <a:ext cx="11386095" cy="4460856"/>
        </p:xfrm>
        <a:graphic>
          <a:graphicData uri="http://schemas.openxmlformats.org/drawingml/2006/table">
            <a:tbl>
              <a:tblPr firstRow="1" bandRow="1">
                <a:tableStyleId>{5C22544A-7EE6-4342-B048-85BDC9FD1C3A}</a:tableStyleId>
              </a:tblPr>
              <a:tblGrid>
                <a:gridCol w="2786380">
                  <a:extLst>
                    <a:ext uri="{9D8B030D-6E8A-4147-A177-3AD203B41FA5}">
                      <a16:colId xmlns:a16="http://schemas.microsoft.com/office/drawing/2014/main" val="20000"/>
                    </a:ext>
                  </a:extLst>
                </a:gridCol>
                <a:gridCol w="8599715">
                  <a:extLst>
                    <a:ext uri="{9D8B030D-6E8A-4147-A177-3AD203B41FA5}">
                      <a16:colId xmlns:a16="http://schemas.microsoft.com/office/drawing/2014/main" val="20001"/>
                    </a:ext>
                  </a:extLst>
                </a:gridCol>
              </a:tblGrid>
              <a:tr h="928508">
                <a:tc>
                  <a:txBody>
                    <a:bodyPr/>
                    <a:lstStyle/>
                    <a:p>
                      <a:pPr>
                        <a:spcBef>
                          <a:spcPts val="600"/>
                        </a:spcBef>
                        <a:spcAft>
                          <a:spcPts val="600"/>
                        </a:spcAft>
                      </a:pPr>
                      <a:r>
                        <a:rPr lang="en-US" sz="3200" spc="100" baseline="0" dirty="0">
                          <a:solidFill>
                            <a:srgbClr val="4BA6DD"/>
                          </a:solidFill>
                          <a:latin typeface="Tahoma" panose="020B0604030504040204" pitchFamily="34" charset="0"/>
                          <a:ea typeface="Tahoma" panose="020B0604030504040204" pitchFamily="34" charset="0"/>
                          <a:cs typeface="Tahoma" panose="020B0604030504040204" pitchFamily="34" charset="0"/>
                        </a:rPr>
                        <a:t>S</a:t>
                      </a:r>
                      <a:r>
                        <a:rPr lang="en-US" sz="3200" b="1" spc="100" baseline="0" dirty="0">
                          <a:solidFill>
                            <a:schemeClr val="tx1"/>
                          </a:solidFill>
                          <a:latin typeface="Tahoma" panose="020B0604030504040204" pitchFamily="34" charset="0"/>
                          <a:ea typeface="Tahoma" panose="020B0604030504040204" pitchFamily="34" charset="0"/>
                          <a:cs typeface="Tahoma" panose="020B0604030504040204" pitchFamily="34" charset="0"/>
                        </a:rPr>
                        <a:t>p</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ecific</a:t>
                      </a:r>
                    </a:p>
                  </a:txBody>
                  <a:tcPr marT="45728" marB="45728" anchor="ctr">
                    <a:lnL w="12700" cap="flat" cmpd="sng" algn="ctr">
                      <a:noFill/>
                      <a:prstDash val="solid"/>
                      <a:round/>
                      <a:headEnd type="none" w="med" len="med"/>
                      <a:tailEnd type="none" w="med" len="med"/>
                    </a:lnL>
                    <a:lnR w="12700" cap="flat" cmpd="sng" algn="ctr">
                      <a:solidFill>
                        <a:srgbClr val="4BA6D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BA6D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spcAft>
                          <a:spcPts val="600"/>
                        </a:spcAft>
                      </a:pPr>
                      <a:r>
                        <a:rPr lang="en-US" sz="2400" b="0" dirty="0">
                          <a:solidFill>
                            <a:schemeClr val="tx1"/>
                          </a:solidFill>
                          <a:latin typeface="Tahoma" panose="020B0604030504040204" pitchFamily="34" charset="0"/>
                          <a:ea typeface="Tahoma" panose="020B0604030504040204" pitchFamily="34" charset="0"/>
                          <a:cs typeface="Tahoma" panose="020B0604030504040204" pitchFamily="34" charset="0"/>
                        </a:rPr>
                        <a:t>indicates</a:t>
                      </a:r>
                      <a:r>
                        <a:rPr lang="en-US" sz="2400" b="0" baseline="0" dirty="0">
                          <a:solidFill>
                            <a:schemeClr val="tx1"/>
                          </a:solidFill>
                          <a:latin typeface="Tahoma" panose="020B0604030504040204" pitchFamily="34" charset="0"/>
                          <a:ea typeface="Tahoma" panose="020B0604030504040204" pitchFamily="34" charset="0"/>
                          <a:cs typeface="Tahoma" panose="020B0604030504040204" pitchFamily="34" charset="0"/>
                        </a:rPr>
                        <a:t> clearly and concretely what is to be accomplished</a:t>
                      </a:r>
                      <a:endParaRPr lang="en-US" sz="24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45728" marB="45728" anchor="ctr">
                    <a:lnL w="12700" cap="flat" cmpd="sng" algn="ctr">
                      <a:solidFill>
                        <a:srgbClr val="4BA6DD"/>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BA6D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28508">
                <a:tc>
                  <a:txBody>
                    <a:bodyPr/>
                    <a:lstStyle/>
                    <a:p>
                      <a:pPr>
                        <a:spcBef>
                          <a:spcPts val="600"/>
                        </a:spcBef>
                        <a:spcAft>
                          <a:spcPts val="600"/>
                        </a:spcAft>
                      </a:pPr>
                      <a:r>
                        <a:rPr lang="en-US" sz="3200" b="1" spc="100" baseline="0" dirty="0">
                          <a:solidFill>
                            <a:srgbClr val="4BA6DD"/>
                          </a:solidFill>
                          <a:latin typeface="Tahoma" panose="020B0604030504040204" pitchFamily="34" charset="0"/>
                          <a:ea typeface="Tahoma" panose="020B0604030504040204" pitchFamily="34" charset="0"/>
                          <a:cs typeface="Tahoma" panose="020B0604030504040204" pitchFamily="34" charset="0"/>
                        </a:rPr>
                        <a:t>M</a:t>
                      </a:r>
                      <a:r>
                        <a:rPr lang="en-US" sz="3200" b="1" spc="100" baseline="0" dirty="0">
                          <a:solidFill>
                            <a:schemeClr val="tx1"/>
                          </a:solidFill>
                          <a:latin typeface="Tahoma" panose="020B0604030504040204" pitchFamily="34" charset="0"/>
                          <a:ea typeface="Tahoma" panose="020B0604030504040204" pitchFamily="34" charset="0"/>
                          <a:cs typeface="Tahoma" panose="020B0604030504040204" pitchFamily="34" charset="0"/>
                        </a:rPr>
                        <a:t>e</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asurable</a:t>
                      </a:r>
                    </a:p>
                  </a:txBody>
                  <a:tcPr marT="45728" marB="45728" anchor="ctr">
                    <a:lnL w="12700" cmpd="sng">
                      <a:noFill/>
                    </a:lnL>
                    <a:lnR w="12700" cap="flat" cmpd="sng" algn="ctr">
                      <a:solidFill>
                        <a:srgbClr val="4BA6DD"/>
                      </a:solidFill>
                      <a:prstDash val="solid"/>
                      <a:round/>
                      <a:headEnd type="none" w="med" len="med"/>
                      <a:tailEnd type="none" w="med" len="med"/>
                    </a:lnR>
                    <a:lnT w="12700" cap="flat" cmpd="sng" algn="ctr">
                      <a:solidFill>
                        <a:srgbClr val="4BA6DD"/>
                      </a:solidFill>
                      <a:prstDash val="solid"/>
                      <a:round/>
                      <a:headEnd type="none" w="med" len="med"/>
                      <a:tailEnd type="none" w="med" len="med"/>
                    </a:lnT>
                    <a:lnB w="12700" cap="flat" cmpd="sng" algn="ctr">
                      <a:solidFill>
                        <a:srgbClr val="4BA6D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spcAft>
                          <a:spcPts val="600"/>
                        </a:spcAft>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uses quantitative or qualitative descriptors to track progress and gauge success</a:t>
                      </a:r>
                    </a:p>
                  </a:txBody>
                  <a:tcPr marT="45728" marB="45728" anchor="ctr">
                    <a:lnL w="12700" cap="flat" cmpd="sng" algn="ctr">
                      <a:solidFill>
                        <a:srgbClr val="4BA6DD"/>
                      </a:solidFill>
                      <a:prstDash val="solid"/>
                      <a:round/>
                      <a:headEnd type="none" w="med" len="med"/>
                      <a:tailEnd type="none" w="med" len="med"/>
                    </a:lnL>
                    <a:lnR w="12700" cmpd="sng">
                      <a:noFill/>
                    </a:lnR>
                    <a:lnT w="12700" cap="flat" cmpd="sng" algn="ctr">
                      <a:solidFill>
                        <a:srgbClr val="4BA6DD"/>
                      </a:solidFill>
                      <a:prstDash val="solid"/>
                      <a:round/>
                      <a:headEnd type="none" w="med" len="med"/>
                      <a:tailEnd type="none" w="med" len="med"/>
                    </a:lnT>
                    <a:lnB w="12700" cap="flat" cmpd="sng" algn="ctr">
                      <a:solidFill>
                        <a:srgbClr val="4BA6D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17123">
                <a:tc>
                  <a:txBody>
                    <a:bodyPr/>
                    <a:lstStyle/>
                    <a:p>
                      <a:pPr>
                        <a:spcBef>
                          <a:spcPts val="600"/>
                        </a:spcBef>
                        <a:spcAft>
                          <a:spcPts val="600"/>
                        </a:spcAft>
                      </a:pPr>
                      <a:r>
                        <a:rPr lang="en-US" sz="3200" b="1" spc="100" baseline="0" dirty="0">
                          <a:solidFill>
                            <a:srgbClr val="4BA6DD"/>
                          </a:solidFill>
                          <a:latin typeface="Tahoma" panose="020B0604030504040204" pitchFamily="34" charset="0"/>
                          <a:ea typeface="Tahoma" panose="020B0604030504040204" pitchFamily="34" charset="0"/>
                          <a:cs typeface="Tahoma" panose="020B0604030504040204" pitchFamily="34" charset="0"/>
                        </a:rPr>
                        <a:t>A</a:t>
                      </a:r>
                      <a:r>
                        <a:rPr lang="en-US" sz="3200" b="1" spc="100" baseline="0" dirty="0">
                          <a:solidFill>
                            <a:schemeClr val="tx1"/>
                          </a:solidFill>
                          <a:latin typeface="Tahoma" panose="020B0604030504040204" pitchFamily="34" charset="0"/>
                          <a:ea typeface="Tahoma" panose="020B0604030504040204" pitchFamily="34" charset="0"/>
                          <a:cs typeface="Tahoma" panose="020B0604030504040204" pitchFamily="34" charset="0"/>
                        </a:rPr>
                        <a:t>t</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tainable</a:t>
                      </a:r>
                    </a:p>
                  </a:txBody>
                  <a:tcPr marT="45728" marB="45728" anchor="ctr">
                    <a:lnL w="12700" cmpd="sng">
                      <a:noFill/>
                    </a:lnL>
                    <a:lnR w="12700" cap="flat" cmpd="sng" algn="ctr">
                      <a:solidFill>
                        <a:srgbClr val="4BA6DD"/>
                      </a:solidFill>
                      <a:prstDash val="solid"/>
                      <a:round/>
                      <a:headEnd type="none" w="med" len="med"/>
                      <a:tailEnd type="none" w="med" len="med"/>
                    </a:lnR>
                    <a:lnT w="12700" cap="flat" cmpd="sng" algn="ctr">
                      <a:solidFill>
                        <a:srgbClr val="4BA6DD"/>
                      </a:solidFill>
                      <a:prstDash val="solid"/>
                      <a:round/>
                      <a:headEnd type="none" w="med" len="med"/>
                      <a:tailEnd type="none" w="med" len="med"/>
                    </a:lnT>
                    <a:lnB w="12700" cap="flat" cmpd="sng" algn="ctr">
                      <a:solidFill>
                        <a:srgbClr val="4BA6D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spcAft>
                          <a:spcPts val="600"/>
                        </a:spcAft>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is within</a:t>
                      </a:r>
                      <a:r>
                        <a:rPr lang="en-US" sz="2400" baseline="0" dirty="0">
                          <a:solidFill>
                            <a:schemeClr val="tx1"/>
                          </a:solidFill>
                          <a:latin typeface="Tahoma" panose="020B0604030504040204" pitchFamily="34" charset="0"/>
                          <a:ea typeface="Tahoma" panose="020B0604030504040204" pitchFamily="34" charset="0"/>
                          <a:cs typeface="Tahoma" panose="020B0604030504040204" pitchFamily="34" charset="0"/>
                        </a:rPr>
                        <a:t> reach</a:t>
                      </a: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45728" marB="45728" anchor="ctr">
                    <a:lnL w="12700" cap="flat" cmpd="sng" algn="ctr">
                      <a:solidFill>
                        <a:srgbClr val="4BA6DD"/>
                      </a:solidFill>
                      <a:prstDash val="solid"/>
                      <a:round/>
                      <a:headEnd type="none" w="med" len="med"/>
                      <a:tailEnd type="none" w="med" len="med"/>
                    </a:lnL>
                    <a:lnR w="12700" cmpd="sng">
                      <a:noFill/>
                    </a:lnR>
                    <a:lnT w="12700" cap="flat" cmpd="sng" algn="ctr">
                      <a:solidFill>
                        <a:srgbClr val="4BA6DD"/>
                      </a:solidFill>
                      <a:prstDash val="solid"/>
                      <a:round/>
                      <a:headEnd type="none" w="med" len="med"/>
                      <a:tailEnd type="none" w="med" len="med"/>
                    </a:lnT>
                    <a:lnB w="12700" cap="flat" cmpd="sng" algn="ctr">
                      <a:solidFill>
                        <a:srgbClr val="4BA6D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28508">
                <a:tc>
                  <a:txBody>
                    <a:bodyPr/>
                    <a:lstStyle/>
                    <a:p>
                      <a:pPr>
                        <a:spcBef>
                          <a:spcPts val="600"/>
                        </a:spcBef>
                        <a:spcAft>
                          <a:spcPts val="600"/>
                        </a:spcAft>
                      </a:pPr>
                      <a:r>
                        <a:rPr lang="en-US" sz="3200" b="1" spc="100" baseline="0" dirty="0">
                          <a:solidFill>
                            <a:srgbClr val="4BA6DD"/>
                          </a:solidFill>
                          <a:latin typeface="Tahoma" panose="020B0604030504040204" pitchFamily="34" charset="0"/>
                          <a:ea typeface="Tahoma" panose="020B0604030504040204" pitchFamily="34" charset="0"/>
                          <a:cs typeface="Tahoma" panose="020B0604030504040204" pitchFamily="34" charset="0"/>
                        </a:rPr>
                        <a:t>R</a:t>
                      </a:r>
                      <a:r>
                        <a:rPr lang="en-US" sz="3200" b="1" spc="100" baseline="0" dirty="0">
                          <a:solidFill>
                            <a:schemeClr val="tx1"/>
                          </a:solidFill>
                          <a:latin typeface="Tahoma" panose="020B0604030504040204" pitchFamily="34" charset="0"/>
                          <a:ea typeface="Tahoma" panose="020B0604030504040204" pitchFamily="34" charset="0"/>
                          <a:cs typeface="Tahoma" panose="020B0604030504040204" pitchFamily="34" charset="0"/>
                        </a:rPr>
                        <a:t>e</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levant</a:t>
                      </a:r>
                    </a:p>
                  </a:txBody>
                  <a:tcPr marT="45728" marB="45728" anchor="ctr">
                    <a:lnL w="12700" cmpd="sng">
                      <a:noFill/>
                    </a:lnL>
                    <a:lnR w="12700" cap="flat" cmpd="sng" algn="ctr">
                      <a:solidFill>
                        <a:srgbClr val="4BA6DD"/>
                      </a:solidFill>
                      <a:prstDash val="solid"/>
                      <a:round/>
                      <a:headEnd type="none" w="med" len="med"/>
                      <a:tailEnd type="none" w="med" len="med"/>
                    </a:lnR>
                    <a:lnT w="12700" cap="flat" cmpd="sng" algn="ctr">
                      <a:solidFill>
                        <a:srgbClr val="4BA6DD"/>
                      </a:solidFill>
                      <a:prstDash val="solid"/>
                      <a:round/>
                      <a:headEnd type="none" w="med" len="med"/>
                      <a:tailEnd type="none" w="med" len="med"/>
                    </a:lnT>
                    <a:lnB w="12700" cap="flat" cmpd="sng" algn="ctr">
                      <a:solidFill>
                        <a:srgbClr val="4BA6D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600"/>
                        </a:spcBef>
                        <a:spcAft>
                          <a:spcPts val="600"/>
                        </a:spcAft>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contributes to the overall goal of your advocacy efforts</a:t>
                      </a:r>
                    </a:p>
                  </a:txBody>
                  <a:tcPr marT="45728" marB="45728" anchor="ctr">
                    <a:lnL w="12700" cap="flat" cmpd="sng" algn="ctr">
                      <a:solidFill>
                        <a:srgbClr val="4BA6DD"/>
                      </a:solidFill>
                      <a:prstDash val="solid"/>
                      <a:round/>
                      <a:headEnd type="none" w="med" len="med"/>
                      <a:tailEnd type="none" w="med" len="med"/>
                    </a:lnL>
                    <a:lnR w="12700" cmpd="sng">
                      <a:noFill/>
                    </a:lnR>
                    <a:lnT w="12700" cap="flat" cmpd="sng" algn="ctr">
                      <a:solidFill>
                        <a:srgbClr val="4BA6DD"/>
                      </a:solidFill>
                      <a:prstDash val="solid"/>
                      <a:round/>
                      <a:headEnd type="none" w="med" len="med"/>
                      <a:tailEnd type="none" w="med" len="med"/>
                    </a:lnT>
                    <a:lnB w="12700" cap="flat" cmpd="sng" algn="ctr">
                      <a:solidFill>
                        <a:srgbClr val="4BA6D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58209">
                <a:tc>
                  <a:txBody>
                    <a:bodyPr/>
                    <a:lstStyle/>
                    <a:p>
                      <a:pPr>
                        <a:spcBef>
                          <a:spcPts val="600"/>
                        </a:spcBef>
                        <a:spcAft>
                          <a:spcPts val="600"/>
                        </a:spcAft>
                      </a:pPr>
                      <a:r>
                        <a:rPr lang="en-US" sz="3200" b="1" i="0" spc="100" baseline="0" dirty="0">
                          <a:solidFill>
                            <a:srgbClr val="4BA6DD"/>
                          </a:solidFill>
                          <a:latin typeface="Tahoma" panose="020B0604030504040204" pitchFamily="34" charset="0"/>
                          <a:ea typeface="Tahoma" panose="020B0604030504040204" pitchFamily="34" charset="0"/>
                          <a:cs typeface="Tahoma" panose="020B0604030504040204" pitchFamily="34" charset="0"/>
                        </a:rPr>
                        <a:t>T</a:t>
                      </a:r>
                      <a:r>
                        <a:rPr lang="en-US" sz="3200" b="1" spc="100" baseline="0" dirty="0">
                          <a:solidFill>
                            <a:schemeClr val="tx1"/>
                          </a:solidFill>
                          <a:latin typeface="Tahoma" panose="020B0604030504040204" pitchFamily="34" charset="0"/>
                          <a:ea typeface="Tahoma" panose="020B0604030504040204" pitchFamily="34" charset="0"/>
                          <a:cs typeface="Tahoma" panose="020B0604030504040204" pitchFamily="34" charset="0"/>
                        </a:rPr>
                        <a:t>i</a:t>
                      </a: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me-bound</a:t>
                      </a:r>
                    </a:p>
                  </a:txBody>
                  <a:tcPr marT="45728" marB="45728" anchor="ctr">
                    <a:lnL w="12700" cmpd="sng">
                      <a:noFill/>
                    </a:lnL>
                    <a:lnR w="12700" cap="flat" cmpd="sng" algn="ctr">
                      <a:solidFill>
                        <a:srgbClr val="4BA6DD"/>
                      </a:solidFill>
                      <a:prstDash val="solid"/>
                      <a:round/>
                      <a:headEnd type="none" w="med" len="med"/>
                      <a:tailEnd type="none" w="med" len="med"/>
                    </a:lnR>
                    <a:lnT w="12700" cap="flat" cmpd="sng" algn="ctr">
                      <a:solidFill>
                        <a:srgbClr val="4BA6DD"/>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spcBef>
                          <a:spcPts val="600"/>
                        </a:spcBef>
                        <a:spcAft>
                          <a:spcPts val="600"/>
                        </a:spcAft>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sets deadlines for achievement</a:t>
                      </a:r>
                    </a:p>
                  </a:txBody>
                  <a:tcPr marT="45728" marB="45728" anchor="ctr">
                    <a:lnL w="12700" cap="flat" cmpd="sng" algn="ctr">
                      <a:solidFill>
                        <a:srgbClr val="4BA6DD"/>
                      </a:solidFill>
                      <a:prstDash val="solid"/>
                      <a:round/>
                      <a:headEnd type="none" w="med" len="med"/>
                      <a:tailEnd type="none" w="med" len="med"/>
                    </a:lnL>
                    <a:lnR w="12700" cmpd="sng">
                      <a:noFill/>
                    </a:lnR>
                    <a:lnT w="12700" cap="flat" cmpd="sng" algn="ctr">
                      <a:solidFill>
                        <a:srgbClr val="4BA6DD"/>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82341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Timeline&#10;&#10;Description automatically generated">
            <a:extLst>
              <a:ext uri="{FF2B5EF4-FFF2-40B4-BE49-F238E27FC236}">
                <a16:creationId xmlns:a16="http://schemas.microsoft.com/office/drawing/2014/main" id="{1ECC9744-F450-6A43-841F-228188E5B6BF}"/>
              </a:ext>
            </a:extLst>
          </p:cNvPr>
          <p:cNvPicPr>
            <a:picLocks noGrp="1" noChangeAspect="1"/>
          </p:cNvPicPr>
          <p:nvPr>
            <p:ph idx="1"/>
          </p:nvPr>
        </p:nvPicPr>
        <p:blipFill>
          <a:blip r:embed="rId3"/>
          <a:stretch>
            <a:fillRect/>
          </a:stretch>
        </p:blipFill>
        <p:spPr>
          <a:xfrm>
            <a:off x="-19016" y="1198605"/>
            <a:ext cx="12211016" cy="4563713"/>
          </a:xfrm>
        </p:spPr>
      </p:pic>
      <p:sp>
        <p:nvSpPr>
          <p:cNvPr id="2" name="Title 1">
            <a:extLst>
              <a:ext uri="{FF2B5EF4-FFF2-40B4-BE49-F238E27FC236}">
                <a16:creationId xmlns:a16="http://schemas.microsoft.com/office/drawing/2014/main" id="{C47597EC-78A5-2A44-8F82-FD6D1F7BE62D}"/>
              </a:ext>
            </a:extLst>
          </p:cNvPr>
          <p:cNvSpPr>
            <a:spLocks noGrp="1"/>
          </p:cNvSpPr>
          <p:nvPr>
            <p:ph type="title"/>
          </p:nvPr>
        </p:nvSpPr>
        <p:spPr>
          <a:xfrm>
            <a:off x="846944" y="179541"/>
            <a:ext cx="10187639" cy="782053"/>
          </a:xfrm>
        </p:spPr>
        <p:txBody>
          <a:bodyPr anchor="ctr">
            <a:noAutofit/>
          </a:bodyPr>
          <a:lstStyle/>
          <a:p>
            <a:r>
              <a:rPr lang="en-US" dirty="0"/>
              <a:t>Many SMART Objectives to Reach One Goal</a:t>
            </a:r>
          </a:p>
        </p:txBody>
      </p:sp>
    </p:spTree>
    <p:extLst>
      <p:ext uri="{BB962C8B-B14F-4D97-AF65-F5344CB8AC3E}">
        <p14:creationId xmlns:p14="http://schemas.microsoft.com/office/powerpoint/2010/main" val="2507477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6BA523-A554-FC47-B91C-57960F738085}"/>
              </a:ext>
            </a:extLst>
          </p:cNvPr>
          <p:cNvSpPr/>
          <p:nvPr/>
        </p:nvSpPr>
        <p:spPr>
          <a:xfrm>
            <a:off x="212271" y="3773483"/>
            <a:ext cx="2251009" cy="2904975"/>
          </a:xfrm>
          <a:prstGeom prst="rect">
            <a:avLst/>
          </a:prstGeom>
          <a:solidFill>
            <a:schemeClr val="bg1"/>
          </a:solidFill>
          <a:ln>
            <a:solidFill>
              <a:srgbClr val="4BA6DD"/>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600"/>
              </a:spcAft>
              <a:defRPr/>
            </a:pPr>
            <a:r>
              <a:rPr lang="en-GB" b="1" dirty="0">
                <a:solidFill>
                  <a:schemeClr val="tx1"/>
                </a:solidFill>
                <a:latin typeface="Arial" panose="020B0604020202020204" pitchFamily="34" charset="0"/>
                <a:cs typeface="Arial" panose="020B0604020202020204" pitchFamily="34" charset="0"/>
              </a:rPr>
              <a:t>Objective 1</a:t>
            </a:r>
          </a:p>
          <a:p>
            <a:pPr algn="ctr" eaLnBrk="1" fontAlgn="auto" hangingPunct="1">
              <a:spcBef>
                <a:spcPts val="0"/>
              </a:spcBef>
              <a:spcAft>
                <a:spcPts val="600"/>
              </a:spcAft>
              <a:defRPr/>
            </a:pPr>
            <a:endParaRPr lang="en-GB" b="1"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600"/>
              </a:spcAft>
              <a:defRPr/>
            </a:pPr>
            <a:r>
              <a:rPr lang="en-GB" dirty="0">
                <a:solidFill>
                  <a:schemeClr val="tx1"/>
                </a:solidFill>
                <a:latin typeface="Arial" panose="020B0604020202020204" pitchFamily="34" charset="0"/>
                <a:cs typeface="Arial" panose="020B0604020202020204" pitchFamily="34" charset="0"/>
              </a:rPr>
              <a:t>The governor commissions a taskforce to track maternal mortality by June 2021 </a:t>
            </a:r>
          </a:p>
        </p:txBody>
      </p:sp>
      <p:sp>
        <p:nvSpPr>
          <p:cNvPr id="6" name="Rectangle 5">
            <a:extLst>
              <a:ext uri="{FF2B5EF4-FFF2-40B4-BE49-F238E27FC236}">
                <a16:creationId xmlns:a16="http://schemas.microsoft.com/office/drawing/2014/main" id="{1D6EBC8A-02F7-3243-B39C-F3C7489DC9DB}"/>
              </a:ext>
            </a:extLst>
          </p:cNvPr>
          <p:cNvSpPr/>
          <p:nvPr/>
        </p:nvSpPr>
        <p:spPr>
          <a:xfrm>
            <a:off x="2649798" y="3773484"/>
            <a:ext cx="2251010" cy="2904975"/>
          </a:xfrm>
          <a:prstGeom prst="rect">
            <a:avLst/>
          </a:prstGeom>
          <a:solidFill>
            <a:schemeClr val="bg1"/>
          </a:solidFill>
          <a:ln>
            <a:solidFill>
              <a:srgbClr val="4BA6DD"/>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600"/>
              </a:spcAft>
              <a:defRPr/>
            </a:pPr>
            <a:r>
              <a:rPr lang="en-GB" b="1" dirty="0">
                <a:solidFill>
                  <a:schemeClr val="tx1"/>
                </a:solidFill>
                <a:latin typeface="Arial" panose="020B0604020202020204" pitchFamily="34" charset="0"/>
                <a:cs typeface="Arial" panose="020B0604020202020204" pitchFamily="34" charset="0"/>
              </a:rPr>
              <a:t>Objective 2</a:t>
            </a:r>
          </a:p>
          <a:p>
            <a:pPr algn="ctr" eaLnBrk="1" fontAlgn="auto" hangingPunct="1">
              <a:spcBef>
                <a:spcPts val="0"/>
              </a:spcBef>
              <a:spcAft>
                <a:spcPts val="600"/>
              </a:spcAft>
              <a:defRPr/>
            </a:pPr>
            <a:endParaRPr lang="en-GB" b="1"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600"/>
              </a:spcAft>
              <a:defRPr/>
            </a:pPr>
            <a:r>
              <a:rPr lang="en-GB" dirty="0">
                <a:solidFill>
                  <a:schemeClr val="tx1"/>
                </a:solidFill>
                <a:latin typeface="Arial" panose="020B0604020202020204" pitchFamily="34" charset="0"/>
                <a:cs typeface="Arial" panose="020B0604020202020204" pitchFamily="34" charset="0"/>
              </a:rPr>
              <a:t>The State Minister of Finance allocates $100,000 in the health budget to hire and train midwives by July 2021</a:t>
            </a:r>
          </a:p>
        </p:txBody>
      </p:sp>
      <p:sp>
        <p:nvSpPr>
          <p:cNvPr id="7" name="Rectangle 6">
            <a:extLst>
              <a:ext uri="{FF2B5EF4-FFF2-40B4-BE49-F238E27FC236}">
                <a16:creationId xmlns:a16="http://schemas.microsoft.com/office/drawing/2014/main" id="{BA71D068-1BDE-8C4D-B2C5-47B803EA44D3}"/>
              </a:ext>
            </a:extLst>
          </p:cNvPr>
          <p:cNvSpPr/>
          <p:nvPr/>
        </p:nvSpPr>
        <p:spPr>
          <a:xfrm>
            <a:off x="5057971" y="3773484"/>
            <a:ext cx="2254507" cy="2904974"/>
          </a:xfrm>
          <a:prstGeom prst="rect">
            <a:avLst/>
          </a:prstGeom>
          <a:solidFill>
            <a:schemeClr val="bg1"/>
          </a:solidFill>
          <a:ln>
            <a:solidFill>
              <a:srgbClr val="4BA6DD"/>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600"/>
              </a:spcAft>
              <a:defRPr/>
            </a:pPr>
            <a:r>
              <a:rPr lang="en-GB" b="1" dirty="0">
                <a:solidFill>
                  <a:schemeClr val="tx1"/>
                </a:solidFill>
                <a:latin typeface="Arial" panose="020B0604020202020204" pitchFamily="34" charset="0"/>
                <a:cs typeface="Arial" panose="020B0604020202020204" pitchFamily="34" charset="0"/>
              </a:rPr>
              <a:t>Objective 3</a:t>
            </a:r>
          </a:p>
          <a:p>
            <a:pPr algn="ctr" eaLnBrk="1" fontAlgn="auto" hangingPunct="1">
              <a:spcBef>
                <a:spcPts val="0"/>
              </a:spcBef>
              <a:spcAft>
                <a:spcPts val="600"/>
              </a:spcAft>
              <a:defRPr/>
            </a:pPr>
            <a:endParaRPr lang="en-GB" b="1"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600"/>
              </a:spcAft>
              <a:defRPr/>
            </a:pPr>
            <a:r>
              <a:rPr lang="en-GB" dirty="0">
                <a:solidFill>
                  <a:schemeClr val="tx1"/>
                </a:solidFill>
                <a:latin typeface="Arial" panose="020B0604020202020204" pitchFamily="34" charset="0"/>
                <a:cs typeface="Arial" panose="020B0604020202020204" pitchFamily="34" charset="0"/>
              </a:rPr>
              <a:t>The Maternal and Child Health local official spends $100,000 to hire and train midwives by February 2022</a:t>
            </a:r>
          </a:p>
        </p:txBody>
      </p:sp>
      <p:sp>
        <p:nvSpPr>
          <p:cNvPr id="8" name="Rectangle 7">
            <a:extLst>
              <a:ext uri="{FF2B5EF4-FFF2-40B4-BE49-F238E27FC236}">
                <a16:creationId xmlns:a16="http://schemas.microsoft.com/office/drawing/2014/main" id="{CAC5C3F8-43D4-034E-8511-8F9DF41A0A2C}"/>
              </a:ext>
            </a:extLst>
          </p:cNvPr>
          <p:cNvSpPr/>
          <p:nvPr/>
        </p:nvSpPr>
        <p:spPr>
          <a:xfrm>
            <a:off x="7463222" y="3773484"/>
            <a:ext cx="1846383" cy="2873615"/>
          </a:xfrm>
          <a:prstGeom prst="rect">
            <a:avLst/>
          </a:prstGeom>
          <a:solidFill>
            <a:schemeClr val="bg1"/>
          </a:solidFill>
          <a:ln>
            <a:solidFill>
              <a:srgbClr val="4BA6DD"/>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600"/>
              </a:spcAft>
              <a:defRPr/>
            </a:pPr>
            <a:r>
              <a:rPr lang="en-GB" b="1" dirty="0">
                <a:solidFill>
                  <a:schemeClr val="tx1"/>
                </a:solidFill>
                <a:latin typeface="Arial" panose="020B0604020202020204" pitchFamily="34" charset="0"/>
                <a:cs typeface="Arial" panose="020B0604020202020204" pitchFamily="34" charset="0"/>
              </a:rPr>
              <a:t>Objective 4</a:t>
            </a:r>
          </a:p>
          <a:p>
            <a:pPr algn="ctr" eaLnBrk="1" fontAlgn="auto" hangingPunct="1">
              <a:spcBef>
                <a:spcPts val="0"/>
              </a:spcBef>
              <a:spcAft>
                <a:spcPts val="600"/>
              </a:spcAft>
              <a:defRPr/>
            </a:pPr>
            <a:endParaRPr lang="en-GB" b="1"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600"/>
              </a:spcAft>
              <a:defRPr/>
            </a:pPr>
            <a:r>
              <a:rPr lang="en-GB" dirty="0">
                <a:solidFill>
                  <a:schemeClr val="tx1"/>
                </a:solidFill>
                <a:latin typeface="Arial" panose="020B0604020202020204" pitchFamily="34" charset="0"/>
                <a:cs typeface="Arial" panose="020B0604020202020204" pitchFamily="34" charset="0"/>
              </a:rPr>
              <a:t>The local hospital pilots a transportation program for women in </a:t>
            </a:r>
            <a:r>
              <a:rPr lang="en-GB" dirty="0" err="1">
                <a:solidFill>
                  <a:schemeClr val="tx1"/>
                </a:solidFill>
                <a:latin typeface="Arial" panose="020B0604020202020204" pitchFamily="34" charset="0"/>
                <a:cs typeface="Arial" panose="020B0604020202020204" pitchFamily="34" charset="0"/>
              </a:rPr>
              <a:t>labor</a:t>
            </a:r>
            <a:r>
              <a:rPr lang="en-GB" dirty="0">
                <a:solidFill>
                  <a:schemeClr val="tx1"/>
                </a:solidFill>
                <a:latin typeface="Arial" panose="020B0604020202020204" pitchFamily="34" charset="0"/>
                <a:cs typeface="Arial" panose="020B0604020202020204" pitchFamily="34" charset="0"/>
              </a:rPr>
              <a:t> by April 2022</a:t>
            </a:r>
          </a:p>
        </p:txBody>
      </p:sp>
      <p:sp>
        <p:nvSpPr>
          <p:cNvPr id="9" name="Rectangle 8">
            <a:extLst>
              <a:ext uri="{FF2B5EF4-FFF2-40B4-BE49-F238E27FC236}">
                <a16:creationId xmlns:a16="http://schemas.microsoft.com/office/drawing/2014/main" id="{A497F8B7-8FC7-1645-8561-C63CD6137119}"/>
              </a:ext>
            </a:extLst>
          </p:cNvPr>
          <p:cNvSpPr/>
          <p:nvPr/>
        </p:nvSpPr>
        <p:spPr>
          <a:xfrm>
            <a:off x="9473187" y="3773484"/>
            <a:ext cx="2506542" cy="2873615"/>
          </a:xfrm>
          <a:prstGeom prst="rect">
            <a:avLst/>
          </a:prstGeom>
          <a:solidFill>
            <a:schemeClr val="bg1"/>
          </a:solidFill>
          <a:ln>
            <a:solidFill>
              <a:srgbClr val="4BA6DD"/>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600"/>
              </a:spcAft>
              <a:defRPr/>
            </a:pPr>
            <a:r>
              <a:rPr lang="en-GB" b="1" dirty="0">
                <a:solidFill>
                  <a:schemeClr val="tx1"/>
                </a:solidFill>
                <a:latin typeface="Arial" panose="020B0604020202020204" pitchFamily="34" charset="0"/>
                <a:cs typeface="Arial" panose="020B0604020202020204" pitchFamily="34" charset="0"/>
              </a:rPr>
              <a:t>Objective 5</a:t>
            </a:r>
          </a:p>
          <a:p>
            <a:pPr algn="ctr" eaLnBrk="1" fontAlgn="auto" hangingPunct="1">
              <a:spcBef>
                <a:spcPts val="0"/>
              </a:spcBef>
              <a:spcAft>
                <a:spcPts val="600"/>
              </a:spcAft>
              <a:defRPr/>
            </a:pPr>
            <a:endParaRPr lang="en-GB" b="1"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600"/>
              </a:spcAft>
              <a:defRPr/>
            </a:pPr>
            <a:r>
              <a:rPr lang="en-GB" dirty="0">
                <a:solidFill>
                  <a:schemeClr val="tx1"/>
                </a:solidFill>
                <a:latin typeface="Arial" panose="020B0604020202020204" pitchFamily="34" charset="0"/>
                <a:cs typeface="Arial" panose="020B0604020202020204" pitchFamily="34" charset="0"/>
              </a:rPr>
              <a:t>The association of midwives adopts new curriculum with enhanced quality of care standards by May 2022</a:t>
            </a:r>
          </a:p>
        </p:txBody>
      </p:sp>
      <p:cxnSp>
        <p:nvCxnSpPr>
          <p:cNvPr id="17" name="Straight Connector 16">
            <a:extLst>
              <a:ext uri="{FF2B5EF4-FFF2-40B4-BE49-F238E27FC236}">
                <a16:creationId xmlns:a16="http://schemas.microsoft.com/office/drawing/2014/main" id="{7B4840A2-2ACF-9642-BFF9-9C393A91E9BB}"/>
              </a:ext>
            </a:extLst>
          </p:cNvPr>
          <p:cNvCxnSpPr>
            <a:cxnSpLocks/>
          </p:cNvCxnSpPr>
          <p:nvPr/>
        </p:nvCxnSpPr>
        <p:spPr>
          <a:xfrm>
            <a:off x="10868218" y="2756976"/>
            <a:ext cx="0" cy="1016507"/>
          </a:xfrm>
          <a:prstGeom prst="line">
            <a:avLst/>
          </a:prstGeom>
          <a:ln w="19050">
            <a:solidFill>
              <a:srgbClr val="4BA6DD"/>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930DEB69-E1A3-C24B-96B8-1A5965800437}"/>
              </a:ext>
            </a:extLst>
          </p:cNvPr>
          <p:cNvSpPr/>
          <p:nvPr/>
        </p:nvSpPr>
        <p:spPr>
          <a:xfrm>
            <a:off x="609599" y="1618607"/>
            <a:ext cx="3309257" cy="1325563"/>
          </a:xfrm>
          <a:prstGeom prst="rect">
            <a:avLst/>
          </a:prstGeom>
          <a:solidFill>
            <a:schemeClr val="bg1"/>
          </a:solidFill>
          <a:ln>
            <a:solidFill>
              <a:srgbClr val="4BA6DD"/>
            </a:solidFill>
          </a:ln>
        </p:spPr>
        <p:style>
          <a:lnRef idx="2">
            <a:schemeClr val="accent1">
              <a:shade val="50000"/>
            </a:schemeClr>
          </a:lnRef>
          <a:fillRef idx="1">
            <a:schemeClr val="accent1"/>
          </a:fillRef>
          <a:effectRef idx="0">
            <a:schemeClr val="accent1"/>
          </a:effectRef>
          <a:fontRef idx="minor">
            <a:schemeClr val="lt1"/>
          </a:fontRef>
        </p:style>
        <p:txBody>
          <a:bodyPr tIns="91440" bIns="91440" anchor="ctr"/>
          <a:lstStyle/>
          <a:p>
            <a:pPr algn="ctr" eaLnBrk="1" fontAlgn="auto" hangingPunct="1">
              <a:spcBef>
                <a:spcPts val="0"/>
              </a:spcBef>
              <a:spcAft>
                <a:spcPts val="0"/>
              </a:spcAft>
              <a:defRPr/>
            </a:pPr>
            <a:r>
              <a:rPr lang="en-US" sz="2400" b="1" dirty="0">
                <a:solidFill>
                  <a:schemeClr val="tx1"/>
                </a:solidFill>
                <a:latin typeface="Arial" panose="020B0604020202020204" pitchFamily="34" charset="0"/>
                <a:cs typeface="Arial" panose="020B0604020202020204" pitchFamily="34" charset="0"/>
              </a:rPr>
              <a:t>NOW</a:t>
            </a:r>
          </a:p>
          <a:p>
            <a:pPr algn="ctr" eaLnBrk="1" fontAlgn="auto" hangingPunct="1">
              <a:spcBef>
                <a:spcPts val="0"/>
              </a:spcBef>
              <a:spcAft>
                <a:spcPts val="0"/>
              </a:spcAft>
              <a:defRPr/>
            </a:pPr>
            <a:r>
              <a:rPr lang="en-US" dirty="0">
                <a:solidFill>
                  <a:schemeClr val="tx1"/>
                </a:solidFill>
                <a:latin typeface="Arial" panose="020B0604020202020204" pitchFamily="34" charset="0"/>
                <a:cs typeface="Arial" panose="020B0604020202020204" pitchFamily="34" charset="0"/>
              </a:rPr>
              <a:t>In a large state, many women are dying during pregnancy and childbirth. </a:t>
            </a:r>
          </a:p>
        </p:txBody>
      </p:sp>
      <p:cxnSp>
        <p:nvCxnSpPr>
          <p:cNvPr id="37" name="Straight Connector 36">
            <a:extLst>
              <a:ext uri="{FF2B5EF4-FFF2-40B4-BE49-F238E27FC236}">
                <a16:creationId xmlns:a16="http://schemas.microsoft.com/office/drawing/2014/main" id="{313990D0-1D3D-BA4C-8734-0E6B56B0AA1B}"/>
              </a:ext>
            </a:extLst>
          </p:cNvPr>
          <p:cNvCxnSpPr>
            <a:cxnSpLocks/>
          </p:cNvCxnSpPr>
          <p:nvPr/>
        </p:nvCxnSpPr>
        <p:spPr>
          <a:xfrm>
            <a:off x="8136485" y="3228799"/>
            <a:ext cx="0" cy="544684"/>
          </a:xfrm>
          <a:prstGeom prst="line">
            <a:avLst/>
          </a:prstGeom>
          <a:ln w="19050">
            <a:solidFill>
              <a:srgbClr val="4BA6DD"/>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9272D75-7196-F145-B224-54E9A6F12CF1}"/>
              </a:ext>
            </a:extLst>
          </p:cNvPr>
          <p:cNvCxnSpPr>
            <a:cxnSpLocks/>
          </p:cNvCxnSpPr>
          <p:nvPr/>
        </p:nvCxnSpPr>
        <p:spPr>
          <a:xfrm>
            <a:off x="6094829" y="3244848"/>
            <a:ext cx="0" cy="522244"/>
          </a:xfrm>
          <a:prstGeom prst="line">
            <a:avLst/>
          </a:prstGeom>
          <a:ln w="19050">
            <a:solidFill>
              <a:srgbClr val="4BA6DD"/>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32104CD-CEF0-004F-8B1F-27D12E0C7E1C}"/>
              </a:ext>
            </a:extLst>
          </p:cNvPr>
          <p:cNvCxnSpPr>
            <a:cxnSpLocks/>
            <a:endCxn id="6" idx="0"/>
          </p:cNvCxnSpPr>
          <p:nvPr/>
        </p:nvCxnSpPr>
        <p:spPr>
          <a:xfrm>
            <a:off x="3775303" y="3251240"/>
            <a:ext cx="0" cy="522244"/>
          </a:xfrm>
          <a:prstGeom prst="line">
            <a:avLst/>
          </a:prstGeom>
          <a:ln w="19050">
            <a:solidFill>
              <a:srgbClr val="4BA6DD"/>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B69BF02-E7C7-3E4C-905E-1226868DF4A2}"/>
              </a:ext>
            </a:extLst>
          </p:cNvPr>
          <p:cNvCxnSpPr>
            <a:cxnSpLocks/>
          </p:cNvCxnSpPr>
          <p:nvPr/>
        </p:nvCxnSpPr>
        <p:spPr>
          <a:xfrm>
            <a:off x="1306286" y="2944170"/>
            <a:ext cx="0" cy="829313"/>
          </a:xfrm>
          <a:prstGeom prst="line">
            <a:avLst/>
          </a:prstGeom>
          <a:ln w="19050">
            <a:solidFill>
              <a:srgbClr val="4BA6D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48C97F5-1C94-1040-B3AA-41587A1FBF1F}"/>
              </a:ext>
            </a:extLst>
          </p:cNvPr>
          <p:cNvCxnSpPr>
            <a:cxnSpLocks/>
          </p:cNvCxnSpPr>
          <p:nvPr/>
        </p:nvCxnSpPr>
        <p:spPr>
          <a:xfrm flipV="1">
            <a:off x="1306286" y="3244848"/>
            <a:ext cx="9579428" cy="6392"/>
          </a:xfrm>
          <a:prstGeom prst="line">
            <a:avLst/>
          </a:prstGeom>
          <a:ln w="19050">
            <a:solidFill>
              <a:srgbClr val="4BA6DD"/>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153F4268-68CF-984A-ADF5-C955F924F405}"/>
              </a:ext>
            </a:extLst>
          </p:cNvPr>
          <p:cNvSpPr/>
          <p:nvPr/>
        </p:nvSpPr>
        <p:spPr>
          <a:xfrm>
            <a:off x="8120743" y="1615643"/>
            <a:ext cx="3309257" cy="1213644"/>
          </a:xfrm>
          <a:prstGeom prst="rect">
            <a:avLst/>
          </a:prstGeom>
          <a:solidFill>
            <a:schemeClr val="bg1"/>
          </a:solidFill>
          <a:ln>
            <a:solidFill>
              <a:srgbClr val="4BA6DD"/>
            </a:solidFill>
          </a:ln>
        </p:spPr>
        <p:style>
          <a:lnRef idx="2">
            <a:schemeClr val="accent1">
              <a:shade val="50000"/>
            </a:schemeClr>
          </a:lnRef>
          <a:fillRef idx="1">
            <a:schemeClr val="accent1"/>
          </a:fillRef>
          <a:effectRef idx="0">
            <a:schemeClr val="accent1"/>
          </a:effectRef>
          <a:fontRef idx="minor">
            <a:schemeClr val="lt1"/>
          </a:fontRef>
        </p:style>
        <p:txBody>
          <a:bodyPr tIns="91440" bIns="91440" anchor="ctr"/>
          <a:lstStyle/>
          <a:p>
            <a:pPr algn="ctr" eaLnBrk="1" fontAlgn="auto" hangingPunct="1">
              <a:spcBef>
                <a:spcPts val="0"/>
              </a:spcBef>
              <a:spcAft>
                <a:spcPts val="0"/>
              </a:spcAft>
              <a:defRPr/>
            </a:pPr>
            <a:r>
              <a:rPr lang="en-US" sz="2400" b="1" dirty="0">
                <a:solidFill>
                  <a:schemeClr val="tx1"/>
                </a:solidFill>
                <a:latin typeface="Arial" panose="020B0604020202020204" pitchFamily="34" charset="0"/>
                <a:cs typeface="Arial" panose="020B0604020202020204" pitchFamily="34" charset="0"/>
              </a:rPr>
              <a:t>GOAL</a:t>
            </a:r>
            <a:br>
              <a:rPr lang="en-US" sz="2400" b="1"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Fewer women die in childbirth</a:t>
            </a:r>
            <a:endParaRPr lang="en-US" sz="2400" dirty="0">
              <a:solidFill>
                <a:schemeClr val="tx1"/>
              </a:solidFill>
              <a:latin typeface="Arial" panose="020B0604020202020204" pitchFamily="34" charset="0"/>
              <a:cs typeface="Arial" panose="020B0604020202020204" pitchFamily="34" charset="0"/>
            </a:endParaRPr>
          </a:p>
        </p:txBody>
      </p:sp>
      <p:sp>
        <p:nvSpPr>
          <p:cNvPr id="19" name="Title 1">
            <a:extLst>
              <a:ext uri="{FF2B5EF4-FFF2-40B4-BE49-F238E27FC236}">
                <a16:creationId xmlns:a16="http://schemas.microsoft.com/office/drawing/2014/main" id="{3ED93E75-3664-2E4E-8158-CAC130402860}"/>
              </a:ext>
            </a:extLst>
          </p:cNvPr>
          <p:cNvSpPr>
            <a:spLocks noGrp="1"/>
          </p:cNvSpPr>
          <p:nvPr>
            <p:ph type="title"/>
          </p:nvPr>
        </p:nvSpPr>
        <p:spPr>
          <a:xfrm>
            <a:off x="846945" y="179541"/>
            <a:ext cx="10854904" cy="782053"/>
          </a:xfrm>
        </p:spPr>
        <p:txBody>
          <a:bodyPr>
            <a:noAutofit/>
          </a:bodyPr>
          <a:lstStyle/>
          <a:p>
            <a:pPr eaLnBrk="1" hangingPunct="1">
              <a:defRPr/>
            </a:pPr>
            <a:r>
              <a:rPr lang="en-US" altLang="en-US" dirty="0">
                <a:ea typeface="+mj-ea"/>
              </a:rPr>
              <a:t>Many SMART Objectives to Reach One Goal</a:t>
            </a:r>
          </a:p>
        </p:txBody>
      </p:sp>
    </p:spTree>
    <p:extLst>
      <p:ext uri="{BB962C8B-B14F-4D97-AF65-F5344CB8AC3E}">
        <p14:creationId xmlns:p14="http://schemas.microsoft.com/office/powerpoint/2010/main" val="1181070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6BA523-A554-FC47-B91C-57960F738085}"/>
              </a:ext>
            </a:extLst>
          </p:cNvPr>
          <p:cNvSpPr/>
          <p:nvPr/>
        </p:nvSpPr>
        <p:spPr>
          <a:xfrm>
            <a:off x="212271" y="3773483"/>
            <a:ext cx="2251009" cy="2904975"/>
          </a:xfrm>
          <a:prstGeom prst="rect">
            <a:avLst/>
          </a:prstGeom>
          <a:solidFill>
            <a:schemeClr val="bg1"/>
          </a:solidFill>
          <a:ln>
            <a:solidFill>
              <a:srgbClr val="4BA6DD"/>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600"/>
              </a:spcAft>
              <a:defRPr/>
            </a:pPr>
            <a:r>
              <a:rPr lang="en-GB" b="1" dirty="0">
                <a:solidFill>
                  <a:schemeClr val="tx1"/>
                </a:solidFill>
                <a:latin typeface="Arial" panose="020B0604020202020204" pitchFamily="34" charset="0"/>
                <a:cs typeface="Arial" panose="020B0604020202020204" pitchFamily="34" charset="0"/>
              </a:rPr>
              <a:t>Objective 1 </a:t>
            </a:r>
          </a:p>
          <a:p>
            <a:pPr algn="ctr" eaLnBrk="1" fontAlgn="auto" hangingPunct="1">
              <a:spcBef>
                <a:spcPts val="0"/>
              </a:spcBef>
              <a:spcAft>
                <a:spcPts val="600"/>
              </a:spcAft>
              <a:defRPr/>
            </a:pPr>
            <a:r>
              <a:rPr lang="en-GB" dirty="0">
                <a:solidFill>
                  <a:schemeClr val="tx1"/>
                </a:solidFill>
                <a:latin typeface="Arial" panose="020B0604020202020204" pitchFamily="34" charset="0"/>
                <a:cs typeface="Arial" panose="020B0604020202020204" pitchFamily="34" charset="0"/>
              </a:rPr>
              <a:t>Kampala Resident City Commissioner signs ordinance to schedule fixed days for waste pick-up in Central Kampala division, as a pilot, by April 2022</a:t>
            </a:r>
            <a:endParaRPr lang="en-US"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D6EBC8A-02F7-3243-B39C-F3C7489DC9DB}"/>
              </a:ext>
            </a:extLst>
          </p:cNvPr>
          <p:cNvSpPr/>
          <p:nvPr/>
        </p:nvSpPr>
        <p:spPr>
          <a:xfrm>
            <a:off x="2649798" y="3773484"/>
            <a:ext cx="2251010" cy="2904975"/>
          </a:xfrm>
          <a:prstGeom prst="rect">
            <a:avLst/>
          </a:prstGeom>
          <a:solidFill>
            <a:schemeClr val="bg1"/>
          </a:solidFill>
          <a:ln>
            <a:solidFill>
              <a:srgbClr val="4BA6DD"/>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600"/>
              </a:spcAft>
              <a:defRPr/>
            </a:pPr>
            <a:r>
              <a:rPr lang="en-GB" b="1" dirty="0">
                <a:solidFill>
                  <a:schemeClr val="tx1"/>
                </a:solidFill>
                <a:latin typeface="Arial" panose="020B0604020202020204" pitchFamily="34" charset="0"/>
                <a:cs typeface="Arial" panose="020B0604020202020204" pitchFamily="34" charset="0"/>
              </a:rPr>
              <a:t>Objective 2</a:t>
            </a:r>
          </a:p>
          <a:p>
            <a:pPr algn="ctr" eaLnBrk="1" fontAlgn="auto" hangingPunct="1">
              <a:spcBef>
                <a:spcPts val="0"/>
              </a:spcBef>
              <a:spcAft>
                <a:spcPts val="0"/>
              </a:spcAft>
              <a:defRPr/>
            </a:pPr>
            <a:r>
              <a:rPr lang="en-GB" dirty="0">
                <a:solidFill>
                  <a:schemeClr val="tx1"/>
                </a:solidFill>
                <a:latin typeface="Arial" panose="020B0604020202020204" pitchFamily="34" charset="0"/>
                <a:cs typeface="Arial" panose="020B0604020202020204" pitchFamily="34" charset="0"/>
              </a:rPr>
              <a:t>Neighborhood association organizes volunteer brigade to convert existing space into a playground for young children over two weekends in May 2022</a:t>
            </a:r>
            <a:endParaRPr lang="en-US" dirty="0">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A71D068-1BDE-8C4D-B2C5-47B803EA44D3}"/>
              </a:ext>
            </a:extLst>
          </p:cNvPr>
          <p:cNvSpPr/>
          <p:nvPr/>
        </p:nvSpPr>
        <p:spPr>
          <a:xfrm>
            <a:off x="5057971" y="3773484"/>
            <a:ext cx="2254507" cy="2904974"/>
          </a:xfrm>
          <a:prstGeom prst="rect">
            <a:avLst/>
          </a:prstGeom>
          <a:solidFill>
            <a:schemeClr val="bg1"/>
          </a:solidFill>
          <a:ln>
            <a:solidFill>
              <a:srgbClr val="4BA6DD"/>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600"/>
              </a:spcAft>
              <a:defRPr/>
            </a:pPr>
            <a:r>
              <a:rPr lang="en-GB" b="1" dirty="0">
                <a:solidFill>
                  <a:schemeClr val="tx1"/>
                </a:solidFill>
                <a:latin typeface="Arial" panose="020B0604020202020204" pitchFamily="34" charset="0"/>
                <a:cs typeface="Arial" panose="020B0604020202020204" pitchFamily="34" charset="0"/>
              </a:rPr>
              <a:t>Objective 3</a:t>
            </a:r>
          </a:p>
          <a:p>
            <a:pPr algn="ctr" eaLnBrk="1" fontAlgn="auto" hangingPunct="1">
              <a:spcBef>
                <a:spcPts val="0"/>
              </a:spcBef>
              <a:spcAft>
                <a:spcPts val="0"/>
              </a:spcAft>
              <a:defRPr/>
            </a:pPr>
            <a:r>
              <a:rPr lang="en-GB" dirty="0">
                <a:solidFill>
                  <a:schemeClr val="tx1"/>
                </a:solidFill>
                <a:latin typeface="Arial" panose="020B0604020202020204" pitchFamily="34" charset="0"/>
                <a:cs typeface="Arial" panose="020B0604020202020204" pitchFamily="34" charset="0"/>
              </a:rPr>
              <a:t>Division Councillor for Central Kampala division signs order releasing funds for speed bumps and one-way conversion of </a:t>
            </a:r>
            <a:r>
              <a:rPr lang="en-GB" dirty="0" err="1">
                <a:solidFill>
                  <a:schemeClr val="tx1"/>
                </a:solidFill>
                <a:latin typeface="Arial" panose="020B0604020202020204" pitchFamily="34" charset="0"/>
                <a:cs typeface="Arial" panose="020B0604020202020204" pitchFamily="34" charset="0"/>
              </a:rPr>
              <a:t>neighborhood</a:t>
            </a:r>
            <a:r>
              <a:rPr lang="en-GB" dirty="0">
                <a:solidFill>
                  <a:schemeClr val="tx1"/>
                </a:solidFill>
                <a:latin typeface="Arial" panose="020B0604020202020204" pitchFamily="34" charset="0"/>
                <a:cs typeface="Arial" panose="020B0604020202020204" pitchFamily="34" charset="0"/>
              </a:rPr>
              <a:t> streets in June 2022</a:t>
            </a:r>
            <a:endParaRPr lang="en-US" dirty="0">
              <a:solidFill>
                <a:schemeClr val="tx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CAC5C3F8-43D4-034E-8511-8F9DF41A0A2C}"/>
              </a:ext>
            </a:extLst>
          </p:cNvPr>
          <p:cNvSpPr/>
          <p:nvPr/>
        </p:nvSpPr>
        <p:spPr>
          <a:xfrm>
            <a:off x="7463222" y="3773484"/>
            <a:ext cx="1846383" cy="2873615"/>
          </a:xfrm>
          <a:prstGeom prst="rect">
            <a:avLst/>
          </a:prstGeom>
          <a:solidFill>
            <a:schemeClr val="bg1"/>
          </a:solidFill>
          <a:ln>
            <a:solidFill>
              <a:srgbClr val="4BA6DD"/>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600"/>
              </a:spcAft>
              <a:defRPr/>
            </a:pPr>
            <a:r>
              <a:rPr lang="en-GB" b="1" dirty="0">
                <a:solidFill>
                  <a:schemeClr val="tx1"/>
                </a:solidFill>
                <a:latin typeface="Arial" panose="020B0604020202020204" pitchFamily="34" charset="0"/>
                <a:cs typeface="Arial" panose="020B0604020202020204" pitchFamily="34" charset="0"/>
              </a:rPr>
              <a:t>Objective 4</a:t>
            </a:r>
          </a:p>
          <a:p>
            <a:pPr algn="ctr" eaLnBrk="1" fontAlgn="auto" hangingPunct="1">
              <a:spcBef>
                <a:spcPts val="0"/>
              </a:spcBef>
              <a:spcAft>
                <a:spcPts val="0"/>
              </a:spcAft>
              <a:defRPr/>
            </a:pPr>
            <a:r>
              <a:rPr lang="en-GB" dirty="0">
                <a:solidFill>
                  <a:schemeClr val="tx1"/>
                </a:solidFill>
                <a:latin typeface="Arial" panose="020B0604020202020204" pitchFamily="34" charset="0"/>
                <a:cs typeface="Arial" panose="020B0604020202020204" pitchFamily="34" charset="0"/>
              </a:rPr>
              <a:t>GTZ provides sports equipment and supplies to </a:t>
            </a:r>
            <a:r>
              <a:rPr lang="en-GB" dirty="0" err="1">
                <a:solidFill>
                  <a:schemeClr val="tx1"/>
                </a:solidFill>
                <a:latin typeface="Arial" panose="020B0604020202020204" pitchFamily="34" charset="0"/>
                <a:cs typeface="Arial" panose="020B0604020202020204" pitchFamily="34" charset="0"/>
              </a:rPr>
              <a:t>neighborhood</a:t>
            </a:r>
            <a:r>
              <a:rPr lang="en-GB" dirty="0">
                <a:solidFill>
                  <a:schemeClr val="tx1"/>
                </a:solidFill>
                <a:latin typeface="Arial" panose="020B0604020202020204" pitchFamily="34" charset="0"/>
                <a:cs typeface="Arial" panose="020B0604020202020204" pitchFamily="34" charset="0"/>
              </a:rPr>
              <a:t> association in July 2022</a:t>
            </a:r>
            <a:endParaRPr lang="en-US" dirty="0">
              <a:solidFill>
                <a:schemeClr val="tx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497F8B7-8FC7-1645-8561-C63CD6137119}"/>
              </a:ext>
            </a:extLst>
          </p:cNvPr>
          <p:cNvSpPr/>
          <p:nvPr/>
        </p:nvSpPr>
        <p:spPr>
          <a:xfrm>
            <a:off x="9473187" y="3773484"/>
            <a:ext cx="2506542" cy="2873615"/>
          </a:xfrm>
          <a:prstGeom prst="rect">
            <a:avLst/>
          </a:prstGeom>
          <a:solidFill>
            <a:schemeClr val="bg1"/>
          </a:solidFill>
          <a:ln>
            <a:solidFill>
              <a:srgbClr val="4BA6DD"/>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algn="ctr" eaLnBrk="1" fontAlgn="auto" hangingPunct="1">
              <a:spcBef>
                <a:spcPts val="0"/>
              </a:spcBef>
              <a:spcAft>
                <a:spcPts val="600"/>
              </a:spcAft>
              <a:defRPr/>
            </a:pPr>
            <a:r>
              <a:rPr lang="en-GB" b="1" dirty="0">
                <a:solidFill>
                  <a:schemeClr val="tx1"/>
                </a:solidFill>
                <a:latin typeface="Arial" panose="020B0604020202020204" pitchFamily="34" charset="0"/>
                <a:cs typeface="Arial" panose="020B0604020202020204" pitchFamily="34" charset="0"/>
              </a:rPr>
              <a:t>Objective 5</a:t>
            </a:r>
          </a:p>
          <a:p>
            <a:pPr algn="ctr" eaLnBrk="1" fontAlgn="auto" hangingPunct="1">
              <a:spcBef>
                <a:spcPts val="0"/>
              </a:spcBef>
              <a:spcAft>
                <a:spcPts val="0"/>
              </a:spcAft>
              <a:defRPr/>
            </a:pPr>
            <a:r>
              <a:rPr lang="en-GB" dirty="0">
                <a:solidFill>
                  <a:schemeClr val="tx1"/>
                </a:solidFill>
                <a:latin typeface="Arial" panose="020B0604020202020204" pitchFamily="34" charset="0"/>
                <a:cs typeface="Arial" panose="020B0604020202020204" pitchFamily="34" charset="0"/>
              </a:rPr>
              <a:t>Kampala Resident City Commissioner signs ordinance to enable neighborhood association to use land for team sports for older children by August 2022</a:t>
            </a:r>
            <a:endParaRPr lang="en-US" dirty="0">
              <a:solidFill>
                <a:schemeClr val="tx1"/>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7B4840A2-2ACF-9642-BFF9-9C393A91E9BB}"/>
              </a:ext>
            </a:extLst>
          </p:cNvPr>
          <p:cNvCxnSpPr>
            <a:cxnSpLocks/>
          </p:cNvCxnSpPr>
          <p:nvPr/>
        </p:nvCxnSpPr>
        <p:spPr>
          <a:xfrm>
            <a:off x="10868218" y="2756976"/>
            <a:ext cx="0" cy="1016507"/>
          </a:xfrm>
          <a:prstGeom prst="line">
            <a:avLst/>
          </a:prstGeom>
          <a:ln w="19050">
            <a:solidFill>
              <a:srgbClr val="4BA6DD"/>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930DEB69-E1A3-C24B-96B8-1A5965800437}"/>
              </a:ext>
            </a:extLst>
          </p:cNvPr>
          <p:cNvSpPr/>
          <p:nvPr/>
        </p:nvSpPr>
        <p:spPr>
          <a:xfrm>
            <a:off x="609599" y="1618607"/>
            <a:ext cx="3309257" cy="1325563"/>
          </a:xfrm>
          <a:prstGeom prst="rect">
            <a:avLst/>
          </a:prstGeom>
          <a:solidFill>
            <a:schemeClr val="bg1"/>
          </a:solidFill>
          <a:ln>
            <a:solidFill>
              <a:srgbClr val="4BA6DD"/>
            </a:solidFill>
          </a:ln>
        </p:spPr>
        <p:style>
          <a:lnRef idx="2">
            <a:schemeClr val="accent1">
              <a:shade val="50000"/>
            </a:schemeClr>
          </a:lnRef>
          <a:fillRef idx="1">
            <a:schemeClr val="accent1"/>
          </a:fillRef>
          <a:effectRef idx="0">
            <a:schemeClr val="accent1"/>
          </a:effectRef>
          <a:fontRef idx="minor">
            <a:schemeClr val="lt1"/>
          </a:fontRef>
        </p:style>
        <p:txBody>
          <a:bodyPr tIns="91440" bIns="91440" anchor="ctr"/>
          <a:lstStyle/>
          <a:p>
            <a:pPr algn="ctr" eaLnBrk="1" fontAlgn="auto" hangingPunct="1">
              <a:spcBef>
                <a:spcPts val="0"/>
              </a:spcBef>
              <a:spcAft>
                <a:spcPts val="0"/>
              </a:spcAft>
              <a:defRPr/>
            </a:pPr>
            <a:r>
              <a:rPr lang="en-US" sz="2400" b="1" dirty="0">
                <a:solidFill>
                  <a:schemeClr val="tx1"/>
                </a:solidFill>
                <a:latin typeface="Arial" panose="020B0604020202020204" pitchFamily="34" charset="0"/>
                <a:cs typeface="Arial" panose="020B0604020202020204" pitchFamily="34" charset="0"/>
              </a:rPr>
              <a:t>NOW</a:t>
            </a:r>
          </a:p>
          <a:p>
            <a:pPr algn="ctr" eaLnBrk="1" fontAlgn="auto" hangingPunct="1">
              <a:spcBef>
                <a:spcPts val="0"/>
              </a:spcBef>
              <a:spcAft>
                <a:spcPts val="600"/>
              </a:spcAft>
              <a:defRPr/>
            </a:pPr>
            <a:r>
              <a:rPr lang="en-US" dirty="0">
                <a:solidFill>
                  <a:schemeClr val="tx1"/>
                </a:solidFill>
                <a:latin typeface="Arial" panose="020B0604020202020204" pitchFamily="34" charset="0"/>
                <a:cs typeface="Arial" panose="020B0604020202020204" pitchFamily="34" charset="0"/>
              </a:rPr>
              <a:t>Children in </a:t>
            </a:r>
            <a:r>
              <a:rPr lang="en-US" dirty="0" err="1">
                <a:solidFill>
                  <a:schemeClr val="tx1"/>
                </a:solidFill>
                <a:latin typeface="Arial" panose="020B0604020202020204" pitchFamily="34" charset="0"/>
                <a:cs typeface="Arial" panose="020B0604020202020204" pitchFamily="34" charset="0"/>
              </a:rPr>
              <a:t>CenKa</a:t>
            </a:r>
            <a:r>
              <a:rPr lang="en-US" dirty="0">
                <a:solidFill>
                  <a:schemeClr val="tx1"/>
                </a:solidFill>
                <a:latin typeface="Arial" panose="020B0604020202020204" pitchFamily="34" charset="0"/>
                <a:cs typeface="Arial" panose="020B0604020202020204" pitchFamily="34" charset="0"/>
              </a:rPr>
              <a:t> neighborhood have no safe, clean space to play outside </a:t>
            </a:r>
          </a:p>
        </p:txBody>
      </p:sp>
      <p:cxnSp>
        <p:nvCxnSpPr>
          <p:cNvPr id="37" name="Straight Connector 36">
            <a:extLst>
              <a:ext uri="{FF2B5EF4-FFF2-40B4-BE49-F238E27FC236}">
                <a16:creationId xmlns:a16="http://schemas.microsoft.com/office/drawing/2014/main" id="{313990D0-1D3D-BA4C-8734-0E6B56B0AA1B}"/>
              </a:ext>
            </a:extLst>
          </p:cNvPr>
          <p:cNvCxnSpPr>
            <a:cxnSpLocks/>
          </p:cNvCxnSpPr>
          <p:nvPr/>
        </p:nvCxnSpPr>
        <p:spPr>
          <a:xfrm>
            <a:off x="8136485" y="3228799"/>
            <a:ext cx="0" cy="544684"/>
          </a:xfrm>
          <a:prstGeom prst="line">
            <a:avLst/>
          </a:prstGeom>
          <a:ln w="19050">
            <a:solidFill>
              <a:srgbClr val="4BA6DD"/>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9272D75-7196-F145-B224-54E9A6F12CF1}"/>
              </a:ext>
            </a:extLst>
          </p:cNvPr>
          <p:cNvCxnSpPr>
            <a:cxnSpLocks/>
          </p:cNvCxnSpPr>
          <p:nvPr/>
        </p:nvCxnSpPr>
        <p:spPr>
          <a:xfrm>
            <a:off x="6094829" y="3244848"/>
            <a:ext cx="0" cy="522244"/>
          </a:xfrm>
          <a:prstGeom prst="line">
            <a:avLst/>
          </a:prstGeom>
          <a:ln w="19050">
            <a:solidFill>
              <a:srgbClr val="4BA6DD"/>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32104CD-CEF0-004F-8B1F-27D12E0C7E1C}"/>
              </a:ext>
            </a:extLst>
          </p:cNvPr>
          <p:cNvCxnSpPr>
            <a:cxnSpLocks/>
            <a:endCxn id="6" idx="0"/>
          </p:cNvCxnSpPr>
          <p:nvPr/>
        </p:nvCxnSpPr>
        <p:spPr>
          <a:xfrm>
            <a:off x="3775303" y="3251240"/>
            <a:ext cx="0" cy="522244"/>
          </a:xfrm>
          <a:prstGeom prst="line">
            <a:avLst/>
          </a:prstGeom>
          <a:ln w="19050">
            <a:solidFill>
              <a:srgbClr val="4BA6DD"/>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B69BF02-E7C7-3E4C-905E-1226868DF4A2}"/>
              </a:ext>
            </a:extLst>
          </p:cNvPr>
          <p:cNvCxnSpPr>
            <a:cxnSpLocks/>
          </p:cNvCxnSpPr>
          <p:nvPr/>
        </p:nvCxnSpPr>
        <p:spPr>
          <a:xfrm>
            <a:off x="1306286" y="2944170"/>
            <a:ext cx="0" cy="829313"/>
          </a:xfrm>
          <a:prstGeom prst="line">
            <a:avLst/>
          </a:prstGeom>
          <a:ln w="19050">
            <a:solidFill>
              <a:srgbClr val="4BA6D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48C97F5-1C94-1040-B3AA-41587A1FBF1F}"/>
              </a:ext>
            </a:extLst>
          </p:cNvPr>
          <p:cNvCxnSpPr>
            <a:cxnSpLocks/>
          </p:cNvCxnSpPr>
          <p:nvPr/>
        </p:nvCxnSpPr>
        <p:spPr>
          <a:xfrm flipV="1">
            <a:off x="1306286" y="3244848"/>
            <a:ext cx="9579428" cy="6392"/>
          </a:xfrm>
          <a:prstGeom prst="line">
            <a:avLst/>
          </a:prstGeom>
          <a:ln w="19050">
            <a:solidFill>
              <a:srgbClr val="4BA6DD"/>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153F4268-68CF-984A-ADF5-C955F924F405}"/>
              </a:ext>
            </a:extLst>
          </p:cNvPr>
          <p:cNvSpPr/>
          <p:nvPr/>
        </p:nvSpPr>
        <p:spPr>
          <a:xfrm>
            <a:off x="8120743" y="1615643"/>
            <a:ext cx="3309257" cy="1213644"/>
          </a:xfrm>
          <a:prstGeom prst="rect">
            <a:avLst/>
          </a:prstGeom>
          <a:solidFill>
            <a:schemeClr val="bg1"/>
          </a:solidFill>
          <a:ln>
            <a:solidFill>
              <a:srgbClr val="4BA6DD"/>
            </a:solidFill>
          </a:ln>
        </p:spPr>
        <p:style>
          <a:lnRef idx="2">
            <a:schemeClr val="accent1">
              <a:shade val="50000"/>
            </a:schemeClr>
          </a:lnRef>
          <a:fillRef idx="1">
            <a:schemeClr val="accent1"/>
          </a:fillRef>
          <a:effectRef idx="0">
            <a:schemeClr val="accent1"/>
          </a:effectRef>
          <a:fontRef idx="minor">
            <a:schemeClr val="lt1"/>
          </a:fontRef>
        </p:style>
        <p:txBody>
          <a:bodyPr tIns="91440" bIns="91440" anchor="ctr"/>
          <a:lstStyle/>
          <a:p>
            <a:pPr algn="ctr" eaLnBrk="1" fontAlgn="auto" hangingPunct="1">
              <a:spcBef>
                <a:spcPts val="0"/>
              </a:spcBef>
              <a:spcAft>
                <a:spcPts val="0"/>
              </a:spcAft>
              <a:defRPr/>
            </a:pPr>
            <a:r>
              <a:rPr lang="en-US" sz="2400" b="1" dirty="0">
                <a:solidFill>
                  <a:schemeClr val="tx1"/>
                </a:solidFill>
                <a:latin typeface="Arial" panose="020B0604020202020204" pitchFamily="34" charset="0"/>
                <a:cs typeface="Arial" panose="020B0604020202020204" pitchFamily="34" charset="0"/>
              </a:rPr>
              <a:t>GOAL</a:t>
            </a:r>
          </a:p>
          <a:p>
            <a:pPr algn="ctr" eaLnBrk="1" fontAlgn="auto" hangingPunct="1">
              <a:spcBef>
                <a:spcPts val="0"/>
              </a:spcBef>
              <a:spcAft>
                <a:spcPts val="0"/>
              </a:spcAft>
              <a:defRPr/>
            </a:pPr>
            <a:r>
              <a:rPr lang="en-US" dirty="0">
                <a:solidFill>
                  <a:schemeClr val="tx1"/>
                </a:solidFill>
                <a:latin typeface="Arial" panose="020B0604020202020204" pitchFamily="34" charset="0"/>
                <a:cs typeface="Arial" panose="020B0604020202020204" pitchFamily="34" charset="0"/>
              </a:rPr>
              <a:t>Children in CenKa neighborhood have a safe, clean space to play outside</a:t>
            </a:r>
          </a:p>
        </p:txBody>
      </p:sp>
      <p:sp>
        <p:nvSpPr>
          <p:cNvPr id="19" name="Title 1">
            <a:extLst>
              <a:ext uri="{FF2B5EF4-FFF2-40B4-BE49-F238E27FC236}">
                <a16:creationId xmlns:a16="http://schemas.microsoft.com/office/drawing/2014/main" id="{3ED93E75-3664-2E4E-8158-CAC130402860}"/>
              </a:ext>
            </a:extLst>
          </p:cNvPr>
          <p:cNvSpPr>
            <a:spLocks noGrp="1"/>
          </p:cNvSpPr>
          <p:nvPr>
            <p:ph type="title"/>
          </p:nvPr>
        </p:nvSpPr>
        <p:spPr>
          <a:xfrm>
            <a:off x="846945" y="179541"/>
            <a:ext cx="10854904" cy="782053"/>
          </a:xfrm>
        </p:spPr>
        <p:txBody>
          <a:bodyPr>
            <a:noAutofit/>
          </a:bodyPr>
          <a:lstStyle/>
          <a:p>
            <a:pPr eaLnBrk="1" hangingPunct="1">
              <a:defRPr/>
            </a:pPr>
            <a:r>
              <a:rPr lang="en-US" altLang="en-US" dirty="0">
                <a:ea typeface="+mj-ea"/>
              </a:rPr>
              <a:t>Advocacy Goal and SMART Objective—Example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4419-E745-D948-A202-32CFE2260554}"/>
              </a:ext>
            </a:extLst>
          </p:cNvPr>
          <p:cNvSpPr>
            <a:spLocks noGrp="1"/>
          </p:cNvSpPr>
          <p:nvPr>
            <p:ph type="title"/>
          </p:nvPr>
        </p:nvSpPr>
        <p:spPr>
          <a:xfrm>
            <a:off x="1676400" y="136525"/>
            <a:ext cx="9906000" cy="1325563"/>
          </a:xfrm>
        </p:spPr>
        <p:txBody>
          <a:bodyPr>
            <a:normAutofit/>
          </a:bodyPr>
          <a:lstStyle/>
          <a:p>
            <a:pPr algn="ctr"/>
            <a:r>
              <a:rPr lang="en-US" sz="4000" dirty="0">
                <a:solidFill>
                  <a:srgbClr val="1F4E79"/>
                </a:solidFill>
              </a:rPr>
              <a:t>For Facilitator</a:t>
            </a:r>
            <a:br>
              <a:rPr lang="en-US" sz="4000" dirty="0">
                <a:solidFill>
                  <a:srgbClr val="1F4E79"/>
                </a:solidFill>
              </a:rPr>
            </a:br>
            <a:r>
              <a:rPr lang="en-US" sz="4000" dirty="0">
                <a:solidFill>
                  <a:srgbClr val="1F4E79"/>
                </a:solidFill>
              </a:rPr>
              <a:t>Landscape Assessment</a:t>
            </a:r>
          </a:p>
        </p:txBody>
      </p:sp>
      <p:sp>
        <p:nvSpPr>
          <p:cNvPr id="3" name="Content Placeholder 2">
            <a:extLst>
              <a:ext uri="{FF2B5EF4-FFF2-40B4-BE49-F238E27FC236}">
                <a16:creationId xmlns:a16="http://schemas.microsoft.com/office/drawing/2014/main" id="{8F6D2133-E310-2742-AB14-22B488FEB16F}"/>
              </a:ext>
            </a:extLst>
          </p:cNvPr>
          <p:cNvSpPr>
            <a:spLocks noGrp="1"/>
          </p:cNvSpPr>
          <p:nvPr>
            <p:ph idx="1"/>
          </p:nvPr>
        </p:nvSpPr>
        <p:spPr>
          <a:xfrm>
            <a:off x="838200" y="1735137"/>
            <a:ext cx="10744200" cy="5388334"/>
          </a:xfrm>
        </p:spPr>
        <p:txBody>
          <a:bodyPr>
            <a:normAutofit fontScale="40000" lnSpcReduction="20000"/>
          </a:bodyPr>
          <a:lstStyle/>
          <a:p>
            <a:pPr marL="512064" indent="-512064">
              <a:lnSpc>
                <a:spcPct val="130000"/>
              </a:lnSpc>
              <a:buNone/>
            </a:pPr>
            <a:r>
              <a:rPr lang="en-US" sz="5000" b="1" dirty="0"/>
              <a:t>There are 3 options for SMART Advocacy Step 1.</a:t>
            </a:r>
            <a:endParaRPr lang="en-US" sz="5000" dirty="0"/>
          </a:p>
          <a:p>
            <a:pPr marL="347472" indent="-347472">
              <a:lnSpc>
                <a:spcPct val="120000"/>
              </a:lnSpc>
              <a:spcBef>
                <a:spcPts val="900"/>
              </a:spcBef>
              <a:spcAft>
                <a:spcPts val="900"/>
              </a:spcAft>
              <a:buFont typeface="+mj-lt"/>
              <a:buAutoNum type="arabicPeriod"/>
            </a:pPr>
            <a:r>
              <a:rPr lang="en-US" sz="4500" dirty="0"/>
              <a:t>Conduct the landscape assessment </a:t>
            </a:r>
            <a:r>
              <a:rPr lang="en-US" sz="4500" b="1" u="sng" dirty="0"/>
              <a:t>before</a:t>
            </a:r>
            <a:r>
              <a:rPr lang="en-US" sz="4500" b="1" dirty="0"/>
              <a:t> the facilitation.</a:t>
            </a:r>
          </a:p>
          <a:p>
            <a:pPr marL="740664" lvl="1" indent="-283464">
              <a:lnSpc>
                <a:spcPct val="120000"/>
              </a:lnSpc>
              <a:spcBef>
                <a:spcPts val="600"/>
              </a:spcBef>
              <a:spcAft>
                <a:spcPts val="600"/>
              </a:spcAft>
              <a:buFont typeface="+mj-lt"/>
              <a:buAutoNum type="alphaLcPeriod"/>
            </a:pPr>
            <a:r>
              <a:rPr lang="en-US" sz="4000" dirty="0"/>
              <a:t>Share pages 14-18 of the </a:t>
            </a:r>
            <a:r>
              <a:rPr lang="en-US" sz="4000" i="1" dirty="0"/>
              <a:t>SMART Advocacy User’s Guide </a:t>
            </a:r>
            <a:r>
              <a:rPr lang="en-US" sz="4000" dirty="0"/>
              <a:t>with participants at least one week prior to the facilitation.</a:t>
            </a:r>
          </a:p>
          <a:p>
            <a:pPr marL="740664" lvl="1" indent="-283464">
              <a:lnSpc>
                <a:spcPct val="120000"/>
              </a:lnSpc>
              <a:spcBef>
                <a:spcPts val="600"/>
              </a:spcBef>
              <a:spcAft>
                <a:spcPts val="600"/>
              </a:spcAft>
              <a:buFont typeface="+mj-lt"/>
              <a:buAutoNum type="alphaLcPeriod"/>
            </a:pPr>
            <a:r>
              <a:rPr lang="en-US" sz="4000" dirty="0"/>
              <a:t>Ask participants to review questions before the facilitation and prepare to share their answers.</a:t>
            </a:r>
          </a:p>
          <a:p>
            <a:pPr marL="740664" lvl="1" indent="-283464">
              <a:lnSpc>
                <a:spcPct val="120000"/>
              </a:lnSpc>
              <a:spcBef>
                <a:spcPts val="600"/>
              </a:spcBef>
              <a:spcAft>
                <a:spcPts val="600"/>
              </a:spcAft>
              <a:buFont typeface="+mj-lt"/>
              <a:buAutoNum type="alphaLcPeriod"/>
            </a:pPr>
            <a:r>
              <a:rPr lang="en-US" sz="4000" dirty="0"/>
              <a:t>Use time dedicated in Step 1 for them to share their answers.</a:t>
            </a:r>
          </a:p>
          <a:p>
            <a:pPr marL="347472" indent="-347472">
              <a:lnSpc>
                <a:spcPct val="120000"/>
              </a:lnSpc>
              <a:spcBef>
                <a:spcPts val="900"/>
              </a:spcBef>
              <a:spcAft>
                <a:spcPts val="900"/>
              </a:spcAft>
              <a:buFont typeface="+mj-lt"/>
              <a:buAutoNum type="arabicPeriod"/>
            </a:pPr>
            <a:r>
              <a:rPr lang="en-US" sz="4500" dirty="0"/>
              <a:t>Ask a relevant official or other expert to review the landscape and </a:t>
            </a:r>
            <a:r>
              <a:rPr lang="en-US" sz="4500" b="1" dirty="0"/>
              <a:t>prepare a report </a:t>
            </a:r>
            <a:r>
              <a:rPr lang="en-US" sz="4500" b="1" u="sng" dirty="0"/>
              <a:t>before</a:t>
            </a:r>
            <a:r>
              <a:rPr lang="en-US" sz="4500" b="1" dirty="0"/>
              <a:t> or present it </a:t>
            </a:r>
            <a:r>
              <a:rPr lang="en-US" sz="4500" b="1" u="sng" dirty="0"/>
              <a:t>during</a:t>
            </a:r>
            <a:r>
              <a:rPr lang="en-US" sz="4500" b="1" dirty="0"/>
              <a:t> the facilitation.</a:t>
            </a:r>
          </a:p>
          <a:p>
            <a:pPr marL="740664" lvl="1" indent="-283464">
              <a:lnSpc>
                <a:spcPct val="120000"/>
              </a:lnSpc>
              <a:spcBef>
                <a:spcPts val="600"/>
              </a:spcBef>
              <a:spcAft>
                <a:spcPts val="600"/>
              </a:spcAft>
              <a:buFont typeface="+mj-lt"/>
              <a:buAutoNum type="alphaLcPeriod"/>
            </a:pPr>
            <a:r>
              <a:rPr lang="en-US" sz="4000" dirty="0"/>
              <a:t>Use time dedicated in Step 1 for the presentation.</a:t>
            </a:r>
          </a:p>
          <a:p>
            <a:pPr marL="740664" lvl="1" indent="-283464">
              <a:lnSpc>
                <a:spcPct val="120000"/>
              </a:lnSpc>
              <a:spcBef>
                <a:spcPts val="600"/>
              </a:spcBef>
              <a:spcAft>
                <a:spcPts val="600"/>
              </a:spcAft>
              <a:buFont typeface="+mj-lt"/>
              <a:buAutoNum type="alphaLcPeriod"/>
            </a:pPr>
            <a:r>
              <a:rPr lang="en-US" sz="4000" dirty="0"/>
              <a:t>Ensure an opportunity for others to add to the review or add an alternate view.</a:t>
            </a:r>
          </a:p>
          <a:p>
            <a:pPr marL="347472" indent="-347472">
              <a:lnSpc>
                <a:spcPct val="120000"/>
              </a:lnSpc>
              <a:spcBef>
                <a:spcPts val="900"/>
              </a:spcBef>
              <a:spcAft>
                <a:spcPts val="900"/>
              </a:spcAft>
              <a:buFont typeface="+mj-lt"/>
              <a:buAutoNum type="arabicPeriod"/>
            </a:pPr>
            <a:r>
              <a:rPr lang="en-US" sz="4500" dirty="0"/>
              <a:t>Conduct the landscape assessment </a:t>
            </a:r>
            <a:r>
              <a:rPr lang="en-US" sz="4500" b="1" u="sng" dirty="0"/>
              <a:t>during</a:t>
            </a:r>
            <a:r>
              <a:rPr lang="en-US" sz="4500" b="1" dirty="0"/>
              <a:t> the facilitation. </a:t>
            </a:r>
          </a:p>
          <a:p>
            <a:pPr marL="740664" lvl="1" indent="-283464">
              <a:lnSpc>
                <a:spcPct val="120000"/>
              </a:lnSpc>
              <a:spcBef>
                <a:spcPts val="600"/>
              </a:spcBef>
              <a:spcAft>
                <a:spcPts val="600"/>
              </a:spcAft>
              <a:buFont typeface="+mj-lt"/>
              <a:buAutoNum type="alphaLcPeriod"/>
            </a:pPr>
            <a:r>
              <a:rPr lang="en-US" sz="4000" dirty="0"/>
              <a:t>Follow Step 1 instructions on slide 17. </a:t>
            </a:r>
          </a:p>
          <a:p>
            <a:pPr marL="914400" lvl="1" indent="-457200">
              <a:buFont typeface="+mj-lt"/>
              <a:buAutoNum type="alphaLcPeriod"/>
            </a:pPr>
            <a:endParaRPr lang="en-US" dirty="0"/>
          </a:p>
          <a:p>
            <a:endParaRPr lang="en-US" dirty="0"/>
          </a:p>
        </p:txBody>
      </p:sp>
      <p:sp>
        <p:nvSpPr>
          <p:cNvPr id="6" name="Slide Number Placeholder 5">
            <a:extLst>
              <a:ext uri="{FF2B5EF4-FFF2-40B4-BE49-F238E27FC236}">
                <a16:creationId xmlns:a16="http://schemas.microsoft.com/office/drawing/2014/main" id="{0E44A1D9-885F-4749-A21E-D0AC5A1FD0C7}"/>
              </a:ext>
            </a:extLst>
          </p:cNvPr>
          <p:cNvSpPr>
            <a:spLocks noGrp="1"/>
          </p:cNvSpPr>
          <p:nvPr>
            <p:ph type="sldNum" sz="quarter" idx="12"/>
          </p:nvPr>
        </p:nvSpPr>
        <p:spPr/>
        <p:txBody>
          <a:bodyPr/>
          <a:lstStyle/>
          <a:p>
            <a:fld id="{635B0F88-3849-DD47-8728-3C255520CEA0}" type="slidenum">
              <a:rPr lang="en-US" smtClean="0"/>
              <a:t>4</a:t>
            </a:fld>
            <a:endParaRPr lang="en-US"/>
          </a:p>
        </p:txBody>
      </p:sp>
    </p:spTree>
    <p:extLst>
      <p:ext uri="{BB962C8B-B14F-4D97-AF65-F5344CB8AC3E}">
        <p14:creationId xmlns:p14="http://schemas.microsoft.com/office/powerpoint/2010/main" val="11484426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36313A-9150-4143-AEE7-CA2835960E4E}"/>
              </a:ext>
            </a:extLst>
          </p:cNvPr>
          <p:cNvSpPr>
            <a:spLocks noGrp="1"/>
          </p:cNvSpPr>
          <p:nvPr>
            <p:ph idx="1"/>
          </p:nvPr>
        </p:nvSpPr>
        <p:spPr>
          <a:xfrm>
            <a:off x="838199" y="1445741"/>
            <a:ext cx="9877425" cy="4940772"/>
          </a:xfrm>
        </p:spPr>
        <p:txBody>
          <a:bodyPr rtlCol="0">
            <a:noAutofit/>
          </a:bodyPr>
          <a:lstStyle/>
          <a:p>
            <a:pPr marL="0" indent="0" eaLnBrk="1" fontAlgn="auto" hangingPunct="1">
              <a:buNone/>
              <a:defRPr/>
            </a:pPr>
            <a:r>
              <a:rPr lang="en-US" sz="3200" b="1" dirty="0">
                <a:solidFill>
                  <a:srgbClr val="4BA6DD"/>
                </a:solidFill>
                <a:ea typeface="+mn-ea"/>
              </a:rPr>
              <a:t>Goal</a:t>
            </a:r>
          </a:p>
          <a:p>
            <a:pPr marL="512064" lvl="1" indent="0" eaLnBrk="1" fontAlgn="auto" hangingPunct="1">
              <a:lnSpc>
                <a:spcPct val="120000"/>
              </a:lnSpc>
              <a:spcBef>
                <a:spcPts val="1000"/>
              </a:spcBef>
              <a:buNone/>
              <a:defRPr/>
            </a:pPr>
            <a:r>
              <a:rPr lang="en-US" sz="3200" dirty="0">
                <a:ea typeface="+mn-ea"/>
              </a:rPr>
              <a:t>To have a safe, clean space for children to play outside.</a:t>
            </a:r>
          </a:p>
          <a:p>
            <a:pPr lvl="1" eaLnBrk="1" fontAlgn="auto" hangingPunct="1">
              <a:defRPr/>
            </a:pPr>
            <a:endParaRPr lang="en-US" sz="3200" dirty="0">
              <a:ea typeface="+mn-ea"/>
            </a:endParaRPr>
          </a:p>
          <a:p>
            <a:pPr marL="0" indent="0" eaLnBrk="1" fontAlgn="auto" hangingPunct="1">
              <a:buNone/>
              <a:defRPr/>
            </a:pPr>
            <a:r>
              <a:rPr lang="en-US" sz="3200" b="1" dirty="0">
                <a:solidFill>
                  <a:srgbClr val="4BA6DD"/>
                </a:solidFill>
                <a:ea typeface="+mn-ea"/>
              </a:rPr>
              <a:t>SMART Objective</a:t>
            </a:r>
          </a:p>
          <a:p>
            <a:pPr marL="512064" lvl="1" indent="0" eaLnBrk="1" fontAlgn="auto" hangingPunct="1">
              <a:lnSpc>
                <a:spcPct val="120000"/>
              </a:lnSpc>
              <a:spcBef>
                <a:spcPts val="1000"/>
              </a:spcBef>
              <a:buNone/>
              <a:defRPr/>
            </a:pPr>
            <a:r>
              <a:rPr lang="en-GB" sz="3200" dirty="0">
                <a:ea typeface="+mn-ea"/>
              </a:rPr>
              <a:t>Kampala Resident City Commissioner signs ordinance to schedule fixed days for waste pick-up in Central Kampala division by April 11.</a:t>
            </a:r>
            <a:endParaRPr lang="en-US" sz="3200" dirty="0">
              <a:ea typeface="+mn-ea"/>
            </a:endParaRPr>
          </a:p>
        </p:txBody>
      </p:sp>
      <p:sp>
        <p:nvSpPr>
          <p:cNvPr id="46084" name="Title 1">
            <a:extLst>
              <a:ext uri="{FF2B5EF4-FFF2-40B4-BE49-F238E27FC236}">
                <a16:creationId xmlns:a16="http://schemas.microsoft.com/office/drawing/2014/main" id="{16201364-2DD2-450F-8177-5BF01581C107}"/>
              </a:ext>
            </a:extLst>
          </p:cNvPr>
          <p:cNvSpPr>
            <a:spLocks noGrp="1"/>
          </p:cNvSpPr>
          <p:nvPr>
            <p:ph type="title"/>
          </p:nvPr>
        </p:nvSpPr>
        <p:spPr>
          <a:xfrm>
            <a:off x="846945" y="179541"/>
            <a:ext cx="11225606" cy="782053"/>
          </a:xfrm>
        </p:spPr>
        <p:txBody>
          <a:bodyPr>
            <a:noAutofit/>
          </a:bodyPr>
          <a:lstStyle/>
          <a:p>
            <a:pPr eaLnBrk="1" hangingPunct="1">
              <a:defRPr/>
            </a:pPr>
            <a:r>
              <a:rPr lang="en-US" altLang="en-US" dirty="0">
                <a:ea typeface="+mj-ea"/>
              </a:rPr>
              <a:t>Advocacy Goal and SMART Objective—Example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70B47-5B3A-42DA-B253-73C2BDDDB8EB}"/>
              </a:ext>
            </a:extLst>
          </p:cNvPr>
          <p:cNvSpPr>
            <a:spLocks noGrp="1"/>
          </p:cNvSpPr>
          <p:nvPr>
            <p:ph type="title"/>
          </p:nvPr>
        </p:nvSpPr>
        <p:spPr/>
        <p:txBody>
          <a:bodyPr/>
          <a:lstStyle/>
          <a:p>
            <a:r>
              <a:rPr lang="en-US" dirty="0"/>
              <a:t>3.2 Create a SMART Objective</a:t>
            </a:r>
          </a:p>
        </p:txBody>
      </p:sp>
      <p:sp>
        <p:nvSpPr>
          <p:cNvPr id="5" name="Rectangle 4">
            <a:extLst>
              <a:ext uri="{FF2B5EF4-FFF2-40B4-BE49-F238E27FC236}">
                <a16:creationId xmlns:a16="http://schemas.microsoft.com/office/drawing/2014/main" id="{ECB250A8-0D4A-47C9-9D4E-CEFC19F4FB15}"/>
              </a:ext>
            </a:extLst>
          </p:cNvPr>
          <p:cNvSpPr/>
          <p:nvPr/>
        </p:nvSpPr>
        <p:spPr bwMode="auto">
          <a:xfrm>
            <a:off x="609600" y="1647181"/>
            <a:ext cx="10668000" cy="2078534"/>
          </a:xfrm>
          <a:prstGeom prst="rect">
            <a:avLst/>
          </a:prstGeom>
          <a:noFill/>
          <a:ln>
            <a:solidFill>
              <a:srgbClr val="4BA6DD"/>
            </a:solid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Develop your first SMART objective</a:t>
            </a:r>
          </a:p>
        </p:txBody>
      </p:sp>
    </p:spTree>
    <p:extLst>
      <p:ext uri="{BB962C8B-B14F-4D97-AF65-F5344CB8AC3E}">
        <p14:creationId xmlns:p14="http://schemas.microsoft.com/office/powerpoint/2010/main" val="3006737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C6B7C6-00E4-7B44-AD1B-94A7CBE6D326}"/>
              </a:ext>
            </a:extLst>
          </p:cNvPr>
          <p:cNvSpPr>
            <a:spLocks noGrp="1"/>
          </p:cNvSpPr>
          <p:nvPr>
            <p:ph idx="1"/>
          </p:nvPr>
        </p:nvSpPr>
        <p:spPr>
          <a:xfrm>
            <a:off x="838199" y="1445740"/>
            <a:ext cx="10806113" cy="5412259"/>
          </a:xfrm>
        </p:spPr>
        <p:txBody>
          <a:bodyPr>
            <a:normAutofit/>
          </a:bodyPr>
          <a:lstStyle/>
          <a:p>
            <a:pPr marL="514350" indent="-514350">
              <a:lnSpc>
                <a:spcPct val="120000"/>
              </a:lnSpc>
              <a:buFont typeface="+mj-lt"/>
              <a:buAutoNum type="arabicPeriod"/>
            </a:pPr>
            <a:r>
              <a:rPr lang="en-US" dirty="0"/>
              <a:t>Which objective would be easiest and quickest to win? </a:t>
            </a:r>
          </a:p>
          <a:p>
            <a:pPr marL="514350" indent="-514350">
              <a:lnSpc>
                <a:spcPct val="120000"/>
              </a:lnSpc>
              <a:buFont typeface="+mj-lt"/>
              <a:buAutoNum type="arabicPeriod"/>
            </a:pPr>
            <a:r>
              <a:rPr lang="en-US" dirty="0"/>
              <a:t>Which proposed objective takes best advantage of current or near-term opportunities identified in the landscape assessment? </a:t>
            </a:r>
          </a:p>
          <a:p>
            <a:pPr marL="514350" indent="-514350">
              <a:lnSpc>
                <a:spcPct val="120000"/>
              </a:lnSpc>
              <a:buFont typeface="+mj-lt"/>
              <a:buAutoNum type="arabicPeriod"/>
            </a:pPr>
            <a:r>
              <a:rPr lang="en-US" dirty="0"/>
              <a:t>Which objective will generate the most enthusiasm among advocates?</a:t>
            </a:r>
          </a:p>
          <a:p>
            <a:pPr marL="514350" indent="-514350">
              <a:lnSpc>
                <a:spcPct val="120000"/>
              </a:lnSpc>
              <a:buFont typeface="+mj-lt"/>
              <a:buAutoNum type="arabicPeriod"/>
            </a:pPr>
            <a:r>
              <a:rPr lang="en-US" dirty="0"/>
              <a:t>Is one objective clearly at the start of the chain—that is, it must be accomplished before further objectives can be pursued?</a:t>
            </a:r>
          </a:p>
          <a:p>
            <a:pPr marL="514350" indent="-514350">
              <a:lnSpc>
                <a:spcPct val="120000"/>
              </a:lnSpc>
              <a:buFont typeface="+mj-lt"/>
              <a:buAutoNum type="arabicPeriod"/>
            </a:pPr>
            <a:r>
              <a:rPr lang="en-US" dirty="0"/>
              <a:t>And, is it SMART?</a:t>
            </a:r>
          </a:p>
          <a:p>
            <a:endParaRPr lang="en-US" dirty="0"/>
          </a:p>
          <a:p>
            <a:endParaRPr lang="en-US" dirty="0"/>
          </a:p>
        </p:txBody>
      </p:sp>
      <p:sp>
        <p:nvSpPr>
          <p:cNvPr id="97282" name="Title 1">
            <a:extLst>
              <a:ext uri="{FF2B5EF4-FFF2-40B4-BE49-F238E27FC236}">
                <a16:creationId xmlns:a16="http://schemas.microsoft.com/office/drawing/2014/main" id="{10765B92-B375-4E55-B3D0-A9095699B11A}"/>
              </a:ext>
            </a:extLst>
          </p:cNvPr>
          <p:cNvSpPr>
            <a:spLocks noGrp="1"/>
          </p:cNvSpPr>
          <p:nvPr>
            <p:ph type="title"/>
          </p:nvPr>
        </p:nvSpPr>
        <p:spPr/>
        <p:txBody>
          <a:bodyPr>
            <a:normAutofit/>
          </a:bodyPr>
          <a:lstStyle/>
          <a:p>
            <a:pPr eaLnBrk="1" hangingPunct="1">
              <a:defRPr/>
            </a:pPr>
            <a:r>
              <a:rPr lang="en-US" altLang="en-US" dirty="0"/>
              <a:t>Setting First SMART Objective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5527B-C87B-0E48-8BFF-239CEDA7AE98}"/>
              </a:ext>
            </a:extLst>
          </p:cNvPr>
          <p:cNvSpPr>
            <a:spLocks noGrp="1"/>
          </p:cNvSpPr>
          <p:nvPr>
            <p:ph type="title"/>
          </p:nvPr>
        </p:nvSpPr>
        <p:spPr/>
        <p:txBody>
          <a:bodyPr/>
          <a:lstStyle/>
          <a:p>
            <a:r>
              <a:rPr lang="en-US" dirty="0"/>
              <a:t>Phase 2: Focus Efforts</a:t>
            </a:r>
          </a:p>
        </p:txBody>
      </p:sp>
      <p:pic>
        <p:nvPicPr>
          <p:cNvPr id="9" name="Content Placeholder 8" descr="A close-up of a cd&#10;&#10;Description automatically generated with low confidence">
            <a:extLst>
              <a:ext uri="{FF2B5EF4-FFF2-40B4-BE49-F238E27FC236}">
                <a16:creationId xmlns:a16="http://schemas.microsoft.com/office/drawing/2014/main" id="{1A361169-D8A7-4843-B8B1-A33ABDE5BBA8}"/>
              </a:ext>
            </a:extLst>
          </p:cNvPr>
          <p:cNvPicPr>
            <a:picLocks noGrp="1" noChangeAspect="1"/>
          </p:cNvPicPr>
          <p:nvPr>
            <p:ph idx="1"/>
          </p:nvPr>
        </p:nvPicPr>
        <p:blipFill>
          <a:blip r:embed="rId3"/>
          <a:stretch>
            <a:fillRect/>
          </a:stretch>
        </p:blipFill>
        <p:spPr>
          <a:xfrm>
            <a:off x="2926080" y="1092622"/>
            <a:ext cx="5843166" cy="5843166"/>
          </a:xfrm>
        </p:spPr>
      </p:pic>
    </p:spTree>
    <p:extLst>
      <p:ext uri="{BB962C8B-B14F-4D97-AF65-F5344CB8AC3E}">
        <p14:creationId xmlns:p14="http://schemas.microsoft.com/office/powerpoint/2010/main" val="2013365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F4268DC-91D0-47C4-9CE7-8DA03FD26FDC}"/>
              </a:ext>
            </a:extLst>
          </p:cNvPr>
          <p:cNvSpPr txBox="1">
            <a:spLocks/>
          </p:cNvSpPr>
          <p:nvPr/>
        </p:nvSpPr>
        <p:spPr>
          <a:xfrm>
            <a:off x="1981200" y="152400"/>
            <a:ext cx="8229600" cy="1143000"/>
          </a:xfrm>
          <a:prstGeom prst="rect">
            <a:avLst/>
          </a:prstGeom>
        </p:spPr>
        <p:txBody>
          <a:bodyPr/>
          <a:lstStyle>
            <a:lvl1pPr>
              <a:defRPr>
                <a:solidFill>
                  <a:schemeClr val="bg1"/>
                </a:solidFill>
              </a:defRPr>
            </a:lvl1pPr>
          </a:lstStyle>
          <a:p>
            <a:pPr algn="ctr" eaLnBrk="1" fontAlgn="auto" hangingPunct="1">
              <a:spcAft>
                <a:spcPts val="0"/>
              </a:spcAft>
              <a:defRPr/>
            </a:pPr>
            <a:endParaRPr lang="en-US" sz="3600" dirty="0">
              <a:latin typeface="Arial" panose="020B0604020202020204" pitchFamily="34" charset="0"/>
              <a:ea typeface="+mj-ea"/>
              <a:cs typeface="Arial" panose="020B0604020202020204" pitchFamily="34" charset="0"/>
            </a:endParaRPr>
          </a:p>
        </p:txBody>
      </p:sp>
      <p:sp>
        <p:nvSpPr>
          <p:cNvPr id="100356" name="Text Placeholder 3">
            <a:extLst>
              <a:ext uri="{FF2B5EF4-FFF2-40B4-BE49-F238E27FC236}">
                <a16:creationId xmlns:a16="http://schemas.microsoft.com/office/drawing/2014/main" id="{F72B436D-F0E2-4C7E-A978-E36E1A049F8A}"/>
              </a:ext>
            </a:extLst>
          </p:cNvPr>
          <p:cNvSpPr txBox="1">
            <a:spLocks/>
          </p:cNvSpPr>
          <p:nvPr/>
        </p:nvSpPr>
        <p:spPr bwMode="auto">
          <a:xfrm>
            <a:off x="1981200" y="16764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900"/>
              </a:spcBef>
              <a:spcAft>
                <a:spcPts val="900"/>
              </a:spcAft>
              <a:buClr>
                <a:srgbClr val="800080"/>
              </a:buClr>
              <a:buSzPct val="75000"/>
              <a:buFont typeface="Wingdings" panose="05000000000000000000" pitchFamily="2" charset="2"/>
              <a:buChar char=""/>
              <a:defRPr sz="2400">
                <a:solidFill>
                  <a:srgbClr val="2626F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600"/>
              </a:spcBef>
              <a:spcAft>
                <a:spcPts val="600"/>
              </a:spcAft>
              <a:buSzPct val="100000"/>
              <a:buFont typeface="Wingdings" panose="05000000000000000000" pitchFamily="2" charset="2"/>
              <a:buChar char="§"/>
              <a:defRPr sz="2000">
                <a:solidFill>
                  <a:srgbClr val="2626F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ts val="300"/>
              </a:spcBef>
              <a:spcAft>
                <a:spcPts val="300"/>
              </a:spcAft>
              <a:buClr>
                <a:srgbClr val="800080"/>
              </a:buClr>
              <a:buSzPct val="75000"/>
              <a:buFont typeface="Wingdings" panose="05000000000000000000" pitchFamily="2" charset="2"/>
              <a:buChar char="§"/>
              <a:defRPr>
                <a:solidFill>
                  <a:srgbClr val="2626F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ts val="300"/>
              </a:spcBef>
              <a:spcAft>
                <a:spcPts val="300"/>
              </a:spcAft>
              <a:buClr>
                <a:schemeClr val="accent2"/>
              </a:buClr>
              <a:buSzPct val="50000"/>
              <a:buFont typeface="National Book" charset="0"/>
              <a:buChar char=""/>
              <a:defRPr sz="1600">
                <a:solidFill>
                  <a:srgbClr val="2626F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Font typeface="Wingdings" panose="05000000000000000000" pitchFamily="2" charset="2"/>
              <a:buChar char="Ø"/>
            </a:pPr>
            <a:endParaRPr lang="en-US" altLang="en-US" sz="2000">
              <a:solidFill>
                <a:schemeClr val="tx1"/>
              </a:solidFill>
            </a:endParaRPr>
          </a:p>
        </p:txBody>
      </p:sp>
      <p:sp>
        <p:nvSpPr>
          <p:cNvPr id="9" name="Text Placeholder 5">
            <a:extLst>
              <a:ext uri="{FF2B5EF4-FFF2-40B4-BE49-F238E27FC236}">
                <a16:creationId xmlns:a16="http://schemas.microsoft.com/office/drawing/2014/main" id="{7D468D28-4EF5-4868-AEB4-5F6843BCDA7C}"/>
              </a:ext>
            </a:extLst>
          </p:cNvPr>
          <p:cNvSpPr txBox="1">
            <a:spLocks/>
          </p:cNvSpPr>
          <p:nvPr/>
        </p:nvSpPr>
        <p:spPr>
          <a:xfrm>
            <a:off x="1962150" y="1752600"/>
            <a:ext cx="8229600" cy="4495800"/>
          </a:xfrm>
          <a:prstGeom prst="rect">
            <a:avLst/>
          </a:prstGeom>
        </p:spPr>
        <p:txBody>
          <a:bodyPr>
            <a:normAutofit/>
          </a:bodyPr>
          <a:lstStyle/>
          <a:p>
            <a:pPr marL="342900" indent="-342900" eaLnBrk="1" fontAlgn="auto" hangingPunct="1">
              <a:spcBef>
                <a:spcPts val="0"/>
              </a:spcBef>
              <a:spcAft>
                <a:spcPts val="900"/>
              </a:spcAft>
              <a:buClr>
                <a:srgbClr val="00B3FF"/>
              </a:buClr>
              <a:buSzPct val="75000"/>
              <a:defRPr/>
            </a:pPr>
            <a:endParaRPr lang="en-US" sz="2400" dirty="0">
              <a:solidFill>
                <a:schemeClr val="accent2">
                  <a:lumMod val="85000"/>
                  <a:lumOff val="15000"/>
                </a:schemeClr>
              </a:solidFill>
              <a:latin typeface="Arial" panose="020B0604020202020204" pitchFamily="34" charset="0"/>
              <a:ea typeface="+mn-ea"/>
              <a:cs typeface="Arial" panose="020B0604020202020204" pitchFamily="34" charset="0"/>
            </a:endParaRPr>
          </a:p>
        </p:txBody>
      </p:sp>
      <p:sp>
        <p:nvSpPr>
          <p:cNvPr id="100358" name="TextBox 1">
            <a:extLst>
              <a:ext uri="{FF2B5EF4-FFF2-40B4-BE49-F238E27FC236}">
                <a16:creationId xmlns:a16="http://schemas.microsoft.com/office/drawing/2014/main" id="{A648EBC1-047A-44A4-8EFA-35FB89A09709}"/>
              </a:ext>
            </a:extLst>
          </p:cNvPr>
          <p:cNvSpPr txBox="1">
            <a:spLocks noChangeArrowheads="1"/>
          </p:cNvSpPr>
          <p:nvPr/>
        </p:nvSpPr>
        <p:spPr bwMode="auto">
          <a:xfrm>
            <a:off x="2438400" y="304800"/>
            <a:ext cx="746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900"/>
              </a:spcBef>
              <a:spcAft>
                <a:spcPts val="900"/>
              </a:spcAft>
              <a:buClr>
                <a:srgbClr val="800080"/>
              </a:buClr>
              <a:buSzPct val="75000"/>
              <a:buFont typeface="Wingdings" panose="05000000000000000000" pitchFamily="2" charset="2"/>
              <a:buChar char=""/>
              <a:defRPr sz="2400">
                <a:solidFill>
                  <a:srgbClr val="2626F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600"/>
              </a:spcBef>
              <a:spcAft>
                <a:spcPts val="600"/>
              </a:spcAft>
              <a:buSzPct val="100000"/>
              <a:buFont typeface="Wingdings" panose="05000000000000000000" pitchFamily="2" charset="2"/>
              <a:buChar char="§"/>
              <a:defRPr sz="2000">
                <a:solidFill>
                  <a:srgbClr val="2626F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ts val="300"/>
              </a:spcBef>
              <a:spcAft>
                <a:spcPts val="300"/>
              </a:spcAft>
              <a:buClr>
                <a:srgbClr val="800080"/>
              </a:buClr>
              <a:buSzPct val="75000"/>
              <a:buFont typeface="Wingdings" panose="05000000000000000000" pitchFamily="2" charset="2"/>
              <a:buChar char="§"/>
              <a:defRPr>
                <a:solidFill>
                  <a:srgbClr val="2626F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ts val="300"/>
              </a:spcBef>
              <a:spcAft>
                <a:spcPts val="300"/>
              </a:spcAft>
              <a:buClr>
                <a:schemeClr val="accent2"/>
              </a:buClr>
              <a:buSzPct val="50000"/>
              <a:buFont typeface="National Book" charset="0"/>
              <a:buChar char=""/>
              <a:defRPr sz="1600">
                <a:solidFill>
                  <a:srgbClr val="2626F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spcAft>
                <a:spcPct val="0"/>
              </a:spcAft>
              <a:buClrTx/>
              <a:buSzTx/>
              <a:buFontTx/>
              <a:buNone/>
            </a:pPr>
            <a:endParaRPr lang="en-US" altLang="en-US" sz="1800">
              <a:solidFill>
                <a:schemeClr val="tx1"/>
              </a:solidFill>
              <a:latin typeface="National Book" charset="0"/>
            </a:endParaRPr>
          </a:p>
        </p:txBody>
      </p:sp>
      <p:sp>
        <p:nvSpPr>
          <p:cNvPr id="7" name="Title 1">
            <a:extLst>
              <a:ext uri="{FF2B5EF4-FFF2-40B4-BE49-F238E27FC236}">
                <a16:creationId xmlns:a16="http://schemas.microsoft.com/office/drawing/2014/main" id="{9FC33C9F-27BF-47CF-A7D1-6516064F4194}"/>
              </a:ext>
            </a:extLst>
          </p:cNvPr>
          <p:cNvSpPr txBox="1">
            <a:spLocks/>
          </p:cNvSpPr>
          <p:nvPr/>
        </p:nvSpPr>
        <p:spPr>
          <a:xfrm>
            <a:off x="1943100" y="152400"/>
            <a:ext cx="8229600" cy="1143000"/>
          </a:xfrm>
          <a:prstGeom prst="rect">
            <a:avLst/>
          </a:prstGeom>
        </p:spPr>
        <p:txBody>
          <a:bodyPr/>
          <a:lstStyle>
            <a:lvl1pPr>
              <a:defRPr>
                <a:solidFill>
                  <a:schemeClr val="bg1"/>
                </a:solidFill>
              </a:defRPr>
            </a:lvl1pPr>
          </a:lstStyle>
          <a:p>
            <a:pPr algn="ctr" eaLnBrk="1" fontAlgn="auto" hangingPunct="1">
              <a:spcAft>
                <a:spcPts val="0"/>
              </a:spcAft>
              <a:defRPr/>
            </a:pPr>
            <a:endParaRPr lang="en-US" sz="2800" b="1" dirty="0">
              <a:latin typeface="Arial" panose="020B0604020202020204" pitchFamily="34" charset="0"/>
              <a:ea typeface="+mj-ea"/>
              <a:cs typeface="Arial" panose="020B0604020202020204" pitchFamily="34" charset="0"/>
            </a:endParaRPr>
          </a:p>
        </p:txBody>
      </p:sp>
      <p:sp>
        <p:nvSpPr>
          <p:cNvPr id="100360" name="TextBox 1">
            <a:extLst>
              <a:ext uri="{FF2B5EF4-FFF2-40B4-BE49-F238E27FC236}">
                <a16:creationId xmlns:a16="http://schemas.microsoft.com/office/drawing/2014/main" id="{238D3062-1868-4F7D-9EB2-6EF7D5266422}"/>
              </a:ext>
            </a:extLst>
          </p:cNvPr>
          <p:cNvSpPr txBox="1">
            <a:spLocks noChangeArrowheads="1"/>
          </p:cNvSpPr>
          <p:nvPr/>
        </p:nvSpPr>
        <p:spPr bwMode="auto">
          <a:xfrm>
            <a:off x="838200" y="2062252"/>
            <a:ext cx="9772174" cy="4470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900"/>
              </a:spcBef>
              <a:spcAft>
                <a:spcPts val="900"/>
              </a:spcAft>
              <a:buClr>
                <a:srgbClr val="800080"/>
              </a:buClr>
              <a:buSzPct val="75000"/>
              <a:buFont typeface="Wingdings" panose="05000000000000000000" pitchFamily="2" charset="2"/>
              <a:buChar char=""/>
              <a:defRPr sz="2400">
                <a:solidFill>
                  <a:srgbClr val="2626FF"/>
                </a:solidFill>
                <a:latin typeface="Arial" panose="020B0604020202020204" pitchFamily="34" charset="0"/>
                <a:ea typeface="MS PGothic" panose="020B0600070205080204" pitchFamily="34" charset="-128"/>
                <a:cs typeface="Arial" panose="020B0604020202020204" pitchFamily="34" charset="0"/>
              </a:defRPr>
            </a:lvl1pPr>
            <a:lvl2pPr marL="627063" indent="-285750">
              <a:spcBef>
                <a:spcPts val="600"/>
              </a:spcBef>
              <a:spcAft>
                <a:spcPts val="600"/>
              </a:spcAft>
              <a:buSzPct val="100000"/>
              <a:buFont typeface="Wingdings" panose="05000000000000000000" pitchFamily="2" charset="2"/>
              <a:buChar char="§"/>
              <a:defRPr sz="2000">
                <a:solidFill>
                  <a:srgbClr val="2626F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ts val="300"/>
              </a:spcBef>
              <a:spcAft>
                <a:spcPts val="300"/>
              </a:spcAft>
              <a:buClr>
                <a:srgbClr val="800080"/>
              </a:buClr>
              <a:buSzPct val="75000"/>
              <a:buFont typeface="Wingdings" panose="05000000000000000000" pitchFamily="2" charset="2"/>
              <a:buChar char="§"/>
              <a:defRPr>
                <a:solidFill>
                  <a:srgbClr val="2626F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ts val="300"/>
              </a:spcBef>
              <a:spcAft>
                <a:spcPts val="300"/>
              </a:spcAft>
              <a:buClr>
                <a:schemeClr val="accent2"/>
              </a:buClr>
              <a:buSzPct val="50000"/>
              <a:buFont typeface="National Book" charset="0"/>
              <a:buChar char=""/>
              <a:defRPr sz="1600">
                <a:solidFill>
                  <a:srgbClr val="2626F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9pPr>
          </a:lstStyle>
          <a:p>
            <a:pPr marL="512064" indent="-512064">
              <a:lnSpc>
                <a:spcPct val="110000"/>
              </a:lnSpc>
              <a:spcBef>
                <a:spcPts val="1000"/>
              </a:spcBef>
              <a:spcAft>
                <a:spcPct val="0"/>
              </a:spcAft>
              <a:buClrTx/>
              <a:buSzTx/>
              <a:buNone/>
            </a:pP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Set aside at least 1.5 hours for this step.</a:t>
            </a:r>
          </a:p>
          <a:p>
            <a:pPr marL="0" indent="0">
              <a:spcBef>
                <a:spcPct val="0"/>
              </a:spcBef>
              <a:spcAft>
                <a:spcPct val="0"/>
              </a:spcAft>
              <a:buClrTx/>
              <a:buSzTx/>
              <a:buNone/>
            </a:pPr>
            <a:endParaRPr lang="en-US" alt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lnSpc>
                <a:spcPct val="70000"/>
              </a:lnSpc>
              <a:spcBef>
                <a:spcPts val="1000"/>
              </a:spcBef>
              <a:spcAft>
                <a:spcPct val="0"/>
              </a:spcAft>
              <a:buClrTx/>
              <a:buSzTx/>
              <a:buNone/>
            </a:pPr>
            <a:r>
              <a:rPr lang="en-US" altLang="en-US" b="1" u="sng" dirty="0">
                <a:solidFill>
                  <a:schemeClr val="tx1"/>
                </a:solidFill>
                <a:latin typeface="Tahoma" panose="020B0604030504040204" pitchFamily="34" charset="0"/>
                <a:ea typeface="Tahoma" panose="020B0604030504040204" pitchFamily="34" charset="0"/>
                <a:cs typeface="Tahoma" panose="020B0604030504040204" pitchFamily="34" charset="0"/>
              </a:rPr>
              <a:t>Before the session:</a:t>
            </a:r>
          </a:p>
          <a:p>
            <a:pPr marL="347472" lvl="1" indent="-347472">
              <a:spcBef>
                <a:spcPts val="900"/>
              </a:spcBef>
              <a:spcAft>
                <a:spcPts val="900"/>
              </a:spcAft>
              <a:buSzTx/>
              <a:buFont typeface="Arial" panose="020B0604020202020204" pitchFamily="34" charset="0"/>
              <a:buChar char="•"/>
            </a:pPr>
            <a:r>
              <a:rPr lang="en-US" alt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Adapt slide 47 with locally relevant photos of the decision-maker (if possible).</a:t>
            </a:r>
          </a:p>
          <a:p>
            <a:pPr marL="347472" lvl="1" indent="-347472">
              <a:spcBef>
                <a:spcPts val="900"/>
              </a:spcBef>
              <a:spcAft>
                <a:spcPts val="900"/>
              </a:spcAft>
              <a:buSzTx/>
              <a:buFont typeface="Arial" panose="020B0604020202020204" pitchFamily="34" charset="0"/>
              <a:buChar char="•"/>
            </a:pPr>
            <a:r>
              <a:rPr lang="en-US" alt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Prepare the blank form from slide 51 on a flip chart sheet and fill it in during the discussion of slides 49-51.</a:t>
            </a:r>
          </a:p>
          <a:p>
            <a:pPr marL="347472" lvl="1" indent="-347472">
              <a:spcBef>
                <a:spcPts val="900"/>
              </a:spcBef>
              <a:spcAft>
                <a:spcPts val="900"/>
              </a:spcAft>
              <a:buSzTx/>
              <a:buFont typeface="Arial" panose="020B0604020202020204" pitchFamily="34" charset="0"/>
              <a:buChar char="•"/>
            </a:pPr>
            <a:r>
              <a:rPr lang="en-US" alt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For tips on facilitating the small group work in Step 4, see the facilitator’s guide.</a:t>
            </a:r>
          </a:p>
          <a:p>
            <a:pPr lvl="1">
              <a:spcBef>
                <a:spcPct val="0"/>
              </a:spcBef>
              <a:spcAft>
                <a:spcPct val="0"/>
              </a:spcAft>
              <a:buSzTx/>
              <a:buFont typeface="Arial" panose="020B0604020202020204" pitchFamily="34" charset="0"/>
              <a:buChar char="•"/>
            </a:pPr>
            <a:endParaRPr lang="en-GB" altLang="en-US" dirty="0">
              <a:solidFill>
                <a:schemeClr val="tx1"/>
              </a:solidFill>
              <a:latin typeface="National Book" charset="0"/>
              <a:ea typeface="MS PGothic" panose="020B0600070205080204" pitchFamily="34" charset="-128"/>
            </a:endParaRPr>
          </a:p>
        </p:txBody>
      </p:sp>
      <p:sp>
        <p:nvSpPr>
          <p:cNvPr id="4" name="Title 3">
            <a:extLst>
              <a:ext uri="{FF2B5EF4-FFF2-40B4-BE49-F238E27FC236}">
                <a16:creationId xmlns:a16="http://schemas.microsoft.com/office/drawing/2014/main" id="{6A781F17-F4CC-4944-89C2-2F8B235B1CE8}"/>
              </a:ext>
            </a:extLst>
          </p:cNvPr>
          <p:cNvSpPr>
            <a:spLocks noGrp="1"/>
          </p:cNvSpPr>
          <p:nvPr>
            <p:ph type="title"/>
          </p:nvPr>
        </p:nvSpPr>
        <p:spPr>
          <a:xfrm>
            <a:off x="838200" y="425449"/>
            <a:ext cx="10515600" cy="1325563"/>
          </a:xfrm>
        </p:spPr>
        <p:txBody>
          <a:bodyPr>
            <a:normAutofit/>
          </a:bodyPr>
          <a:lstStyle/>
          <a:p>
            <a:pPr algn="ctr">
              <a:defRPr/>
            </a:pPr>
            <a:r>
              <a:rPr lang="en-US" sz="4000" dirty="0">
                <a:solidFill>
                  <a:srgbClr val="1F4E79"/>
                </a:solidFill>
              </a:rPr>
              <a:t>For Facilitator</a:t>
            </a:r>
            <a:br>
              <a:rPr lang="en-US" sz="4000" dirty="0">
                <a:solidFill>
                  <a:srgbClr val="1F4E79"/>
                </a:solidFill>
              </a:rPr>
            </a:br>
            <a:r>
              <a:rPr lang="en-US" sz="4000" dirty="0">
                <a:solidFill>
                  <a:srgbClr val="1F4E79"/>
                </a:solidFill>
              </a:rPr>
              <a:t>Step 4</a:t>
            </a: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Snip Same Side Corner Rectangle 3">
            <a:extLst>
              <a:ext uri="{FF2B5EF4-FFF2-40B4-BE49-F238E27FC236}">
                <a16:creationId xmlns:a16="http://schemas.microsoft.com/office/drawing/2014/main" id="{A6AF4D73-59AA-6F42-B8C7-D4FFA6B5E247}"/>
              </a:ext>
            </a:extLst>
          </p:cNvPr>
          <p:cNvSpPr/>
          <p:nvPr/>
        </p:nvSpPr>
        <p:spPr>
          <a:xfrm rot="5400000">
            <a:off x="2572671" y="-2700856"/>
            <a:ext cx="6968571" cy="12270085"/>
          </a:xfrm>
          <a:custGeom>
            <a:avLst/>
            <a:gdLst>
              <a:gd name="connsiteX0" fmla="*/ 3436144 w 6872288"/>
              <a:gd name="connsiteY0" fmla="*/ 0 h 6915150"/>
              <a:gd name="connsiteX1" fmla="*/ 3436144 w 6872288"/>
              <a:gd name="connsiteY1" fmla="*/ 0 h 6915150"/>
              <a:gd name="connsiteX2" fmla="*/ 6872288 w 6872288"/>
              <a:gd name="connsiteY2" fmla="*/ 3436144 h 6915150"/>
              <a:gd name="connsiteX3" fmla="*/ 6872288 w 6872288"/>
              <a:gd name="connsiteY3" fmla="*/ 6915150 h 6915150"/>
              <a:gd name="connsiteX4" fmla="*/ 6872288 w 6872288"/>
              <a:gd name="connsiteY4" fmla="*/ 6915150 h 6915150"/>
              <a:gd name="connsiteX5" fmla="*/ 0 w 6872288"/>
              <a:gd name="connsiteY5" fmla="*/ 6915150 h 6915150"/>
              <a:gd name="connsiteX6" fmla="*/ 0 w 6872288"/>
              <a:gd name="connsiteY6" fmla="*/ 6915150 h 6915150"/>
              <a:gd name="connsiteX7" fmla="*/ 0 w 6872288"/>
              <a:gd name="connsiteY7" fmla="*/ 3436144 h 6915150"/>
              <a:gd name="connsiteX8" fmla="*/ 3436144 w 6872288"/>
              <a:gd name="connsiteY8" fmla="*/ 0 h 6915150"/>
              <a:gd name="connsiteX0" fmla="*/ 3436144 w 6872288"/>
              <a:gd name="connsiteY0" fmla="*/ 0 h 8229600"/>
              <a:gd name="connsiteX1" fmla="*/ 3436144 w 6872288"/>
              <a:gd name="connsiteY1" fmla="*/ 0 h 8229600"/>
              <a:gd name="connsiteX2" fmla="*/ 6872288 w 6872288"/>
              <a:gd name="connsiteY2" fmla="*/ 3436144 h 8229600"/>
              <a:gd name="connsiteX3" fmla="*/ 6872288 w 6872288"/>
              <a:gd name="connsiteY3" fmla="*/ 6915150 h 8229600"/>
              <a:gd name="connsiteX4" fmla="*/ 5000625 w 6872288"/>
              <a:gd name="connsiteY4" fmla="*/ 8229600 h 8229600"/>
              <a:gd name="connsiteX5" fmla="*/ 0 w 6872288"/>
              <a:gd name="connsiteY5" fmla="*/ 6915150 h 8229600"/>
              <a:gd name="connsiteX6" fmla="*/ 0 w 6872288"/>
              <a:gd name="connsiteY6" fmla="*/ 6915150 h 8229600"/>
              <a:gd name="connsiteX7" fmla="*/ 0 w 6872288"/>
              <a:gd name="connsiteY7" fmla="*/ 3436144 h 8229600"/>
              <a:gd name="connsiteX8" fmla="*/ 3436144 w 6872288"/>
              <a:gd name="connsiteY8" fmla="*/ 0 h 8229600"/>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0 w 6886575"/>
              <a:gd name="connsiteY6" fmla="*/ 6915150 h 8786813"/>
              <a:gd name="connsiteX7" fmla="*/ 0 w 6886575"/>
              <a:gd name="connsiteY7" fmla="*/ 3436144 h 8786813"/>
              <a:gd name="connsiteX8" fmla="*/ 3436144 w 6886575"/>
              <a:gd name="connsiteY8" fmla="*/ 0 h 8786813"/>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1014413 w 6886575"/>
              <a:gd name="connsiteY6" fmla="*/ 7586662 h 8786813"/>
              <a:gd name="connsiteX7" fmla="*/ 0 w 6886575"/>
              <a:gd name="connsiteY7" fmla="*/ 3436144 h 8786813"/>
              <a:gd name="connsiteX8" fmla="*/ 3436144 w 6886575"/>
              <a:gd name="connsiteY8" fmla="*/ 0 h 8786813"/>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642938 w 6886575"/>
              <a:gd name="connsiteY6" fmla="*/ 5357812 h 8786813"/>
              <a:gd name="connsiteX7" fmla="*/ 0 w 6886575"/>
              <a:gd name="connsiteY7" fmla="*/ 3436144 h 8786813"/>
              <a:gd name="connsiteX8" fmla="*/ 3436144 w 6886575"/>
              <a:gd name="connsiteY8"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5029200 w 6915150"/>
              <a:gd name="connsiteY4" fmla="*/ 8229600 h 8786813"/>
              <a:gd name="connsiteX5" fmla="*/ 0 w 6915150"/>
              <a:gd name="connsiteY5" fmla="*/ 8786813 h 8786813"/>
              <a:gd name="connsiteX6" fmla="*/ 671513 w 6915150"/>
              <a:gd name="connsiteY6" fmla="*/ 5357812 h 8786813"/>
              <a:gd name="connsiteX7" fmla="*/ 28575 w 6915150"/>
              <a:gd name="connsiteY7" fmla="*/ 3436144 h 8786813"/>
              <a:gd name="connsiteX8" fmla="*/ 3464719 w 6915150"/>
              <a:gd name="connsiteY8"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5029200 w 6915150"/>
              <a:gd name="connsiteY4" fmla="*/ 8229600 h 8786813"/>
              <a:gd name="connsiteX5" fmla="*/ 0 w 6915150"/>
              <a:gd name="connsiteY5" fmla="*/ 8786813 h 8786813"/>
              <a:gd name="connsiteX6" fmla="*/ 28575 w 6915150"/>
              <a:gd name="connsiteY6" fmla="*/ 3436144 h 8786813"/>
              <a:gd name="connsiteX7" fmla="*/ 3464719 w 6915150"/>
              <a:gd name="connsiteY7"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6" fmla="*/ 3464719 w 6915150"/>
              <a:gd name="connsiteY6" fmla="*/ 0 h 8786813"/>
              <a:gd name="connsiteX0" fmla="*/ 1535907 w 6915150"/>
              <a:gd name="connsiteY0" fmla="*/ 1771651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6" fmla="*/ 1535907 w 6915150"/>
              <a:gd name="connsiteY6" fmla="*/ 1771651 h 8786813"/>
              <a:gd name="connsiteX0" fmla="*/ 28575 w 6915150"/>
              <a:gd name="connsiteY0" fmla="*/ 3436144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0" fmla="*/ 28575 w 6915150"/>
              <a:gd name="connsiteY0" fmla="*/ 2150268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28575 w 6915150"/>
              <a:gd name="connsiteY5" fmla="*/ 2150268 h 7500937"/>
              <a:gd name="connsiteX0" fmla="*/ 42862 w 6915150"/>
              <a:gd name="connsiteY0" fmla="*/ 2135981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42862 w 6915150"/>
              <a:gd name="connsiteY5" fmla="*/ 2135981 h 7500937"/>
              <a:gd name="connsiteX0" fmla="*/ 313796 w 6915150"/>
              <a:gd name="connsiteY0" fmla="*/ 2164203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313796 w 6915150"/>
              <a:gd name="connsiteY5" fmla="*/ 2164203 h 7500937"/>
              <a:gd name="connsiteX0" fmla="*/ 25930 w 6915150"/>
              <a:gd name="connsiteY0" fmla="*/ 2248870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25930 w 6915150"/>
              <a:gd name="connsiteY5" fmla="*/ 2248870 h 7500937"/>
              <a:gd name="connsiteX0" fmla="*/ 0 w 6923087"/>
              <a:gd name="connsiteY0" fmla="*/ 2254514 h 7500937"/>
              <a:gd name="connsiteX1" fmla="*/ 3544093 w 6923087"/>
              <a:gd name="connsiteY1" fmla="*/ 0 h 7500937"/>
              <a:gd name="connsiteX2" fmla="*/ 6908800 w 6923087"/>
              <a:gd name="connsiteY2" fmla="*/ 2150268 h 7500937"/>
              <a:gd name="connsiteX3" fmla="*/ 6923087 w 6923087"/>
              <a:gd name="connsiteY3" fmla="*/ 7500937 h 7500937"/>
              <a:gd name="connsiteX4" fmla="*/ 7937 w 6923087"/>
              <a:gd name="connsiteY4" fmla="*/ 7500937 h 7500937"/>
              <a:gd name="connsiteX5" fmla="*/ 0 w 6923087"/>
              <a:gd name="connsiteY5" fmla="*/ 2254514 h 7500937"/>
              <a:gd name="connsiteX0" fmla="*/ 13586 w 6936673"/>
              <a:gd name="connsiteY0" fmla="*/ 2254514 h 10595011"/>
              <a:gd name="connsiteX1" fmla="*/ 3557679 w 6936673"/>
              <a:gd name="connsiteY1" fmla="*/ 0 h 10595011"/>
              <a:gd name="connsiteX2" fmla="*/ 6922386 w 6936673"/>
              <a:gd name="connsiteY2" fmla="*/ 2150268 h 10595011"/>
              <a:gd name="connsiteX3" fmla="*/ 6936673 w 6936673"/>
              <a:gd name="connsiteY3" fmla="*/ 7500937 h 10595011"/>
              <a:gd name="connsiteX4" fmla="*/ 258 w 6936673"/>
              <a:gd name="connsiteY4" fmla="*/ 10595011 h 10595011"/>
              <a:gd name="connsiteX5" fmla="*/ 13586 w 6936673"/>
              <a:gd name="connsiteY5" fmla="*/ 2254514 h 10595011"/>
              <a:gd name="connsiteX0" fmla="*/ 13586 w 6968571"/>
              <a:gd name="connsiteY0" fmla="*/ 2254514 h 10595011"/>
              <a:gd name="connsiteX1" fmla="*/ 3557679 w 6968571"/>
              <a:gd name="connsiteY1" fmla="*/ 0 h 10595011"/>
              <a:gd name="connsiteX2" fmla="*/ 6922386 w 6968571"/>
              <a:gd name="connsiteY2" fmla="*/ 2150268 h 10595011"/>
              <a:gd name="connsiteX3" fmla="*/ 6968571 w 6968571"/>
              <a:gd name="connsiteY3" fmla="*/ 10563114 h 10595011"/>
              <a:gd name="connsiteX4" fmla="*/ 258 w 6968571"/>
              <a:gd name="connsiteY4" fmla="*/ 10595011 h 10595011"/>
              <a:gd name="connsiteX5" fmla="*/ 13586 w 6968571"/>
              <a:gd name="connsiteY5" fmla="*/ 2254514 h 1059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8571" h="10595011">
                <a:moveTo>
                  <a:pt x="13586" y="2254514"/>
                </a:moveTo>
                <a:lnTo>
                  <a:pt x="3557679" y="0"/>
                </a:lnTo>
                <a:lnTo>
                  <a:pt x="6922386" y="2150268"/>
                </a:lnTo>
                <a:cubicBezTo>
                  <a:pt x="6927148" y="3933824"/>
                  <a:pt x="6963809" y="8779558"/>
                  <a:pt x="6968571" y="10563114"/>
                </a:cubicBezTo>
                <a:lnTo>
                  <a:pt x="258" y="10595011"/>
                </a:lnTo>
                <a:cubicBezTo>
                  <a:pt x="-2388" y="8846203"/>
                  <a:pt x="16232" y="4003322"/>
                  <a:pt x="13586" y="2254514"/>
                </a:cubicBezTo>
                <a:close/>
              </a:path>
            </a:pathLst>
          </a:custGeom>
          <a:solidFill>
            <a:srgbClr val="7AC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7" name="TextBox 6">
            <a:extLst>
              <a:ext uri="{FF2B5EF4-FFF2-40B4-BE49-F238E27FC236}">
                <a16:creationId xmlns:a16="http://schemas.microsoft.com/office/drawing/2014/main" id="{9744ADD8-55D5-EE48-B763-979A4A9B46D1}"/>
              </a:ext>
            </a:extLst>
          </p:cNvPr>
          <p:cNvSpPr txBox="1"/>
          <p:nvPr/>
        </p:nvSpPr>
        <p:spPr>
          <a:xfrm>
            <a:off x="6892472" y="2760782"/>
            <a:ext cx="4859866" cy="1938992"/>
          </a:xfrm>
          <a:prstGeom prst="rect">
            <a:avLst/>
          </a:prstGeom>
          <a:noFill/>
        </p:spPr>
        <p:txBody>
          <a:bodyPr wrap="square" rtlCol="0">
            <a:spAutoFit/>
          </a:bodyPr>
          <a:lstStyle/>
          <a:p>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Step 4 Outcome:</a:t>
            </a:r>
          </a:p>
          <a:p>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Understanding of Decision‑maker</a:t>
            </a:r>
          </a:p>
        </p:txBody>
      </p:sp>
      <p:pic>
        <p:nvPicPr>
          <p:cNvPr id="3" name="Picture 2" descr="Diagram&#10;&#10;Description automatically generated">
            <a:extLst>
              <a:ext uri="{FF2B5EF4-FFF2-40B4-BE49-F238E27FC236}">
                <a16:creationId xmlns:a16="http://schemas.microsoft.com/office/drawing/2014/main" id="{18E807CD-EDAA-4B59-B10A-DCFCB23FD591}"/>
              </a:ext>
            </a:extLst>
          </p:cNvPr>
          <p:cNvPicPr>
            <a:picLocks noChangeAspect="1"/>
          </p:cNvPicPr>
          <p:nvPr/>
        </p:nvPicPr>
        <p:blipFill>
          <a:blip r:embed="rId3"/>
          <a:stretch>
            <a:fillRect/>
          </a:stretch>
        </p:blipFill>
        <p:spPr>
          <a:xfrm>
            <a:off x="628832" y="297180"/>
            <a:ext cx="6263640" cy="6263640"/>
          </a:xfrm>
          <a:prstGeom prst="rect">
            <a:avLst/>
          </a:prstGeom>
        </p:spPr>
      </p:pic>
    </p:spTree>
    <p:extLst>
      <p:ext uri="{BB962C8B-B14F-4D97-AF65-F5344CB8AC3E}">
        <p14:creationId xmlns:p14="http://schemas.microsoft.com/office/powerpoint/2010/main" val="27149874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9D884CE-4872-E549-86EB-122D02E69F2F}"/>
              </a:ext>
            </a:extLst>
          </p:cNvPr>
          <p:cNvSpPr>
            <a:spLocks noGrp="1"/>
          </p:cNvSpPr>
          <p:nvPr>
            <p:ph idx="1"/>
          </p:nvPr>
        </p:nvSpPr>
        <p:spPr/>
        <p:txBody>
          <a:bodyPr/>
          <a:lstStyle/>
          <a:p>
            <a:pPr marL="0" indent="0" algn="ctr" eaLnBrk="1" hangingPunct="1">
              <a:buNone/>
            </a:pPr>
            <a:r>
              <a:rPr lang="en-US" altLang="en-US" dirty="0"/>
              <a:t>Who has the power to ensure that your issue is addressed?</a:t>
            </a:r>
          </a:p>
          <a:p>
            <a:endParaRPr lang="en-US" dirty="0"/>
          </a:p>
        </p:txBody>
      </p:sp>
      <p:sp>
        <p:nvSpPr>
          <p:cNvPr id="104450" name="Title 2">
            <a:extLst>
              <a:ext uri="{FF2B5EF4-FFF2-40B4-BE49-F238E27FC236}">
                <a16:creationId xmlns:a16="http://schemas.microsoft.com/office/drawing/2014/main" id="{486B626E-F167-4299-B391-883659392EB9}"/>
              </a:ext>
            </a:extLst>
          </p:cNvPr>
          <p:cNvSpPr>
            <a:spLocks noGrp="1"/>
          </p:cNvSpPr>
          <p:nvPr>
            <p:ph type="title"/>
          </p:nvPr>
        </p:nvSpPr>
        <p:spPr/>
        <p:txBody>
          <a:bodyPr>
            <a:normAutofit/>
          </a:bodyPr>
          <a:lstStyle/>
          <a:p>
            <a:pPr eaLnBrk="1" hangingPunct="1"/>
            <a:r>
              <a:rPr lang="en-US" altLang="en-US" dirty="0"/>
              <a:t>Step 4—Who Makes the Decisions?</a:t>
            </a:r>
          </a:p>
        </p:txBody>
      </p:sp>
      <p:grpSp>
        <p:nvGrpSpPr>
          <p:cNvPr id="104453" name="Group 19">
            <a:extLst>
              <a:ext uri="{FF2B5EF4-FFF2-40B4-BE49-F238E27FC236}">
                <a16:creationId xmlns:a16="http://schemas.microsoft.com/office/drawing/2014/main" id="{78EBE9D9-6976-45E8-AC50-77931E9942DD}"/>
              </a:ext>
            </a:extLst>
          </p:cNvPr>
          <p:cNvGrpSpPr>
            <a:grpSpLocks/>
          </p:cNvGrpSpPr>
          <p:nvPr/>
        </p:nvGrpSpPr>
        <p:grpSpPr bwMode="auto">
          <a:xfrm>
            <a:off x="1183741" y="2740609"/>
            <a:ext cx="10170059" cy="3991368"/>
            <a:chOff x="1694208" y="3359951"/>
            <a:chExt cx="7209169" cy="4157127"/>
          </a:xfrm>
        </p:grpSpPr>
        <p:sp>
          <p:nvSpPr>
            <p:cNvPr id="21" name="Rectangle 20">
              <a:extLst>
                <a:ext uri="{FF2B5EF4-FFF2-40B4-BE49-F238E27FC236}">
                  <a16:creationId xmlns:a16="http://schemas.microsoft.com/office/drawing/2014/main" id="{684CFC44-1D3F-4E84-80F0-CC6EA1396D77}"/>
                </a:ext>
              </a:extLst>
            </p:cNvPr>
            <p:cNvSpPr/>
            <p:nvPr/>
          </p:nvSpPr>
          <p:spPr>
            <a:xfrm>
              <a:off x="3722216" y="3402337"/>
              <a:ext cx="2457563" cy="1293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solidFill>
                    <a:srgbClr val="7AC360"/>
                  </a:solidFill>
                  <a:latin typeface="Tahoma" panose="020B0604030504040204" pitchFamily="34" charset="0"/>
                  <a:ea typeface="Tahoma" panose="020B0604030504040204" pitchFamily="34" charset="0"/>
                  <a:cs typeface="Tahoma" panose="020B0604030504040204" pitchFamily="34" charset="0"/>
                </a:rPr>
                <a:t>Academia</a:t>
              </a:r>
            </a:p>
            <a:p>
              <a:pPr algn="ctr" eaLnBrk="1" fontAlgn="auto" hangingPunct="1">
                <a:spcBef>
                  <a:spcPts val="0"/>
                </a:spcBef>
                <a:spcAft>
                  <a:spcPts val="0"/>
                </a:spcAft>
                <a:defRP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Researchers</a:t>
              </a:r>
            </a:p>
            <a:p>
              <a:pPr algn="ctr" eaLnBrk="1" fontAlgn="auto" hangingPunct="1">
                <a:spcBef>
                  <a:spcPts val="0"/>
                </a:spcBef>
                <a:spcAft>
                  <a:spcPts val="0"/>
                </a:spcAft>
                <a:defRP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Professors</a:t>
              </a:r>
            </a:p>
          </p:txBody>
        </p:sp>
        <p:sp>
          <p:nvSpPr>
            <p:cNvPr id="22" name="Rectangle 21">
              <a:extLst>
                <a:ext uri="{FF2B5EF4-FFF2-40B4-BE49-F238E27FC236}">
                  <a16:creationId xmlns:a16="http://schemas.microsoft.com/office/drawing/2014/main" id="{F68588F4-233D-453A-A9D5-753A79FC1D3D}"/>
                </a:ext>
              </a:extLst>
            </p:cNvPr>
            <p:cNvSpPr/>
            <p:nvPr/>
          </p:nvSpPr>
          <p:spPr>
            <a:xfrm>
              <a:off x="5629802" y="3551976"/>
              <a:ext cx="3273575" cy="1295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solidFill>
                    <a:srgbClr val="7AC360"/>
                  </a:solidFill>
                  <a:latin typeface="Tahoma" panose="020B0604030504040204" pitchFamily="34" charset="0"/>
                  <a:ea typeface="Tahoma" panose="020B0604030504040204" pitchFamily="34" charset="0"/>
                  <a:cs typeface="Tahoma" panose="020B0604030504040204" pitchFamily="34" charset="0"/>
                </a:rPr>
                <a:t>Frontline Workers</a:t>
              </a:r>
            </a:p>
            <a:p>
              <a:pPr algn="ctr" eaLnBrk="1" fontAlgn="auto" hangingPunct="1">
                <a:spcBef>
                  <a:spcPts val="0"/>
                </a:spcBef>
                <a:spcAft>
                  <a:spcPts val="0"/>
                </a:spcAft>
                <a:defRP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Nurses</a:t>
              </a:r>
            </a:p>
            <a:p>
              <a:pPr algn="ctr" eaLnBrk="1" fontAlgn="auto" hangingPunct="1">
                <a:spcBef>
                  <a:spcPts val="0"/>
                </a:spcBef>
                <a:spcAft>
                  <a:spcPts val="0"/>
                </a:spcAft>
                <a:defRP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Teachers</a:t>
              </a:r>
            </a:p>
            <a:p>
              <a:pPr algn="ctr" eaLnBrk="1" fontAlgn="auto" hangingPunct="1">
                <a:spcBef>
                  <a:spcPts val="0"/>
                </a:spcBef>
                <a:spcAft>
                  <a:spcPts val="0"/>
                </a:spcAft>
                <a:defRP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Sanitation Workers</a:t>
              </a:r>
            </a:p>
          </p:txBody>
        </p:sp>
        <p:sp>
          <p:nvSpPr>
            <p:cNvPr id="23" name="Rectangle 22">
              <a:extLst>
                <a:ext uri="{FF2B5EF4-FFF2-40B4-BE49-F238E27FC236}">
                  <a16:creationId xmlns:a16="http://schemas.microsoft.com/office/drawing/2014/main" id="{14219AD2-030A-4630-A0DE-218D38092CFA}"/>
                </a:ext>
              </a:extLst>
            </p:cNvPr>
            <p:cNvSpPr/>
            <p:nvPr/>
          </p:nvSpPr>
          <p:spPr>
            <a:xfrm>
              <a:off x="1896224" y="3359951"/>
              <a:ext cx="2097184" cy="1295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anchor="ctr"/>
            <a:lstStyle/>
            <a:p>
              <a:pPr algn="ctr" eaLnBrk="1" fontAlgn="auto" hangingPunct="1">
                <a:spcBef>
                  <a:spcPts val="0"/>
                </a:spcBef>
                <a:spcAft>
                  <a:spcPts val="0"/>
                </a:spcAft>
                <a:defRPr/>
              </a:pPr>
              <a:r>
                <a:rPr lang="en-US" sz="2400" b="1" dirty="0">
                  <a:solidFill>
                    <a:srgbClr val="7AC360"/>
                  </a:solidFill>
                  <a:latin typeface="Tahoma" panose="020B0604030504040204" pitchFamily="34" charset="0"/>
                  <a:ea typeface="Tahoma" panose="020B0604030504040204" pitchFamily="34" charset="0"/>
                  <a:cs typeface="Tahoma" panose="020B0604030504040204" pitchFamily="34" charset="0"/>
                </a:rPr>
                <a:t>Private Sector</a:t>
              </a:r>
            </a:p>
            <a:p>
              <a:pPr algn="ctr" eaLnBrk="1" fontAlgn="auto" hangingPunct="1">
                <a:spcBef>
                  <a:spcPts val="0"/>
                </a:spcBef>
                <a:spcAft>
                  <a:spcPts val="0"/>
                </a:spcAft>
                <a:defRP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Economists</a:t>
              </a:r>
            </a:p>
            <a:p>
              <a:pPr algn="ctr" eaLnBrk="1" fontAlgn="auto" hangingPunct="1">
                <a:spcBef>
                  <a:spcPts val="0"/>
                </a:spcBef>
                <a:spcAft>
                  <a:spcPts val="0"/>
                </a:spcAft>
                <a:defRP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Healthcare providers</a:t>
              </a:r>
            </a:p>
          </p:txBody>
        </p:sp>
        <p:sp>
          <p:nvSpPr>
            <p:cNvPr id="24" name="Rectangle 23">
              <a:extLst>
                <a:ext uri="{FF2B5EF4-FFF2-40B4-BE49-F238E27FC236}">
                  <a16:creationId xmlns:a16="http://schemas.microsoft.com/office/drawing/2014/main" id="{7D35083C-E0EC-4BEA-A180-B5C7FAB8A17E}"/>
                </a:ext>
              </a:extLst>
            </p:cNvPr>
            <p:cNvSpPr/>
            <p:nvPr/>
          </p:nvSpPr>
          <p:spPr>
            <a:xfrm>
              <a:off x="1694208" y="4970054"/>
              <a:ext cx="3733971" cy="240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a:defRPr sz="2400">
                  <a:solidFill>
                    <a:schemeClr val="tx1"/>
                  </a:solidFill>
                  <a:latin typeface="National Book" charset="0"/>
                  <a:ea typeface="MS PGothic" panose="020B0600070205080204" pitchFamily="34" charset="-128"/>
                </a:defRPr>
              </a:lvl1pPr>
              <a:lvl2pPr marL="742950" indent="-285750">
                <a:defRPr sz="2400">
                  <a:solidFill>
                    <a:schemeClr val="tx1"/>
                  </a:solidFill>
                  <a:latin typeface="National Book" charset="0"/>
                  <a:ea typeface="MS PGothic" panose="020B0600070205080204" pitchFamily="34" charset="-128"/>
                </a:defRPr>
              </a:lvl2pPr>
              <a:lvl3pPr marL="1143000" indent="-228600">
                <a:defRPr sz="2400">
                  <a:solidFill>
                    <a:schemeClr val="tx1"/>
                  </a:solidFill>
                  <a:latin typeface="National Book" charset="0"/>
                  <a:ea typeface="MS PGothic" panose="020B0600070205080204" pitchFamily="34" charset="-128"/>
                </a:defRPr>
              </a:lvl3pPr>
              <a:lvl4pPr marL="1600200" indent="-228600">
                <a:defRPr sz="2400">
                  <a:solidFill>
                    <a:schemeClr val="tx1"/>
                  </a:solidFill>
                  <a:latin typeface="National Book" charset="0"/>
                  <a:ea typeface="MS PGothic" panose="020B0600070205080204" pitchFamily="34" charset="-128"/>
                </a:defRPr>
              </a:lvl4pPr>
              <a:lvl5pPr marL="2057400" indent="-228600">
                <a:defRPr sz="2400">
                  <a:solidFill>
                    <a:schemeClr val="tx1"/>
                  </a:solidFill>
                  <a:latin typeface="National Book"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9pPr>
            </a:lstStyle>
            <a:p>
              <a:pPr algn="ctr" eaLnBrk="1" hangingPunct="1">
                <a:defRPr/>
              </a:pPr>
              <a:r>
                <a:rPr lang="en-US" altLang="en-US" b="1" dirty="0">
                  <a:solidFill>
                    <a:srgbClr val="7AC360"/>
                  </a:solidFill>
                  <a:latin typeface="Tahoma" panose="020B0604030504040204" pitchFamily="34" charset="0"/>
                  <a:ea typeface="Tahoma" panose="020B0604030504040204" pitchFamily="34" charset="0"/>
                  <a:cs typeface="Tahoma" panose="020B0604030504040204" pitchFamily="34" charset="0"/>
                </a:rPr>
                <a:t>Civil Society</a:t>
              </a:r>
            </a:p>
            <a:p>
              <a:pPr algn="ctr" eaLnBrk="1" hangingPunct="1">
                <a:defRPr/>
              </a:pPr>
              <a:r>
                <a:rPr lang="en-US" altLang="en-US" dirty="0">
                  <a:solidFill>
                    <a:srgbClr val="262626"/>
                  </a:solidFill>
                  <a:latin typeface="Tahoma" panose="020B0604030504040204" pitchFamily="34" charset="0"/>
                  <a:ea typeface="Tahoma" panose="020B0604030504040204" pitchFamily="34" charset="0"/>
                  <a:cs typeface="Tahoma" panose="020B0604030504040204" pitchFamily="34" charset="0"/>
                </a:rPr>
                <a:t>Nongovernmental organizations</a:t>
              </a:r>
            </a:p>
            <a:p>
              <a:pPr algn="ctr" eaLnBrk="1" hangingPunct="1">
                <a:defRPr/>
              </a:pPr>
              <a:r>
                <a:rPr lang="en-US" altLang="en-US" dirty="0">
                  <a:solidFill>
                    <a:srgbClr val="262626"/>
                  </a:solidFill>
                  <a:latin typeface="Tahoma" panose="020B0604030504040204" pitchFamily="34" charset="0"/>
                  <a:ea typeface="Tahoma" panose="020B0604030504040204" pitchFamily="34" charset="0"/>
                  <a:cs typeface="Tahoma" panose="020B0604030504040204" pitchFamily="34" charset="0"/>
                </a:rPr>
                <a:t>Faith-based organizations</a:t>
              </a:r>
            </a:p>
            <a:p>
              <a:pPr algn="ctr" eaLnBrk="1" hangingPunct="1">
                <a:defRPr/>
              </a:pPr>
              <a:r>
                <a:rPr lang="en-US" altLang="en-US" dirty="0">
                  <a:solidFill>
                    <a:srgbClr val="262626"/>
                  </a:solidFill>
                  <a:latin typeface="Tahoma" panose="020B0604030504040204" pitchFamily="34" charset="0"/>
                  <a:ea typeface="Tahoma" panose="020B0604030504040204" pitchFamily="34" charset="0"/>
                  <a:cs typeface="Tahoma" panose="020B0604030504040204" pitchFamily="34" charset="0"/>
                </a:rPr>
                <a:t>Women’s</a:t>
              </a:r>
              <a:r>
                <a:rPr lang="en-US" altLang="ja-JP" dirty="0">
                  <a:solidFill>
                    <a:srgbClr val="262626"/>
                  </a:solidFill>
                  <a:latin typeface="Tahoma" panose="020B0604030504040204" pitchFamily="34" charset="0"/>
                  <a:ea typeface="Tahoma" panose="020B0604030504040204" pitchFamily="34" charset="0"/>
                  <a:cs typeface="Tahoma" panose="020B0604030504040204" pitchFamily="34" charset="0"/>
                </a:rPr>
                <a:t> associations</a:t>
              </a:r>
            </a:p>
            <a:p>
              <a:pPr algn="ctr" eaLnBrk="1" hangingPunct="1">
                <a:defRPr/>
              </a:pPr>
              <a:r>
                <a:rPr lang="en-US" altLang="en-US" dirty="0">
                  <a:solidFill>
                    <a:srgbClr val="262626"/>
                  </a:solidFill>
                  <a:latin typeface="Tahoma" panose="020B0604030504040204" pitchFamily="34" charset="0"/>
                  <a:ea typeface="Tahoma" panose="020B0604030504040204" pitchFamily="34" charset="0"/>
                  <a:cs typeface="Tahoma" panose="020B0604030504040204" pitchFamily="34" charset="0"/>
                </a:rPr>
                <a:t>Youth groups</a:t>
              </a:r>
            </a:p>
            <a:p>
              <a:pPr algn="ctr" eaLnBrk="1" hangingPunct="1">
                <a:defRPr/>
              </a:pPr>
              <a:r>
                <a:rPr lang="en-US" altLang="en-US" dirty="0">
                  <a:solidFill>
                    <a:srgbClr val="262626"/>
                  </a:solidFill>
                  <a:latin typeface="Tahoma" panose="020B0604030504040204" pitchFamily="34" charset="0"/>
                  <a:ea typeface="Tahoma" panose="020B0604030504040204" pitchFamily="34" charset="0"/>
                  <a:cs typeface="Tahoma" panose="020B0604030504040204" pitchFamily="34" charset="0"/>
                </a:rPr>
                <a:t>Advocacy officers</a:t>
              </a:r>
            </a:p>
          </p:txBody>
        </p:sp>
        <p:sp>
          <p:nvSpPr>
            <p:cNvPr id="25" name="Rectangle 24">
              <a:extLst>
                <a:ext uri="{FF2B5EF4-FFF2-40B4-BE49-F238E27FC236}">
                  <a16:creationId xmlns:a16="http://schemas.microsoft.com/office/drawing/2014/main" id="{4C9B7C44-AB65-4923-96B6-A93FB8215699}"/>
                </a:ext>
              </a:extLst>
            </p:cNvPr>
            <p:cNvSpPr/>
            <p:nvPr/>
          </p:nvSpPr>
          <p:spPr>
            <a:xfrm>
              <a:off x="5586485" y="5112891"/>
              <a:ext cx="3071954" cy="2404187"/>
            </a:xfrm>
            <a:prstGeom prst="rect">
              <a:avLst/>
            </a:prstGeom>
            <a:solidFill>
              <a:schemeClr val="bg1"/>
            </a:solidFill>
            <a:ln>
              <a:noFill/>
            </a:ln>
          </p:spPr>
          <p:txBody>
            <a:bodyPr>
              <a:spAutoFit/>
            </a:bodyPr>
            <a:lstStyle/>
            <a:p>
              <a:pPr algn="ctr" eaLnBrk="1" fontAlgn="auto" hangingPunct="1">
                <a:spcBef>
                  <a:spcPts val="0"/>
                </a:spcBef>
                <a:spcAft>
                  <a:spcPts val="0"/>
                </a:spcAft>
                <a:defRPr/>
              </a:pPr>
              <a:r>
                <a:rPr lang="en-US" sz="2400" b="1" dirty="0">
                  <a:solidFill>
                    <a:srgbClr val="7AC360"/>
                  </a:solidFill>
                  <a:latin typeface="Tahoma" panose="020B0604030504040204" pitchFamily="34" charset="0"/>
                  <a:ea typeface="Tahoma" panose="020B0604030504040204" pitchFamily="34" charset="0"/>
                  <a:cs typeface="Tahoma" panose="020B0604030504040204" pitchFamily="34" charset="0"/>
                </a:rPr>
                <a:t>Government</a:t>
              </a:r>
            </a:p>
            <a:p>
              <a:pPr algn="ctr" eaLnBrk="1" fontAlgn="auto" hangingPunct="1">
                <a:spcBef>
                  <a:spcPts val="0"/>
                </a:spcBef>
                <a:spcAft>
                  <a:spcPts val="0"/>
                </a:spcAft>
                <a:defRPr/>
              </a:pPr>
              <a:r>
                <a:rPr lang="en-US" sz="2400" dirty="0">
                  <a:latin typeface="Tahoma" panose="020B0604030504040204" pitchFamily="34" charset="0"/>
                  <a:ea typeface="Tahoma" panose="020B0604030504040204" pitchFamily="34" charset="0"/>
                  <a:cs typeface="Tahoma" panose="020B0604030504040204" pitchFamily="34" charset="0"/>
                </a:rPr>
                <a:t>Minister of Health</a:t>
              </a:r>
            </a:p>
            <a:p>
              <a:pPr algn="ctr" eaLnBrk="1" fontAlgn="auto" hangingPunct="1">
                <a:spcBef>
                  <a:spcPts val="0"/>
                </a:spcBef>
                <a:spcAft>
                  <a:spcPts val="0"/>
                </a:spcAft>
                <a:defRPr/>
              </a:pPr>
              <a:r>
                <a:rPr lang="en-US" sz="2400" dirty="0">
                  <a:latin typeface="Tahoma" panose="020B0604030504040204" pitchFamily="34" charset="0"/>
                  <a:ea typeface="Tahoma" panose="020B0604030504040204" pitchFamily="34" charset="0"/>
                  <a:cs typeface="Tahoma" panose="020B0604030504040204" pitchFamily="34" charset="0"/>
                </a:rPr>
                <a:t>Minister of Gender</a:t>
              </a:r>
            </a:p>
            <a:p>
              <a:pPr algn="ctr" eaLnBrk="1" fontAlgn="auto" hangingPunct="1">
                <a:spcBef>
                  <a:spcPts val="0"/>
                </a:spcBef>
                <a:spcAft>
                  <a:spcPts val="0"/>
                </a:spcAft>
                <a:defRPr/>
              </a:pPr>
              <a:r>
                <a:rPr lang="en-US" sz="2400" dirty="0">
                  <a:latin typeface="Tahoma" panose="020B0604030504040204" pitchFamily="34" charset="0"/>
                  <a:ea typeface="Tahoma" panose="020B0604030504040204" pitchFamily="34" charset="0"/>
                  <a:cs typeface="Tahoma" panose="020B0604030504040204" pitchFamily="34" charset="0"/>
                </a:rPr>
                <a:t>Minister of Finance</a:t>
              </a:r>
            </a:p>
            <a:p>
              <a:pPr algn="ctr" eaLnBrk="1" fontAlgn="auto" hangingPunct="1">
                <a:spcBef>
                  <a:spcPts val="0"/>
                </a:spcBef>
                <a:spcAft>
                  <a:spcPts val="0"/>
                </a:spcAft>
                <a:defRPr/>
              </a:pPr>
              <a:r>
                <a:rPr lang="en-US" sz="2400" dirty="0">
                  <a:latin typeface="Tahoma" panose="020B0604030504040204" pitchFamily="34" charset="0"/>
                  <a:ea typeface="Tahoma" panose="020B0604030504040204" pitchFamily="34" charset="0"/>
                  <a:cs typeface="Tahoma" panose="020B0604030504040204" pitchFamily="34" charset="0"/>
                </a:rPr>
                <a:t>Advisors to the Minister</a:t>
              </a:r>
            </a:p>
            <a:p>
              <a:pPr algn="ctr" eaLnBrk="1" fontAlgn="auto" hangingPunct="1">
                <a:spcBef>
                  <a:spcPts val="0"/>
                </a:spcBef>
                <a:spcAft>
                  <a:spcPts val="0"/>
                </a:spcAft>
                <a:defRPr/>
              </a:pPr>
              <a:r>
                <a:rPr lang="en-US" sz="2400" dirty="0">
                  <a:latin typeface="Tahoma" panose="020B0604030504040204" pitchFamily="34" charset="0"/>
                  <a:ea typeface="Tahoma" panose="020B0604030504040204" pitchFamily="34" charset="0"/>
                  <a:cs typeface="Tahoma" panose="020B0604030504040204" pitchFamily="34" charset="0"/>
                </a:rPr>
                <a:t>Technical officers</a:t>
              </a:r>
              <a:endParaRPr lang="en-US" dirty="0">
                <a:latin typeface="Tahoma" panose="020B0604030504040204" pitchFamily="34" charset="0"/>
                <a:ea typeface="Tahoma" panose="020B0604030504040204" pitchFamily="34" charset="0"/>
                <a:cs typeface="Tahoma" panose="020B0604030504040204" pitchFamily="34" charset="0"/>
              </a:endParaRPr>
            </a:p>
          </p:txBody>
        </p:sp>
      </p:grpSp>
      <p:sp>
        <p:nvSpPr>
          <p:cNvPr id="104454" name="TextBox 1">
            <a:extLst>
              <a:ext uri="{FF2B5EF4-FFF2-40B4-BE49-F238E27FC236}">
                <a16:creationId xmlns:a16="http://schemas.microsoft.com/office/drawing/2014/main" id="{47EFD4A8-EC64-41A2-931B-C3BD3A359867}"/>
              </a:ext>
            </a:extLst>
          </p:cNvPr>
          <p:cNvSpPr txBox="1">
            <a:spLocks noChangeArrowheads="1"/>
          </p:cNvSpPr>
          <p:nvPr/>
        </p:nvSpPr>
        <p:spPr bwMode="auto">
          <a:xfrm>
            <a:off x="3303283" y="2000756"/>
            <a:ext cx="6296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900"/>
              </a:spcBef>
              <a:spcAft>
                <a:spcPts val="900"/>
              </a:spcAft>
              <a:buClr>
                <a:srgbClr val="0000FF"/>
              </a:buClr>
              <a:buSzPct val="75000"/>
              <a:buFont typeface="Wingdings" panose="05000000000000000000" pitchFamily="2" charset="2"/>
              <a:buChar char=""/>
              <a:defRPr sz="24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600"/>
              </a:spcBef>
              <a:spcAft>
                <a:spcPts val="600"/>
              </a:spcAft>
              <a:buSzPct val="100000"/>
              <a:buFont typeface="Wingdings" panose="05000000000000000000" pitchFamily="2" charset="2"/>
              <a:buChar char="§"/>
              <a:defRPr sz="2000">
                <a:solidFill>
                  <a:srgbClr val="262626"/>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ts val="300"/>
              </a:spcBef>
              <a:spcAft>
                <a:spcPts val="300"/>
              </a:spcAft>
              <a:buClr>
                <a:srgbClr val="0000FF"/>
              </a:buClr>
              <a:buSzPct val="75000"/>
              <a:buFont typeface="Wingdings" panose="05000000000000000000" pitchFamily="2" charset="2"/>
              <a:buChar char="§"/>
              <a:defRPr>
                <a:solidFill>
                  <a:srgbClr val="262626"/>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ts val="300"/>
              </a:spcBef>
              <a:spcAft>
                <a:spcPts val="300"/>
              </a:spcAft>
              <a:buClr>
                <a:schemeClr val="accent2"/>
              </a:buClr>
              <a:buSzPct val="50000"/>
              <a:buFont typeface="National Book" charset="0"/>
              <a:buChar char=""/>
              <a:defRPr sz="1600">
                <a:solidFill>
                  <a:srgbClr val="262626"/>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ts val="300"/>
              </a:spcBef>
              <a:spcAft>
                <a:spcPts val="300"/>
              </a:spcAft>
              <a:buClr>
                <a:srgbClr val="4F6228"/>
              </a:buClr>
              <a:buSzPct val="50000"/>
              <a:buFont typeface="Courier New" panose="02070309020205020404" pitchFamily="49" charset="0"/>
              <a:buChar char="o"/>
              <a:defRPr sz="1400">
                <a:solidFill>
                  <a:srgbClr val="262626"/>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ts val="300"/>
              </a:spcBef>
              <a:spcAft>
                <a:spcPts val="300"/>
              </a:spcAft>
              <a:buClr>
                <a:srgbClr val="4F6228"/>
              </a:buClr>
              <a:buSzPct val="50000"/>
              <a:buFont typeface="Courier New" panose="02070309020205020404" pitchFamily="49" charset="0"/>
              <a:buChar char="o"/>
              <a:defRPr sz="1400">
                <a:solidFill>
                  <a:srgbClr val="262626"/>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ts val="300"/>
              </a:spcBef>
              <a:spcAft>
                <a:spcPts val="300"/>
              </a:spcAft>
              <a:buClr>
                <a:srgbClr val="4F6228"/>
              </a:buClr>
              <a:buSzPct val="50000"/>
              <a:buFont typeface="Courier New" panose="02070309020205020404" pitchFamily="49" charset="0"/>
              <a:buChar char="o"/>
              <a:defRPr sz="1400">
                <a:solidFill>
                  <a:srgbClr val="262626"/>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ts val="300"/>
              </a:spcBef>
              <a:spcAft>
                <a:spcPts val="300"/>
              </a:spcAft>
              <a:buClr>
                <a:srgbClr val="4F6228"/>
              </a:buClr>
              <a:buSzPct val="50000"/>
              <a:buFont typeface="Courier New" panose="02070309020205020404" pitchFamily="49" charset="0"/>
              <a:buChar char="o"/>
              <a:defRPr sz="1400">
                <a:solidFill>
                  <a:srgbClr val="262626"/>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ts val="300"/>
              </a:spcBef>
              <a:spcAft>
                <a:spcPts val="300"/>
              </a:spcAft>
              <a:buClr>
                <a:srgbClr val="4F6228"/>
              </a:buClr>
              <a:buSzPct val="50000"/>
              <a:buFont typeface="Courier New" panose="02070309020205020404" pitchFamily="49" charset="0"/>
              <a:buChar char="o"/>
              <a:defRPr sz="1400">
                <a:solidFill>
                  <a:srgbClr val="262626"/>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spcAft>
                <a:spcPct val="0"/>
              </a:spcAft>
              <a:buClrTx/>
              <a:buSzTx/>
              <a:buFontTx/>
              <a:buNone/>
            </a:pPr>
            <a:r>
              <a:rPr lang="en-US" altLang="en-US" sz="2800" b="1" dirty="0">
                <a:solidFill>
                  <a:srgbClr val="7AC360"/>
                </a:solidFill>
                <a:latin typeface="Tahoma" panose="020B0604030504040204" pitchFamily="34" charset="0"/>
                <a:ea typeface="Tahoma" panose="020B0604030504040204" pitchFamily="34" charset="0"/>
                <a:cs typeface="Tahoma" panose="020B0604030504040204" pitchFamily="34" charset="0"/>
              </a:rPr>
              <a:t>Examples of decision-makers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18C45-635E-5B4D-B8C3-A7FBFDCA3FC0}"/>
              </a:ext>
            </a:extLst>
          </p:cNvPr>
          <p:cNvSpPr>
            <a:spLocks noGrp="1"/>
          </p:cNvSpPr>
          <p:nvPr>
            <p:ph idx="1"/>
          </p:nvPr>
        </p:nvSpPr>
        <p:spPr>
          <a:ln>
            <a:solidFill>
              <a:srgbClr val="92D050"/>
            </a:solidFill>
          </a:ln>
        </p:spPr>
        <p:txBody>
          <a:bodyPr/>
          <a:lstStyle/>
          <a:p>
            <a:pPr marL="0" indent="0">
              <a:buNone/>
            </a:pPr>
            <a:r>
              <a:rPr lang="en-US" dirty="0"/>
              <a:t>Name:</a:t>
            </a:r>
          </a:p>
          <a:p>
            <a:endParaRPr lang="en-US" dirty="0"/>
          </a:p>
          <a:p>
            <a:pPr marL="0" indent="0">
              <a:buNone/>
            </a:pPr>
            <a:r>
              <a:rPr lang="en-US" dirty="0"/>
              <a:t>Position:</a:t>
            </a:r>
          </a:p>
          <a:p>
            <a:pPr marL="0" indent="0">
              <a:buNone/>
            </a:pPr>
            <a:endParaRPr lang="en-US" dirty="0"/>
          </a:p>
          <a:p>
            <a:pPr marL="0" indent="0">
              <a:buNone/>
            </a:pPr>
            <a:r>
              <a:rPr lang="en-US" dirty="0"/>
              <a:t>Location:</a:t>
            </a:r>
          </a:p>
        </p:txBody>
      </p:sp>
      <p:sp>
        <p:nvSpPr>
          <p:cNvPr id="3" name="Title 2">
            <a:extLst>
              <a:ext uri="{FF2B5EF4-FFF2-40B4-BE49-F238E27FC236}">
                <a16:creationId xmlns:a16="http://schemas.microsoft.com/office/drawing/2014/main" id="{E6C3E212-DCFB-4A19-BCAF-C065B3208541}"/>
              </a:ext>
            </a:extLst>
          </p:cNvPr>
          <p:cNvSpPr>
            <a:spLocks noGrp="1"/>
          </p:cNvSpPr>
          <p:nvPr>
            <p:ph type="title"/>
          </p:nvPr>
        </p:nvSpPr>
        <p:spPr/>
        <p:txBody>
          <a:bodyPr/>
          <a:lstStyle/>
          <a:p>
            <a:r>
              <a:rPr lang="en-US" dirty="0"/>
              <a:t>4.1 Confirm Your Decision-Maker</a:t>
            </a:r>
          </a:p>
        </p:txBody>
      </p:sp>
    </p:spTree>
    <p:extLst>
      <p:ext uri="{BB962C8B-B14F-4D97-AF65-F5344CB8AC3E}">
        <p14:creationId xmlns:p14="http://schemas.microsoft.com/office/powerpoint/2010/main" val="35570999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77134C95-453C-4927-9C07-B8F557DE61F2}"/>
              </a:ext>
            </a:extLst>
          </p:cNvPr>
          <p:cNvSpPr>
            <a:spLocks noGrp="1"/>
          </p:cNvSpPr>
          <p:nvPr>
            <p:ph idx="1"/>
          </p:nvPr>
        </p:nvSpPr>
        <p:spPr>
          <a:ln w="12700">
            <a:solidFill>
              <a:srgbClr val="7AC360"/>
            </a:solidFill>
          </a:ln>
        </p:spPr>
        <p:txBody>
          <a:bodyPr rtlCol="0" anchor="ctr">
            <a:noAutofit/>
          </a:bodyPr>
          <a:lstStyle/>
          <a:p>
            <a:pPr marL="0" indent="0" algn="ctr" eaLnBrk="1" fontAlgn="auto" hangingPunct="1">
              <a:buNone/>
              <a:defRPr/>
            </a:pPr>
            <a:r>
              <a:rPr lang="en-US" sz="3200" dirty="0">
                <a:ea typeface="+mn-ea"/>
              </a:rPr>
              <a:t>Placeholder</a:t>
            </a:r>
          </a:p>
          <a:p>
            <a:pPr marL="0" indent="0" algn="ctr" eaLnBrk="1" fontAlgn="auto" hangingPunct="1">
              <a:buNone/>
              <a:defRPr/>
            </a:pPr>
            <a:r>
              <a:rPr lang="en-US" sz="2000" dirty="0">
                <a:ea typeface="+mn-ea"/>
              </a:rPr>
              <a:t>Insert photos or statements representing the decision-maker—for example, his/her hometown, place of business, university, hobbies, etc.</a:t>
            </a:r>
          </a:p>
        </p:txBody>
      </p:sp>
      <p:sp>
        <p:nvSpPr>
          <p:cNvPr id="5" name="Title 4">
            <a:extLst>
              <a:ext uri="{FF2B5EF4-FFF2-40B4-BE49-F238E27FC236}">
                <a16:creationId xmlns:a16="http://schemas.microsoft.com/office/drawing/2014/main" id="{3E0C3E50-F2F2-4C2C-870D-590075468DCD}"/>
              </a:ext>
            </a:extLst>
          </p:cNvPr>
          <p:cNvSpPr>
            <a:spLocks noGrp="1"/>
          </p:cNvSpPr>
          <p:nvPr>
            <p:ph type="title"/>
          </p:nvPr>
        </p:nvSpPr>
        <p:spPr/>
        <p:txBody>
          <a:bodyPr/>
          <a:lstStyle/>
          <a:p>
            <a:r>
              <a:rPr lang="en-US" dirty="0"/>
              <a:t>4.2 Get to Know Your Decision-Maker</a:t>
            </a:r>
          </a:p>
        </p:txBody>
      </p:sp>
    </p:spTree>
    <p:extLst>
      <p:ext uri="{BB962C8B-B14F-4D97-AF65-F5344CB8AC3E}">
        <p14:creationId xmlns:p14="http://schemas.microsoft.com/office/powerpoint/2010/main" val="17958967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8E2F1C-97C1-450A-897A-6C992FB7D55A}"/>
              </a:ext>
            </a:extLst>
          </p:cNvPr>
          <p:cNvSpPr>
            <a:spLocks noGrp="1"/>
          </p:cNvSpPr>
          <p:nvPr>
            <p:ph idx="1"/>
          </p:nvPr>
        </p:nvSpPr>
        <p:spPr>
          <a:xfrm>
            <a:off x="838199" y="1635683"/>
            <a:ext cx="10006013" cy="4765118"/>
          </a:xfrm>
        </p:spPr>
        <p:txBody>
          <a:bodyPr rtlCol="0">
            <a:normAutofit/>
          </a:bodyPr>
          <a:lstStyle/>
          <a:p>
            <a:pPr marL="512064" indent="-512064" eaLnBrk="1" fontAlgn="auto" hangingPunct="1">
              <a:lnSpc>
                <a:spcPct val="130000"/>
              </a:lnSpc>
              <a:defRPr/>
            </a:pPr>
            <a:r>
              <a:rPr lang="en-US" dirty="0">
                <a:ea typeface="+mn-ea"/>
              </a:rPr>
              <a:t>What is the decision-maker’s profession and background? </a:t>
            </a:r>
          </a:p>
          <a:p>
            <a:pPr marL="512064" indent="-512064" eaLnBrk="1" fontAlgn="auto" hangingPunct="1">
              <a:lnSpc>
                <a:spcPct val="130000"/>
              </a:lnSpc>
              <a:defRPr/>
            </a:pPr>
            <a:r>
              <a:rPr lang="en-US" dirty="0">
                <a:ea typeface="+mn-ea"/>
              </a:rPr>
              <a:t>What is their level of authority in their organization?</a:t>
            </a:r>
          </a:p>
          <a:p>
            <a:pPr marL="512064" indent="-512064" eaLnBrk="1" fontAlgn="auto" hangingPunct="1">
              <a:lnSpc>
                <a:spcPct val="130000"/>
              </a:lnSpc>
              <a:defRPr/>
            </a:pPr>
            <a:r>
              <a:rPr lang="en-US" dirty="0">
                <a:ea typeface="+mn-ea"/>
              </a:rPr>
              <a:t>Has he or she made any statements or taken any actions for or against your issue?</a:t>
            </a:r>
          </a:p>
          <a:p>
            <a:pPr marL="512064" indent="-512064" eaLnBrk="1" fontAlgn="auto" hangingPunct="1">
              <a:lnSpc>
                <a:spcPct val="130000"/>
              </a:lnSpc>
              <a:defRPr/>
            </a:pPr>
            <a:r>
              <a:rPr lang="en-US" dirty="0">
                <a:ea typeface="+mn-ea"/>
              </a:rPr>
              <a:t>Is the decision-maker willing and able to act on your issue?</a:t>
            </a:r>
          </a:p>
          <a:p>
            <a:pPr marL="512064" indent="-512064" eaLnBrk="1" fontAlgn="auto" hangingPunct="1">
              <a:lnSpc>
                <a:spcPct val="130000"/>
              </a:lnSpc>
              <a:defRPr/>
            </a:pPr>
            <a:r>
              <a:rPr lang="en-US" dirty="0">
                <a:ea typeface="+mn-ea"/>
              </a:rPr>
              <a:t>Whose opinions do they care most about?</a:t>
            </a:r>
          </a:p>
        </p:txBody>
      </p:sp>
      <p:sp>
        <p:nvSpPr>
          <p:cNvPr id="99332" name="Title 1">
            <a:extLst>
              <a:ext uri="{FF2B5EF4-FFF2-40B4-BE49-F238E27FC236}">
                <a16:creationId xmlns:a16="http://schemas.microsoft.com/office/drawing/2014/main" id="{AFC97B50-79E9-48A1-B896-B6191DC4319F}"/>
              </a:ext>
            </a:extLst>
          </p:cNvPr>
          <p:cNvSpPr>
            <a:spLocks noGrp="1"/>
          </p:cNvSpPr>
          <p:nvPr>
            <p:ph type="title"/>
          </p:nvPr>
        </p:nvSpPr>
        <p:spPr>
          <a:xfrm>
            <a:off x="846944" y="179541"/>
            <a:ext cx="10904331" cy="782053"/>
          </a:xfrm>
        </p:spPr>
        <p:txBody>
          <a:bodyPr>
            <a:noAutofit/>
          </a:bodyPr>
          <a:lstStyle/>
          <a:p>
            <a:pPr eaLnBrk="1" hangingPunct="1">
              <a:defRPr/>
            </a:pPr>
            <a:r>
              <a:rPr lang="en-US" altLang="en-US" dirty="0"/>
              <a:t>4.2—Get to Know Your Decision-maker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23A84-0B6F-4343-B574-A7BEAE5ADB14}"/>
              </a:ext>
            </a:extLst>
          </p:cNvPr>
          <p:cNvSpPr>
            <a:spLocks noGrp="1"/>
          </p:cNvSpPr>
          <p:nvPr>
            <p:ph type="title"/>
          </p:nvPr>
        </p:nvSpPr>
        <p:spPr>
          <a:xfrm>
            <a:off x="1676400" y="136525"/>
            <a:ext cx="9923928" cy="1325563"/>
          </a:xfrm>
        </p:spPr>
        <p:txBody>
          <a:bodyPr>
            <a:normAutofit/>
          </a:bodyPr>
          <a:lstStyle/>
          <a:p>
            <a:pPr algn="ctr">
              <a:defRPr/>
            </a:pPr>
            <a:r>
              <a:rPr lang="en-US" sz="4000" dirty="0">
                <a:solidFill>
                  <a:srgbClr val="1F4E79"/>
                </a:solidFill>
              </a:rPr>
              <a:t>For Facilitator</a:t>
            </a:r>
            <a:br>
              <a:rPr lang="en-US" sz="4000" dirty="0">
                <a:solidFill>
                  <a:srgbClr val="1F4E79"/>
                </a:solidFill>
              </a:rPr>
            </a:br>
            <a:r>
              <a:rPr lang="en-US" sz="4000" dirty="0">
                <a:solidFill>
                  <a:srgbClr val="1F4E79"/>
                </a:solidFill>
              </a:rPr>
              <a:t>Welcome and Overview</a:t>
            </a:r>
          </a:p>
        </p:txBody>
      </p:sp>
      <p:sp>
        <p:nvSpPr>
          <p:cNvPr id="3" name="Content Placeholder 2">
            <a:extLst>
              <a:ext uri="{FF2B5EF4-FFF2-40B4-BE49-F238E27FC236}">
                <a16:creationId xmlns:a16="http://schemas.microsoft.com/office/drawing/2014/main" id="{6F84E844-55D8-6B42-A9E6-97D2C29283A9}"/>
              </a:ext>
            </a:extLst>
          </p:cNvPr>
          <p:cNvSpPr>
            <a:spLocks noGrp="1"/>
          </p:cNvSpPr>
          <p:nvPr>
            <p:ph idx="1"/>
          </p:nvPr>
        </p:nvSpPr>
        <p:spPr>
          <a:xfrm>
            <a:off x="838199" y="1791573"/>
            <a:ext cx="10762129" cy="4698873"/>
          </a:xfrm>
        </p:spPr>
        <p:txBody>
          <a:bodyPr>
            <a:normAutofit fontScale="70000" lnSpcReduction="20000"/>
          </a:bodyPr>
          <a:lstStyle/>
          <a:p>
            <a:pPr marL="512064" indent="-512064">
              <a:lnSpc>
                <a:spcPct val="120000"/>
              </a:lnSpc>
              <a:buNone/>
            </a:pPr>
            <a:r>
              <a:rPr lang="en-US" sz="3400" u="sng" dirty="0"/>
              <a:t>Before the session:</a:t>
            </a:r>
          </a:p>
          <a:p>
            <a:pPr marL="347472" indent="-347472">
              <a:lnSpc>
                <a:spcPct val="110000"/>
              </a:lnSpc>
              <a:spcBef>
                <a:spcPts val="900"/>
              </a:spcBef>
              <a:spcAft>
                <a:spcPts val="900"/>
              </a:spcAft>
              <a:buFont typeface="+mj-lt"/>
              <a:buAutoNum type="arabicPeriod"/>
            </a:pPr>
            <a:r>
              <a:rPr lang="en-US" sz="3400" dirty="0"/>
              <a:t>Prepare flip chart sheets, a whiteboard, or slides to gain consensus on:</a:t>
            </a:r>
          </a:p>
          <a:p>
            <a:pPr marL="740664" lvl="1" indent="-283464">
              <a:lnSpc>
                <a:spcPct val="110000"/>
              </a:lnSpc>
              <a:spcBef>
                <a:spcPts val="600"/>
              </a:spcBef>
              <a:spcAft>
                <a:spcPts val="600"/>
              </a:spcAft>
              <a:buFont typeface="+mj-lt"/>
              <a:buAutoNum type="alphaLcPeriod"/>
            </a:pPr>
            <a:r>
              <a:rPr lang="en-US" sz="2600" dirty="0"/>
              <a:t>Expectations—What do participants hope to gain out of the session?</a:t>
            </a:r>
          </a:p>
          <a:p>
            <a:pPr marL="740664" lvl="1" indent="-283464">
              <a:lnSpc>
                <a:spcPct val="110000"/>
              </a:lnSpc>
              <a:spcBef>
                <a:spcPts val="600"/>
              </a:spcBef>
              <a:spcAft>
                <a:spcPts val="600"/>
              </a:spcAft>
              <a:buFont typeface="+mj-lt"/>
              <a:buAutoNum type="alphaLcPeriod"/>
            </a:pPr>
            <a:r>
              <a:rPr lang="en-US" sz="2600" dirty="0"/>
              <a:t>Ground Rules—How do you want to ensure full participation and respect for differences of opinion?</a:t>
            </a:r>
          </a:p>
          <a:p>
            <a:pPr marL="740664" lvl="1" indent="-283464">
              <a:lnSpc>
                <a:spcPct val="110000"/>
              </a:lnSpc>
              <a:spcBef>
                <a:spcPts val="600"/>
              </a:spcBef>
              <a:spcAft>
                <a:spcPts val="600"/>
              </a:spcAft>
              <a:buFont typeface="+mj-lt"/>
              <a:buAutoNum type="alphaLcPeriod"/>
            </a:pPr>
            <a:r>
              <a:rPr lang="en-US" sz="2600" dirty="0"/>
              <a:t>Parking Lot—Which issues are important to address, but may come later in the SMART process?</a:t>
            </a:r>
          </a:p>
          <a:p>
            <a:pPr marL="740664" lvl="1" indent="-283464">
              <a:lnSpc>
                <a:spcPct val="110000"/>
              </a:lnSpc>
              <a:spcBef>
                <a:spcPts val="600"/>
              </a:spcBef>
              <a:spcAft>
                <a:spcPts val="600"/>
              </a:spcAft>
              <a:buFont typeface="+mj-lt"/>
              <a:buAutoNum type="alphaLcPeriod"/>
            </a:pPr>
            <a:r>
              <a:rPr lang="en-US" sz="2600" dirty="0"/>
              <a:t>“SMART” with the acronym spelled out—a visual aid for ensuring that proposed advocacy objectives are SMART.</a:t>
            </a:r>
          </a:p>
          <a:p>
            <a:pPr marL="347472" indent="-347472">
              <a:lnSpc>
                <a:spcPct val="110000"/>
              </a:lnSpc>
              <a:spcBef>
                <a:spcPts val="900"/>
              </a:spcBef>
              <a:spcAft>
                <a:spcPts val="900"/>
              </a:spcAft>
              <a:buFont typeface="+mj-lt"/>
              <a:buAutoNum type="arabicPeriod"/>
            </a:pPr>
            <a:r>
              <a:rPr lang="en-US" sz="3400" dirty="0"/>
              <a:t>Send an agenda in advance and make it available at the session.</a:t>
            </a:r>
          </a:p>
          <a:p>
            <a:pPr marL="347472" indent="-347472">
              <a:lnSpc>
                <a:spcPct val="110000"/>
              </a:lnSpc>
              <a:spcBef>
                <a:spcPts val="900"/>
              </a:spcBef>
              <a:spcAft>
                <a:spcPts val="900"/>
              </a:spcAft>
              <a:buFont typeface="+mj-lt"/>
              <a:buAutoNum type="arabicPeriod"/>
            </a:pPr>
            <a:r>
              <a:rPr lang="en-US" sz="3400" dirty="0"/>
              <a:t>Decide how to use worksheets—collectively in one sheet, in small groups, or individually.</a:t>
            </a:r>
          </a:p>
          <a:p>
            <a:pPr marL="914400" lvl="1" indent="-457200">
              <a:buFont typeface="+mj-lt"/>
              <a:buAutoNum type="arabicPeriod"/>
            </a:pPr>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id="{6FDDA97E-16A0-4029-A5F4-316ED08AB31E}"/>
              </a:ext>
            </a:extLst>
          </p:cNvPr>
          <p:cNvSpPr>
            <a:spLocks noGrp="1"/>
          </p:cNvSpPr>
          <p:nvPr>
            <p:ph type="sldNum" sz="quarter" idx="12"/>
          </p:nvPr>
        </p:nvSpPr>
        <p:spPr/>
        <p:txBody>
          <a:bodyPr/>
          <a:lstStyle/>
          <a:p>
            <a:fld id="{635B0F88-3849-DD47-8728-3C255520CEA0}" type="slidenum">
              <a:rPr lang="en-US" smtClean="0"/>
              <a:t>5</a:t>
            </a:fld>
            <a:endParaRPr lang="en-US"/>
          </a:p>
        </p:txBody>
      </p:sp>
    </p:spTree>
    <p:extLst>
      <p:ext uri="{BB962C8B-B14F-4D97-AF65-F5344CB8AC3E}">
        <p14:creationId xmlns:p14="http://schemas.microsoft.com/office/powerpoint/2010/main" val="6194644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Placeholder 2">
            <a:extLst>
              <a:ext uri="{FF2B5EF4-FFF2-40B4-BE49-F238E27FC236}">
                <a16:creationId xmlns:a16="http://schemas.microsoft.com/office/drawing/2014/main" id="{ED33089F-D115-46BD-8BBE-80AE7BFD165B}"/>
              </a:ext>
            </a:extLst>
          </p:cNvPr>
          <p:cNvSpPr>
            <a:spLocks noGrp="1"/>
          </p:cNvSpPr>
          <p:nvPr>
            <p:ph idx="1"/>
          </p:nvPr>
        </p:nvSpPr>
        <p:spPr>
          <a:xfrm>
            <a:off x="838200" y="1676594"/>
            <a:ext cx="10515600" cy="4731221"/>
          </a:xfrm>
        </p:spPr>
        <p:txBody>
          <a:bodyPr/>
          <a:lstStyle/>
          <a:p>
            <a:pPr marL="512064" indent="-512064" eaLnBrk="1" hangingPunct="1">
              <a:lnSpc>
                <a:spcPct val="120000"/>
              </a:lnSpc>
            </a:pPr>
            <a:r>
              <a:rPr lang="en-US" altLang="en-US" dirty="0"/>
              <a:t>Socio-economic development</a:t>
            </a:r>
          </a:p>
          <a:p>
            <a:pPr marL="512064" indent="-512064" eaLnBrk="1" hangingPunct="1">
              <a:lnSpc>
                <a:spcPct val="120000"/>
              </a:lnSpc>
            </a:pPr>
            <a:r>
              <a:rPr lang="en-US" altLang="en-US" dirty="0"/>
              <a:t>Cost-effectiveness</a:t>
            </a:r>
          </a:p>
          <a:p>
            <a:pPr marL="512064" indent="-512064" eaLnBrk="1" hangingPunct="1">
              <a:lnSpc>
                <a:spcPct val="120000"/>
              </a:lnSpc>
            </a:pPr>
            <a:r>
              <a:rPr lang="en-US" altLang="en-US" dirty="0"/>
              <a:t>Youth</a:t>
            </a:r>
          </a:p>
          <a:p>
            <a:pPr marL="512064" indent="-512064" eaLnBrk="1" hangingPunct="1">
              <a:lnSpc>
                <a:spcPct val="120000"/>
              </a:lnSpc>
            </a:pPr>
            <a:r>
              <a:rPr lang="en-US" altLang="en-US" dirty="0"/>
              <a:t>Health</a:t>
            </a:r>
          </a:p>
          <a:p>
            <a:pPr marL="512064" indent="-512064" eaLnBrk="1" hangingPunct="1">
              <a:lnSpc>
                <a:spcPct val="120000"/>
              </a:lnSpc>
            </a:pPr>
            <a:r>
              <a:rPr lang="en-US" altLang="en-US" dirty="0"/>
              <a:t>Human rights or religious beliefs</a:t>
            </a:r>
          </a:p>
          <a:p>
            <a:pPr marL="512064" indent="-512064" eaLnBrk="1" hangingPunct="1">
              <a:lnSpc>
                <a:spcPct val="120000"/>
              </a:lnSpc>
            </a:pPr>
            <a:r>
              <a:rPr lang="en-US" altLang="en-US" dirty="0"/>
              <a:t>Career advancement</a:t>
            </a:r>
          </a:p>
          <a:p>
            <a:pPr marL="512064" indent="-512064" eaLnBrk="1" hangingPunct="1">
              <a:lnSpc>
                <a:spcPct val="120000"/>
              </a:lnSpc>
            </a:pPr>
            <a:r>
              <a:rPr lang="en-US" altLang="en-US" dirty="0"/>
              <a:t>Others</a:t>
            </a:r>
          </a:p>
        </p:txBody>
      </p:sp>
      <p:sp>
        <p:nvSpPr>
          <p:cNvPr id="2" name="Title 1">
            <a:extLst>
              <a:ext uri="{FF2B5EF4-FFF2-40B4-BE49-F238E27FC236}">
                <a16:creationId xmlns:a16="http://schemas.microsoft.com/office/drawing/2014/main" id="{5E90B66E-C9AC-4BEC-B83A-C6D3207A0822}"/>
              </a:ext>
            </a:extLst>
          </p:cNvPr>
          <p:cNvSpPr>
            <a:spLocks noGrp="1"/>
          </p:cNvSpPr>
          <p:nvPr>
            <p:ph type="title"/>
          </p:nvPr>
        </p:nvSpPr>
        <p:spPr>
          <a:xfrm>
            <a:off x="846944" y="179541"/>
            <a:ext cx="10644839" cy="782053"/>
          </a:xfrm>
        </p:spPr>
        <p:txBody>
          <a:bodyPr rtlCol="0">
            <a:normAutofit fontScale="90000"/>
          </a:bodyPr>
          <a:lstStyle/>
          <a:p>
            <a:pPr eaLnBrk="1" fontAlgn="auto" hangingPunct="1">
              <a:spcAft>
                <a:spcPts val="0"/>
              </a:spcAft>
              <a:defRPr/>
            </a:pPr>
            <a:r>
              <a:rPr lang="en-US" sz="4400" dirty="0">
                <a:ea typeface="+mj-ea"/>
              </a:rPr>
              <a:t>4.2—What Does the Decision-maker Value</a:t>
            </a:r>
            <a:r>
              <a:rPr lang="en-US" dirty="0">
                <a:ea typeface="+mj-ea"/>
              </a:rPr>
              <a:t>?</a:t>
            </a:r>
          </a:p>
        </p:txBody>
      </p:sp>
      <p:sp>
        <p:nvSpPr>
          <p:cNvPr id="5" name="Content Placeholder 19">
            <a:extLst>
              <a:ext uri="{FF2B5EF4-FFF2-40B4-BE49-F238E27FC236}">
                <a16:creationId xmlns:a16="http://schemas.microsoft.com/office/drawing/2014/main" id="{AEB1A54D-8FD9-4A87-B717-B798BC3774B1}"/>
              </a:ext>
            </a:extLst>
          </p:cNvPr>
          <p:cNvSpPr txBox="1">
            <a:spLocks/>
          </p:cNvSpPr>
          <p:nvPr/>
        </p:nvSpPr>
        <p:spPr>
          <a:xfrm>
            <a:off x="6850224" y="1657125"/>
            <a:ext cx="4503576" cy="4351338"/>
          </a:xfrm>
          <a:prstGeom prst="rect">
            <a:avLst/>
          </a:prstGeom>
          <a:ln>
            <a:solidFill>
              <a:schemeClr val="tx2">
                <a:lumMod val="50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sz="2000" dirty="0"/>
              <a:t>[Decision-maker’s photo here]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4">
            <a:extLst>
              <a:ext uri="{FF2B5EF4-FFF2-40B4-BE49-F238E27FC236}">
                <a16:creationId xmlns:a16="http://schemas.microsoft.com/office/drawing/2014/main" id="{448A90FA-AFB3-4273-8909-455FB297AEBF}"/>
              </a:ext>
            </a:extLst>
          </p:cNvPr>
          <p:cNvSpPr>
            <a:spLocks noGrp="1"/>
          </p:cNvSpPr>
          <p:nvPr>
            <p:ph type="title"/>
          </p:nvPr>
        </p:nvSpPr>
        <p:spPr/>
        <p:txBody>
          <a:bodyPr>
            <a:normAutofit/>
          </a:bodyPr>
          <a:lstStyle/>
          <a:p>
            <a:pPr eaLnBrk="1" hangingPunct="1">
              <a:defRPr/>
            </a:pPr>
            <a:r>
              <a:rPr lang="en-US" altLang="en-US" sz="4400" dirty="0"/>
              <a:t>4.2 </a:t>
            </a:r>
            <a:r>
              <a:rPr lang="en-US" dirty="0"/>
              <a:t>Get to Know Your Decision-Maker</a:t>
            </a:r>
            <a:endParaRPr lang="en-US" altLang="en-US" dirty="0"/>
          </a:p>
        </p:txBody>
      </p:sp>
      <p:sp>
        <p:nvSpPr>
          <p:cNvPr id="24" name="Rectangle 23">
            <a:extLst>
              <a:ext uri="{FF2B5EF4-FFF2-40B4-BE49-F238E27FC236}">
                <a16:creationId xmlns:a16="http://schemas.microsoft.com/office/drawing/2014/main" id="{37B9B7C4-DF2C-4E13-8BE5-5A332A8F49FB}"/>
              </a:ext>
            </a:extLst>
          </p:cNvPr>
          <p:cNvSpPr/>
          <p:nvPr/>
        </p:nvSpPr>
        <p:spPr bwMode="auto">
          <a:xfrm>
            <a:off x="609600" y="4272394"/>
            <a:ext cx="10668000" cy="2078534"/>
          </a:xfrm>
          <a:prstGeom prst="rect">
            <a:avLst/>
          </a:prstGeom>
          <a:no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How will saying yes to your ask benefit the decision‑maker? </a:t>
            </a:r>
          </a:p>
        </p:txBody>
      </p:sp>
      <p:sp>
        <p:nvSpPr>
          <p:cNvPr id="29" name="Rectangle 28">
            <a:extLst>
              <a:ext uri="{FF2B5EF4-FFF2-40B4-BE49-F238E27FC236}">
                <a16:creationId xmlns:a16="http://schemas.microsoft.com/office/drawing/2014/main" id="{C3F34DE2-E18C-024C-8D26-AB31E0FDD8D7}"/>
              </a:ext>
            </a:extLst>
          </p:cNvPr>
          <p:cNvSpPr/>
          <p:nvPr/>
        </p:nvSpPr>
        <p:spPr bwMode="auto">
          <a:xfrm>
            <a:off x="609600" y="1906190"/>
            <a:ext cx="10668000" cy="1788731"/>
          </a:xfrm>
          <a:prstGeom prst="rect">
            <a:avLst/>
          </a:prstGeom>
          <a:no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What is your decision-maker’s core value?</a:t>
            </a:r>
          </a:p>
          <a:p>
            <a:pPr eaLnBrk="1" fontAlgn="auto" hangingPunct="1">
              <a:spcBef>
                <a:spcPts val="0"/>
              </a:spcBef>
              <a:spcAft>
                <a:spcPts val="0"/>
              </a:spcAft>
              <a:defRPr/>
            </a:pPr>
            <a:endParaRPr lang="en-US" sz="3200"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eaLnBrk="1" fontAlgn="auto" hangingPunct="1">
              <a:spcBef>
                <a:spcPts val="0"/>
              </a:spcBef>
              <a:spcAft>
                <a:spcPts val="0"/>
              </a:spcAft>
              <a:defRPr/>
            </a:pPr>
            <a:endParaRPr lang="en-US" sz="1200" dirty="0">
              <a:solidFill>
                <a:srgbClr val="00B050"/>
              </a:solidFill>
              <a:latin typeface="Arial" panose="020B0604020202020204" pitchFamily="34" charset="0"/>
              <a:cs typeface="Arial" panose="020B0604020202020204" pitchFamily="34" charset="0"/>
            </a:endParaRP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4426B7F-C997-E44A-B4C1-A9C08535F08F}"/>
              </a:ext>
            </a:extLst>
          </p:cNvPr>
          <p:cNvGraphicFramePr>
            <a:graphicFrameLocks noGrp="1"/>
          </p:cNvGraphicFramePr>
          <p:nvPr>
            <p:ph idx="1"/>
            <p:extLst>
              <p:ext uri="{D42A27DB-BD31-4B8C-83A1-F6EECF244321}">
                <p14:modId xmlns:p14="http://schemas.microsoft.com/office/powerpoint/2010/main" val="709419217"/>
              </p:ext>
            </p:extLst>
          </p:nvPr>
        </p:nvGraphicFramePr>
        <p:xfrm>
          <a:off x="89514" y="2923117"/>
          <a:ext cx="12102486" cy="4730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F791B1FF-9323-1E40-8AC5-B890DC075181}"/>
              </a:ext>
            </a:extLst>
          </p:cNvPr>
          <p:cNvSpPr>
            <a:spLocks noGrp="1"/>
          </p:cNvSpPr>
          <p:nvPr>
            <p:ph type="title"/>
          </p:nvPr>
        </p:nvSpPr>
        <p:spPr/>
        <p:txBody>
          <a:bodyPr>
            <a:normAutofit fontScale="90000"/>
          </a:bodyPr>
          <a:lstStyle/>
          <a:p>
            <a:r>
              <a:rPr lang="en-US" dirty="0"/>
              <a:t>How Do You Approach the Decision-maker? </a:t>
            </a:r>
          </a:p>
        </p:txBody>
      </p:sp>
      <p:graphicFrame>
        <p:nvGraphicFramePr>
          <p:cNvPr id="6" name="Content Placeholder 4">
            <a:extLst>
              <a:ext uri="{FF2B5EF4-FFF2-40B4-BE49-F238E27FC236}">
                <a16:creationId xmlns:a16="http://schemas.microsoft.com/office/drawing/2014/main" id="{596160EC-EE3E-714C-B013-2CFAFC8C10B4}"/>
              </a:ext>
            </a:extLst>
          </p:cNvPr>
          <p:cNvGraphicFramePr>
            <a:graphicFrameLocks/>
          </p:cNvGraphicFramePr>
          <p:nvPr>
            <p:extLst>
              <p:ext uri="{D42A27DB-BD31-4B8C-83A1-F6EECF244321}">
                <p14:modId xmlns:p14="http://schemas.microsoft.com/office/powerpoint/2010/main" val="792332813"/>
              </p:ext>
            </p:extLst>
          </p:nvPr>
        </p:nvGraphicFramePr>
        <p:xfrm>
          <a:off x="179028" y="1603990"/>
          <a:ext cx="12012972" cy="37628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037149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EDECB3-9DC6-415D-8FBE-8B08D48ADA3A}"/>
              </a:ext>
            </a:extLst>
          </p:cNvPr>
          <p:cNvSpPr txBox="1">
            <a:spLocks/>
          </p:cNvSpPr>
          <p:nvPr/>
        </p:nvSpPr>
        <p:spPr>
          <a:xfrm>
            <a:off x="1981200" y="152400"/>
            <a:ext cx="8229600" cy="1143000"/>
          </a:xfrm>
          <a:prstGeom prst="rect">
            <a:avLst/>
          </a:prstGeom>
        </p:spPr>
        <p:txBody>
          <a:bodyPr/>
          <a:lstStyle>
            <a:lvl1pPr>
              <a:defRPr>
                <a:solidFill>
                  <a:schemeClr val="bg1"/>
                </a:solidFill>
              </a:defRPr>
            </a:lvl1pPr>
          </a:lstStyle>
          <a:p>
            <a:pPr algn="ctr" eaLnBrk="1" fontAlgn="auto" hangingPunct="1">
              <a:spcAft>
                <a:spcPts val="0"/>
              </a:spcAft>
              <a:defRPr/>
            </a:pPr>
            <a:endParaRPr lang="en-US" sz="3600" dirty="0">
              <a:latin typeface="Arial" panose="020B0604020202020204" pitchFamily="34" charset="0"/>
              <a:ea typeface="+mj-ea"/>
              <a:cs typeface="Arial" panose="020B0604020202020204" pitchFamily="34" charset="0"/>
            </a:endParaRPr>
          </a:p>
        </p:txBody>
      </p:sp>
      <p:sp>
        <p:nvSpPr>
          <p:cNvPr id="9" name="Text Placeholder 5">
            <a:extLst>
              <a:ext uri="{FF2B5EF4-FFF2-40B4-BE49-F238E27FC236}">
                <a16:creationId xmlns:a16="http://schemas.microsoft.com/office/drawing/2014/main" id="{E7EB385B-2486-4C55-9D2F-681133D8F22A}"/>
              </a:ext>
            </a:extLst>
          </p:cNvPr>
          <p:cNvSpPr txBox="1">
            <a:spLocks/>
          </p:cNvSpPr>
          <p:nvPr/>
        </p:nvSpPr>
        <p:spPr>
          <a:xfrm>
            <a:off x="1962150" y="1752600"/>
            <a:ext cx="8229600" cy="4495800"/>
          </a:xfrm>
          <a:prstGeom prst="rect">
            <a:avLst/>
          </a:prstGeom>
        </p:spPr>
        <p:txBody>
          <a:bodyPr>
            <a:normAutofit/>
          </a:bodyPr>
          <a:lstStyle/>
          <a:p>
            <a:pPr marL="342900" indent="-342900" eaLnBrk="1" fontAlgn="auto" hangingPunct="1">
              <a:spcBef>
                <a:spcPts val="0"/>
              </a:spcBef>
              <a:spcAft>
                <a:spcPts val="900"/>
              </a:spcAft>
              <a:buClr>
                <a:srgbClr val="00B3FF"/>
              </a:buClr>
              <a:buSzPct val="75000"/>
              <a:defRPr/>
            </a:pPr>
            <a:endParaRPr lang="en-US" sz="2400" dirty="0">
              <a:solidFill>
                <a:schemeClr val="accent2">
                  <a:lumMod val="85000"/>
                  <a:lumOff val="15000"/>
                </a:schemeClr>
              </a:solidFill>
              <a:latin typeface="Arial" panose="020B060402020202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4D20121C-D9F5-F442-8DA5-15636F56B3C1}"/>
              </a:ext>
            </a:extLst>
          </p:cNvPr>
          <p:cNvSpPr>
            <a:spLocks noGrp="1"/>
          </p:cNvSpPr>
          <p:nvPr>
            <p:ph type="title"/>
          </p:nvPr>
        </p:nvSpPr>
        <p:spPr>
          <a:xfrm>
            <a:off x="1489365" y="184582"/>
            <a:ext cx="9677400" cy="1325563"/>
          </a:xfrm>
        </p:spPr>
        <p:txBody>
          <a:bodyPr>
            <a:normAutofit/>
          </a:bodyPr>
          <a:lstStyle/>
          <a:p>
            <a:pPr algn="ctr"/>
            <a:r>
              <a:rPr lang="en-US" sz="4000" dirty="0">
                <a:solidFill>
                  <a:srgbClr val="1F4E79"/>
                </a:solidFill>
              </a:rPr>
              <a:t>For Facilitator </a:t>
            </a:r>
            <a:br>
              <a:rPr lang="en-US" sz="4000" dirty="0">
                <a:solidFill>
                  <a:srgbClr val="1F4E79"/>
                </a:solidFill>
              </a:rPr>
            </a:br>
            <a:r>
              <a:rPr lang="en-US" sz="4000" dirty="0">
                <a:solidFill>
                  <a:srgbClr val="1F4E79"/>
                </a:solidFill>
              </a:rPr>
              <a:t>Step 5</a:t>
            </a:r>
          </a:p>
        </p:txBody>
      </p:sp>
      <p:sp>
        <p:nvSpPr>
          <p:cNvPr id="2" name="Content Placeholder 1">
            <a:extLst>
              <a:ext uri="{FF2B5EF4-FFF2-40B4-BE49-F238E27FC236}">
                <a16:creationId xmlns:a16="http://schemas.microsoft.com/office/drawing/2014/main" id="{84E7D402-BF84-134F-ABAA-5FA37C19CECD}"/>
              </a:ext>
            </a:extLst>
          </p:cNvPr>
          <p:cNvSpPr>
            <a:spLocks noGrp="1"/>
          </p:cNvSpPr>
          <p:nvPr>
            <p:ph idx="1"/>
          </p:nvPr>
        </p:nvSpPr>
        <p:spPr>
          <a:xfrm>
            <a:off x="1070265" y="1570037"/>
            <a:ext cx="10515600" cy="5410200"/>
          </a:xfrm>
        </p:spPr>
        <p:txBody>
          <a:bodyPr>
            <a:normAutofit fontScale="62500" lnSpcReduction="20000"/>
          </a:bodyPr>
          <a:lstStyle/>
          <a:p>
            <a:pPr marL="512064" indent="-512064">
              <a:lnSpc>
                <a:spcPct val="130000"/>
              </a:lnSpc>
              <a:buNone/>
            </a:pPr>
            <a:r>
              <a:rPr lang="en-US" altLang="en-US" sz="3300" b="1" dirty="0"/>
              <a:t>Set aside at least 2 hours for Step 5. After Step 5 consider taking a break.</a:t>
            </a:r>
          </a:p>
          <a:p>
            <a:pPr marL="512064" indent="-512064">
              <a:lnSpc>
                <a:spcPct val="120000"/>
              </a:lnSpc>
              <a:buNone/>
            </a:pPr>
            <a:endParaRPr lang="en-US" altLang="en-US" sz="2400" b="1" dirty="0"/>
          </a:p>
          <a:p>
            <a:pPr>
              <a:spcBef>
                <a:spcPct val="0"/>
              </a:spcBef>
            </a:pPr>
            <a:endParaRPr lang="en-US" altLang="en-US" sz="2900" dirty="0"/>
          </a:p>
          <a:p>
            <a:pPr marL="0" indent="0">
              <a:spcBef>
                <a:spcPct val="0"/>
              </a:spcBef>
              <a:buClr>
                <a:schemeClr val="tx1"/>
              </a:buClr>
              <a:buNone/>
            </a:pPr>
            <a:r>
              <a:rPr lang="en-US" altLang="en-US" sz="2900" u="sng" dirty="0"/>
              <a:t>Before the session:</a:t>
            </a:r>
          </a:p>
          <a:p>
            <a:pPr marL="347472" lvl="1" indent="-347472">
              <a:lnSpc>
                <a:spcPct val="120000"/>
              </a:lnSpc>
              <a:spcBef>
                <a:spcPts val="900"/>
              </a:spcBef>
              <a:spcAft>
                <a:spcPts val="900"/>
              </a:spcAft>
              <a:buClr>
                <a:schemeClr val="tx1"/>
              </a:buClr>
            </a:pPr>
            <a:r>
              <a:rPr lang="en-US" altLang="en-US" sz="2900" dirty="0"/>
              <a:t>Prepare an empty Five-Point Message Box (slide 60) on a flip chart sheet, slide, or whiteboard for each small group. </a:t>
            </a:r>
          </a:p>
          <a:p>
            <a:pPr marL="347472" lvl="1" indent="-347472">
              <a:lnSpc>
                <a:spcPct val="120000"/>
              </a:lnSpc>
              <a:spcBef>
                <a:spcPts val="900"/>
              </a:spcBef>
              <a:spcAft>
                <a:spcPts val="900"/>
              </a:spcAft>
              <a:buClr>
                <a:schemeClr val="tx1"/>
              </a:buClr>
            </a:pPr>
            <a:r>
              <a:rPr lang="en-US" altLang="en-US" sz="2900" dirty="0"/>
              <a:t>Prepare a flip chart sheet, slide, or whiteboard with role-play instructions. </a:t>
            </a:r>
          </a:p>
          <a:p>
            <a:pPr marL="347472" lvl="1" indent="-347472">
              <a:lnSpc>
                <a:spcPct val="120000"/>
              </a:lnSpc>
              <a:spcBef>
                <a:spcPts val="900"/>
              </a:spcBef>
              <a:spcAft>
                <a:spcPts val="900"/>
              </a:spcAft>
              <a:buClr>
                <a:schemeClr val="tx1"/>
              </a:buClr>
            </a:pPr>
            <a:r>
              <a:rPr lang="en-US" altLang="en-US" sz="2900" dirty="0"/>
              <a:t>In the “practice your advocacy ask” activity:</a:t>
            </a:r>
          </a:p>
          <a:p>
            <a:pPr marL="740664" lvl="2" indent="-283464">
              <a:lnSpc>
                <a:spcPct val="120000"/>
              </a:lnSpc>
              <a:spcBef>
                <a:spcPts val="600"/>
              </a:spcBef>
              <a:spcAft>
                <a:spcPts val="600"/>
              </a:spcAft>
              <a:buFont typeface="Courier New" panose="02070309020205020404" pitchFamily="49" charset="0"/>
              <a:buChar char="o"/>
            </a:pPr>
            <a:r>
              <a:rPr lang="en-US" altLang="en-US" sz="2200" dirty="0"/>
              <a:t>Each person should practice being both decision-maker and messenger.</a:t>
            </a:r>
          </a:p>
          <a:p>
            <a:pPr marL="740664" lvl="2" indent="-283464">
              <a:lnSpc>
                <a:spcPct val="120000"/>
              </a:lnSpc>
              <a:spcBef>
                <a:spcPts val="600"/>
              </a:spcBef>
              <a:spcAft>
                <a:spcPts val="600"/>
              </a:spcAft>
              <a:buFont typeface="Courier New" panose="02070309020205020404" pitchFamily="49" charset="0"/>
              <a:buChar char="o"/>
            </a:pPr>
            <a:r>
              <a:rPr lang="en-US" altLang="en-US" sz="2200" dirty="0"/>
              <a:t>The messenger should use arguments developed by the small groups (slide 56) to persuade the decision-maker.</a:t>
            </a:r>
          </a:p>
          <a:p>
            <a:pPr marL="740664" lvl="2" indent="-283464">
              <a:lnSpc>
                <a:spcPct val="120000"/>
              </a:lnSpc>
              <a:spcBef>
                <a:spcPts val="600"/>
              </a:spcBef>
              <a:spcAft>
                <a:spcPts val="600"/>
              </a:spcAft>
              <a:buFont typeface="Courier New" panose="02070309020205020404" pitchFamily="49" charset="0"/>
              <a:buChar char="o"/>
            </a:pPr>
            <a:r>
              <a:rPr lang="en-US" altLang="en-US" sz="2200" dirty="0"/>
              <a:t>The decision-maker should use the values from Step 4 to respond to arguments.</a:t>
            </a:r>
          </a:p>
          <a:p>
            <a:pPr marL="740664" lvl="2" indent="-283464">
              <a:lnSpc>
                <a:spcPct val="120000"/>
              </a:lnSpc>
              <a:spcBef>
                <a:spcPts val="600"/>
              </a:spcBef>
              <a:spcAft>
                <a:spcPts val="600"/>
              </a:spcAft>
              <a:buFont typeface="Courier New" panose="02070309020205020404" pitchFamily="49" charset="0"/>
              <a:buChar char="o"/>
            </a:pPr>
            <a:r>
              <a:rPr lang="en-US" altLang="en-US" sz="2200" dirty="0"/>
              <a:t>Use the Message Box to critique each messenger’s ask and responses.</a:t>
            </a:r>
          </a:p>
          <a:p>
            <a:pPr marL="347472" indent="-347472">
              <a:lnSpc>
                <a:spcPct val="120000"/>
              </a:lnSpc>
              <a:spcBef>
                <a:spcPts val="900"/>
              </a:spcBef>
              <a:spcAft>
                <a:spcPts val="900"/>
              </a:spcAft>
            </a:pPr>
            <a:r>
              <a:rPr lang="en-US" altLang="en-US" dirty="0"/>
              <a:t>For more tips on facilitating the small group work in Step 5, see the facilitator’s guide.</a:t>
            </a:r>
          </a:p>
          <a:p>
            <a:pPr lvl="1">
              <a:spcBef>
                <a:spcPct val="0"/>
              </a:spcBef>
            </a:pPr>
            <a:endParaRPr lang="en-US" altLang="en-US" sz="1800" dirty="0"/>
          </a:p>
          <a:p>
            <a:endParaRPr lang="en-US" dirty="0"/>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Snip Same Side Corner Rectangle 3">
            <a:extLst>
              <a:ext uri="{FF2B5EF4-FFF2-40B4-BE49-F238E27FC236}">
                <a16:creationId xmlns:a16="http://schemas.microsoft.com/office/drawing/2014/main" id="{A6AF4D73-59AA-6F42-B8C7-D4FFA6B5E247}"/>
              </a:ext>
            </a:extLst>
          </p:cNvPr>
          <p:cNvSpPr/>
          <p:nvPr/>
        </p:nvSpPr>
        <p:spPr>
          <a:xfrm rot="5400000">
            <a:off x="2611714" y="-2650757"/>
            <a:ext cx="6968571" cy="12270085"/>
          </a:xfrm>
          <a:custGeom>
            <a:avLst/>
            <a:gdLst>
              <a:gd name="connsiteX0" fmla="*/ 3436144 w 6872288"/>
              <a:gd name="connsiteY0" fmla="*/ 0 h 6915150"/>
              <a:gd name="connsiteX1" fmla="*/ 3436144 w 6872288"/>
              <a:gd name="connsiteY1" fmla="*/ 0 h 6915150"/>
              <a:gd name="connsiteX2" fmla="*/ 6872288 w 6872288"/>
              <a:gd name="connsiteY2" fmla="*/ 3436144 h 6915150"/>
              <a:gd name="connsiteX3" fmla="*/ 6872288 w 6872288"/>
              <a:gd name="connsiteY3" fmla="*/ 6915150 h 6915150"/>
              <a:gd name="connsiteX4" fmla="*/ 6872288 w 6872288"/>
              <a:gd name="connsiteY4" fmla="*/ 6915150 h 6915150"/>
              <a:gd name="connsiteX5" fmla="*/ 0 w 6872288"/>
              <a:gd name="connsiteY5" fmla="*/ 6915150 h 6915150"/>
              <a:gd name="connsiteX6" fmla="*/ 0 w 6872288"/>
              <a:gd name="connsiteY6" fmla="*/ 6915150 h 6915150"/>
              <a:gd name="connsiteX7" fmla="*/ 0 w 6872288"/>
              <a:gd name="connsiteY7" fmla="*/ 3436144 h 6915150"/>
              <a:gd name="connsiteX8" fmla="*/ 3436144 w 6872288"/>
              <a:gd name="connsiteY8" fmla="*/ 0 h 6915150"/>
              <a:gd name="connsiteX0" fmla="*/ 3436144 w 6872288"/>
              <a:gd name="connsiteY0" fmla="*/ 0 h 8229600"/>
              <a:gd name="connsiteX1" fmla="*/ 3436144 w 6872288"/>
              <a:gd name="connsiteY1" fmla="*/ 0 h 8229600"/>
              <a:gd name="connsiteX2" fmla="*/ 6872288 w 6872288"/>
              <a:gd name="connsiteY2" fmla="*/ 3436144 h 8229600"/>
              <a:gd name="connsiteX3" fmla="*/ 6872288 w 6872288"/>
              <a:gd name="connsiteY3" fmla="*/ 6915150 h 8229600"/>
              <a:gd name="connsiteX4" fmla="*/ 5000625 w 6872288"/>
              <a:gd name="connsiteY4" fmla="*/ 8229600 h 8229600"/>
              <a:gd name="connsiteX5" fmla="*/ 0 w 6872288"/>
              <a:gd name="connsiteY5" fmla="*/ 6915150 h 8229600"/>
              <a:gd name="connsiteX6" fmla="*/ 0 w 6872288"/>
              <a:gd name="connsiteY6" fmla="*/ 6915150 h 8229600"/>
              <a:gd name="connsiteX7" fmla="*/ 0 w 6872288"/>
              <a:gd name="connsiteY7" fmla="*/ 3436144 h 8229600"/>
              <a:gd name="connsiteX8" fmla="*/ 3436144 w 6872288"/>
              <a:gd name="connsiteY8" fmla="*/ 0 h 8229600"/>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0 w 6886575"/>
              <a:gd name="connsiteY6" fmla="*/ 6915150 h 8786813"/>
              <a:gd name="connsiteX7" fmla="*/ 0 w 6886575"/>
              <a:gd name="connsiteY7" fmla="*/ 3436144 h 8786813"/>
              <a:gd name="connsiteX8" fmla="*/ 3436144 w 6886575"/>
              <a:gd name="connsiteY8" fmla="*/ 0 h 8786813"/>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1014413 w 6886575"/>
              <a:gd name="connsiteY6" fmla="*/ 7586662 h 8786813"/>
              <a:gd name="connsiteX7" fmla="*/ 0 w 6886575"/>
              <a:gd name="connsiteY7" fmla="*/ 3436144 h 8786813"/>
              <a:gd name="connsiteX8" fmla="*/ 3436144 w 6886575"/>
              <a:gd name="connsiteY8" fmla="*/ 0 h 8786813"/>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642938 w 6886575"/>
              <a:gd name="connsiteY6" fmla="*/ 5357812 h 8786813"/>
              <a:gd name="connsiteX7" fmla="*/ 0 w 6886575"/>
              <a:gd name="connsiteY7" fmla="*/ 3436144 h 8786813"/>
              <a:gd name="connsiteX8" fmla="*/ 3436144 w 6886575"/>
              <a:gd name="connsiteY8"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5029200 w 6915150"/>
              <a:gd name="connsiteY4" fmla="*/ 8229600 h 8786813"/>
              <a:gd name="connsiteX5" fmla="*/ 0 w 6915150"/>
              <a:gd name="connsiteY5" fmla="*/ 8786813 h 8786813"/>
              <a:gd name="connsiteX6" fmla="*/ 671513 w 6915150"/>
              <a:gd name="connsiteY6" fmla="*/ 5357812 h 8786813"/>
              <a:gd name="connsiteX7" fmla="*/ 28575 w 6915150"/>
              <a:gd name="connsiteY7" fmla="*/ 3436144 h 8786813"/>
              <a:gd name="connsiteX8" fmla="*/ 3464719 w 6915150"/>
              <a:gd name="connsiteY8"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5029200 w 6915150"/>
              <a:gd name="connsiteY4" fmla="*/ 8229600 h 8786813"/>
              <a:gd name="connsiteX5" fmla="*/ 0 w 6915150"/>
              <a:gd name="connsiteY5" fmla="*/ 8786813 h 8786813"/>
              <a:gd name="connsiteX6" fmla="*/ 28575 w 6915150"/>
              <a:gd name="connsiteY6" fmla="*/ 3436144 h 8786813"/>
              <a:gd name="connsiteX7" fmla="*/ 3464719 w 6915150"/>
              <a:gd name="connsiteY7"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6" fmla="*/ 3464719 w 6915150"/>
              <a:gd name="connsiteY6" fmla="*/ 0 h 8786813"/>
              <a:gd name="connsiteX0" fmla="*/ 1535907 w 6915150"/>
              <a:gd name="connsiteY0" fmla="*/ 1771651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6" fmla="*/ 1535907 w 6915150"/>
              <a:gd name="connsiteY6" fmla="*/ 1771651 h 8786813"/>
              <a:gd name="connsiteX0" fmla="*/ 28575 w 6915150"/>
              <a:gd name="connsiteY0" fmla="*/ 3436144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0" fmla="*/ 28575 w 6915150"/>
              <a:gd name="connsiteY0" fmla="*/ 2150268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28575 w 6915150"/>
              <a:gd name="connsiteY5" fmla="*/ 2150268 h 7500937"/>
              <a:gd name="connsiteX0" fmla="*/ 42862 w 6915150"/>
              <a:gd name="connsiteY0" fmla="*/ 2135981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42862 w 6915150"/>
              <a:gd name="connsiteY5" fmla="*/ 2135981 h 7500937"/>
              <a:gd name="connsiteX0" fmla="*/ 313796 w 6915150"/>
              <a:gd name="connsiteY0" fmla="*/ 2164203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313796 w 6915150"/>
              <a:gd name="connsiteY5" fmla="*/ 2164203 h 7500937"/>
              <a:gd name="connsiteX0" fmla="*/ 25930 w 6915150"/>
              <a:gd name="connsiteY0" fmla="*/ 2248870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25930 w 6915150"/>
              <a:gd name="connsiteY5" fmla="*/ 2248870 h 7500937"/>
              <a:gd name="connsiteX0" fmla="*/ 0 w 6923087"/>
              <a:gd name="connsiteY0" fmla="*/ 2254514 h 7500937"/>
              <a:gd name="connsiteX1" fmla="*/ 3544093 w 6923087"/>
              <a:gd name="connsiteY1" fmla="*/ 0 h 7500937"/>
              <a:gd name="connsiteX2" fmla="*/ 6908800 w 6923087"/>
              <a:gd name="connsiteY2" fmla="*/ 2150268 h 7500937"/>
              <a:gd name="connsiteX3" fmla="*/ 6923087 w 6923087"/>
              <a:gd name="connsiteY3" fmla="*/ 7500937 h 7500937"/>
              <a:gd name="connsiteX4" fmla="*/ 7937 w 6923087"/>
              <a:gd name="connsiteY4" fmla="*/ 7500937 h 7500937"/>
              <a:gd name="connsiteX5" fmla="*/ 0 w 6923087"/>
              <a:gd name="connsiteY5" fmla="*/ 2254514 h 7500937"/>
              <a:gd name="connsiteX0" fmla="*/ 13586 w 6936673"/>
              <a:gd name="connsiteY0" fmla="*/ 2254514 h 10595011"/>
              <a:gd name="connsiteX1" fmla="*/ 3557679 w 6936673"/>
              <a:gd name="connsiteY1" fmla="*/ 0 h 10595011"/>
              <a:gd name="connsiteX2" fmla="*/ 6922386 w 6936673"/>
              <a:gd name="connsiteY2" fmla="*/ 2150268 h 10595011"/>
              <a:gd name="connsiteX3" fmla="*/ 6936673 w 6936673"/>
              <a:gd name="connsiteY3" fmla="*/ 7500937 h 10595011"/>
              <a:gd name="connsiteX4" fmla="*/ 258 w 6936673"/>
              <a:gd name="connsiteY4" fmla="*/ 10595011 h 10595011"/>
              <a:gd name="connsiteX5" fmla="*/ 13586 w 6936673"/>
              <a:gd name="connsiteY5" fmla="*/ 2254514 h 10595011"/>
              <a:gd name="connsiteX0" fmla="*/ 13586 w 6968571"/>
              <a:gd name="connsiteY0" fmla="*/ 2254514 h 10595011"/>
              <a:gd name="connsiteX1" fmla="*/ 3557679 w 6968571"/>
              <a:gd name="connsiteY1" fmla="*/ 0 h 10595011"/>
              <a:gd name="connsiteX2" fmla="*/ 6922386 w 6968571"/>
              <a:gd name="connsiteY2" fmla="*/ 2150268 h 10595011"/>
              <a:gd name="connsiteX3" fmla="*/ 6968571 w 6968571"/>
              <a:gd name="connsiteY3" fmla="*/ 10563114 h 10595011"/>
              <a:gd name="connsiteX4" fmla="*/ 258 w 6968571"/>
              <a:gd name="connsiteY4" fmla="*/ 10595011 h 10595011"/>
              <a:gd name="connsiteX5" fmla="*/ 13586 w 6968571"/>
              <a:gd name="connsiteY5" fmla="*/ 2254514 h 1059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8571" h="10595011">
                <a:moveTo>
                  <a:pt x="13586" y="2254514"/>
                </a:moveTo>
                <a:lnTo>
                  <a:pt x="3557679" y="0"/>
                </a:lnTo>
                <a:lnTo>
                  <a:pt x="6922386" y="2150268"/>
                </a:lnTo>
                <a:cubicBezTo>
                  <a:pt x="6927148" y="3933824"/>
                  <a:pt x="6963809" y="8779558"/>
                  <a:pt x="6968571" y="10563114"/>
                </a:cubicBezTo>
                <a:lnTo>
                  <a:pt x="258" y="10595011"/>
                </a:lnTo>
                <a:cubicBezTo>
                  <a:pt x="-2388" y="8846203"/>
                  <a:pt x="16232" y="4003322"/>
                  <a:pt x="13586" y="2254514"/>
                </a:cubicBezTo>
                <a:close/>
              </a:path>
            </a:pathLst>
          </a:custGeom>
          <a:solidFill>
            <a:srgbClr val="7AC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5" name="TextBox 4">
            <a:extLst>
              <a:ext uri="{FF2B5EF4-FFF2-40B4-BE49-F238E27FC236}">
                <a16:creationId xmlns:a16="http://schemas.microsoft.com/office/drawing/2014/main" id="{BEBB8C9D-2FC3-2C43-8F9A-08A141504692}"/>
              </a:ext>
            </a:extLst>
          </p:cNvPr>
          <p:cNvSpPr txBox="1"/>
          <p:nvPr/>
        </p:nvSpPr>
        <p:spPr>
          <a:xfrm>
            <a:off x="6744191" y="2822565"/>
            <a:ext cx="4859866" cy="1323439"/>
          </a:xfrm>
          <a:prstGeom prst="rect">
            <a:avLst/>
          </a:prstGeom>
          <a:noFill/>
        </p:spPr>
        <p:txBody>
          <a:bodyPr wrap="square" rtlCol="0">
            <a:spAutoFit/>
          </a:bodyPr>
          <a:lstStyle/>
          <a:p>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Step 5 Outcome:</a:t>
            </a:r>
          </a:p>
          <a:p>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Advocacy Ask</a:t>
            </a:r>
          </a:p>
        </p:txBody>
      </p:sp>
      <p:pic>
        <p:nvPicPr>
          <p:cNvPr id="3" name="Picture 2" descr="Diagram&#10;&#10;Description automatically generated">
            <a:extLst>
              <a:ext uri="{FF2B5EF4-FFF2-40B4-BE49-F238E27FC236}">
                <a16:creationId xmlns:a16="http://schemas.microsoft.com/office/drawing/2014/main" id="{F87AB3BC-9F87-41E6-A6F5-301CEE9A1853}"/>
              </a:ext>
            </a:extLst>
          </p:cNvPr>
          <p:cNvPicPr>
            <a:picLocks noChangeAspect="1"/>
          </p:cNvPicPr>
          <p:nvPr/>
        </p:nvPicPr>
        <p:blipFill>
          <a:blip r:embed="rId3"/>
          <a:stretch>
            <a:fillRect/>
          </a:stretch>
        </p:blipFill>
        <p:spPr>
          <a:xfrm>
            <a:off x="480551" y="352464"/>
            <a:ext cx="6263640" cy="6263640"/>
          </a:xfrm>
          <a:prstGeom prst="rect">
            <a:avLst/>
          </a:prstGeom>
        </p:spPr>
      </p:pic>
    </p:spTree>
    <p:extLst>
      <p:ext uri="{BB962C8B-B14F-4D97-AF65-F5344CB8AC3E}">
        <p14:creationId xmlns:p14="http://schemas.microsoft.com/office/powerpoint/2010/main" val="9557748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F931BCC-204E-44AF-A031-42ABCBF42EB9}"/>
              </a:ext>
            </a:extLst>
          </p:cNvPr>
          <p:cNvSpPr>
            <a:spLocks noGrp="1"/>
          </p:cNvSpPr>
          <p:nvPr>
            <p:ph idx="1"/>
          </p:nvPr>
        </p:nvSpPr>
        <p:spPr>
          <a:xfrm>
            <a:off x="2761991" y="1564274"/>
            <a:ext cx="10515600" cy="4980775"/>
          </a:xfrm>
        </p:spPr>
        <p:txBody>
          <a:bodyPr rtlCol="0">
            <a:normAutofit fontScale="92500" lnSpcReduction="10000"/>
          </a:bodyPr>
          <a:lstStyle/>
          <a:p>
            <a:pPr marL="0" indent="0" eaLnBrk="1" fontAlgn="auto" hangingPunct="1">
              <a:buNone/>
              <a:defRPr/>
            </a:pPr>
            <a:r>
              <a:rPr lang="en-US" b="1" dirty="0">
                <a:ea typeface="+mn-ea"/>
              </a:rPr>
              <a:t>Support the “ask” with:</a:t>
            </a:r>
          </a:p>
          <a:p>
            <a:pPr marL="0" lvl="1" indent="0">
              <a:spcBef>
                <a:spcPts val="900"/>
              </a:spcBef>
              <a:buClr>
                <a:srgbClr val="168629"/>
              </a:buClr>
              <a:buSzPct val="75000"/>
              <a:buNone/>
              <a:defRPr/>
            </a:pPr>
            <a:endParaRPr lang="en-US" sz="2800" b="1" dirty="0">
              <a:ea typeface="+mn-ea"/>
            </a:endParaRPr>
          </a:p>
          <a:p>
            <a:pPr marL="0" lvl="1" indent="0">
              <a:spcBef>
                <a:spcPts val="1000"/>
              </a:spcBef>
              <a:spcAft>
                <a:spcPts val="600"/>
              </a:spcAft>
              <a:buClr>
                <a:srgbClr val="168629"/>
              </a:buClr>
              <a:buSzPct val="75000"/>
              <a:buNone/>
              <a:defRPr/>
            </a:pPr>
            <a:r>
              <a:rPr lang="en-US" sz="2800" b="1" dirty="0">
                <a:ea typeface="+mn-ea"/>
              </a:rPr>
              <a:t>Evidence</a:t>
            </a:r>
            <a:endParaRPr lang="en-US" sz="2400" b="1" dirty="0">
              <a:ea typeface="+mn-ea"/>
            </a:endParaRPr>
          </a:p>
          <a:p>
            <a:pPr marL="740664" lvl="2" indent="-283464">
              <a:lnSpc>
                <a:spcPct val="110000"/>
              </a:lnSpc>
              <a:spcBef>
                <a:spcPts val="600"/>
              </a:spcBef>
              <a:spcAft>
                <a:spcPts val="600"/>
              </a:spcAft>
              <a:buClr>
                <a:schemeClr val="accent2">
                  <a:lumMod val="85000"/>
                  <a:lumOff val="15000"/>
                </a:schemeClr>
              </a:buClr>
              <a:buSzPct val="100000"/>
              <a:buNone/>
              <a:defRPr/>
            </a:pPr>
            <a:r>
              <a:rPr lang="en-US" sz="2400" dirty="0">
                <a:ea typeface="+mn-ea"/>
              </a:rPr>
              <a:t>Use facts, evidence, or first-hand experience</a:t>
            </a:r>
          </a:p>
          <a:p>
            <a:pPr marL="0" indent="0">
              <a:spcAft>
                <a:spcPts val="600"/>
              </a:spcAft>
              <a:buNone/>
              <a:defRPr/>
            </a:pPr>
            <a:endParaRPr lang="en-US" b="1" dirty="0">
              <a:ea typeface="+mn-ea"/>
            </a:endParaRPr>
          </a:p>
          <a:p>
            <a:pPr marL="0" indent="0">
              <a:spcAft>
                <a:spcPts val="600"/>
              </a:spcAft>
              <a:buNone/>
              <a:defRPr/>
            </a:pPr>
            <a:r>
              <a:rPr lang="en-US" b="1" dirty="0">
                <a:ea typeface="+mn-ea"/>
              </a:rPr>
              <a:t>Emotion</a:t>
            </a:r>
          </a:p>
          <a:p>
            <a:pPr marL="740664" lvl="1" indent="-283464">
              <a:lnSpc>
                <a:spcPct val="110000"/>
              </a:lnSpc>
              <a:spcBef>
                <a:spcPts val="600"/>
              </a:spcBef>
              <a:spcAft>
                <a:spcPts val="600"/>
              </a:spcAft>
              <a:buClr>
                <a:schemeClr val="accent2">
                  <a:lumMod val="85000"/>
                  <a:lumOff val="15000"/>
                </a:schemeClr>
              </a:buClr>
              <a:buNone/>
              <a:defRPr/>
            </a:pPr>
            <a:r>
              <a:rPr lang="en-US" dirty="0">
                <a:ea typeface="+mn-ea"/>
              </a:rPr>
              <a:t>Use evocative stories and photos</a:t>
            </a:r>
          </a:p>
          <a:p>
            <a:pPr marL="0" indent="0">
              <a:spcAft>
                <a:spcPts val="600"/>
              </a:spcAft>
              <a:buNone/>
              <a:defRPr/>
            </a:pPr>
            <a:endParaRPr lang="en-US" b="1" dirty="0">
              <a:ea typeface="+mn-ea"/>
            </a:endParaRPr>
          </a:p>
          <a:p>
            <a:pPr marL="0" indent="0">
              <a:spcAft>
                <a:spcPts val="600"/>
              </a:spcAft>
              <a:buNone/>
              <a:defRPr/>
            </a:pPr>
            <a:r>
              <a:rPr lang="en-US" b="1" dirty="0">
                <a:ea typeface="+mn-ea"/>
              </a:rPr>
              <a:t>Ethics</a:t>
            </a:r>
          </a:p>
          <a:p>
            <a:pPr marL="740664" lvl="1" indent="-283464">
              <a:lnSpc>
                <a:spcPct val="110000"/>
              </a:lnSpc>
              <a:spcBef>
                <a:spcPts val="600"/>
              </a:spcBef>
              <a:spcAft>
                <a:spcPts val="600"/>
              </a:spcAft>
              <a:buNone/>
              <a:defRPr/>
            </a:pPr>
            <a:r>
              <a:rPr lang="en-US" dirty="0">
                <a:ea typeface="+mn-ea"/>
              </a:rPr>
              <a:t>Use a rights- or faith-based approach</a:t>
            </a:r>
          </a:p>
          <a:p>
            <a:pPr>
              <a:defRPr/>
            </a:pPr>
            <a:endParaRPr lang="en-US" dirty="0">
              <a:solidFill>
                <a:schemeClr val="accent2">
                  <a:lumMod val="85000"/>
                  <a:lumOff val="15000"/>
                </a:schemeClr>
              </a:solidFill>
              <a:ea typeface="+mn-ea"/>
            </a:endParaRPr>
          </a:p>
          <a:p>
            <a:pPr>
              <a:defRPr/>
            </a:pPr>
            <a:endParaRPr lang="en-US" dirty="0">
              <a:solidFill>
                <a:schemeClr val="accent2">
                  <a:lumMod val="85000"/>
                  <a:lumOff val="15000"/>
                </a:schemeClr>
              </a:solidFill>
              <a:ea typeface="+mn-ea"/>
            </a:endParaRPr>
          </a:p>
          <a:p>
            <a:pPr eaLnBrk="1" fontAlgn="auto" hangingPunct="1">
              <a:defRPr/>
            </a:pPr>
            <a:endParaRPr lang="en-US" dirty="0">
              <a:solidFill>
                <a:schemeClr val="accent2">
                  <a:lumMod val="85000"/>
                  <a:lumOff val="15000"/>
                </a:schemeClr>
              </a:solidFill>
              <a:ea typeface="+mn-ea"/>
            </a:endParaRPr>
          </a:p>
        </p:txBody>
      </p:sp>
      <p:sp>
        <p:nvSpPr>
          <p:cNvPr id="118788" name="Title 1">
            <a:extLst>
              <a:ext uri="{FF2B5EF4-FFF2-40B4-BE49-F238E27FC236}">
                <a16:creationId xmlns:a16="http://schemas.microsoft.com/office/drawing/2014/main" id="{B2E60142-297E-411A-B6B6-32ADEC73D8B2}"/>
              </a:ext>
            </a:extLst>
          </p:cNvPr>
          <p:cNvSpPr>
            <a:spLocks noGrp="1"/>
          </p:cNvSpPr>
          <p:nvPr>
            <p:ph type="title"/>
          </p:nvPr>
        </p:nvSpPr>
        <p:spPr/>
        <p:txBody>
          <a:bodyPr/>
          <a:lstStyle/>
          <a:p>
            <a:pPr eaLnBrk="1" hangingPunct="1"/>
            <a:r>
              <a:rPr lang="en-US" altLang="en-US" sz="3600" dirty="0"/>
              <a:t>Types of Arguments—the 3 E’s</a:t>
            </a:r>
          </a:p>
        </p:txBody>
      </p:sp>
      <p:pic>
        <p:nvPicPr>
          <p:cNvPr id="6" name="Picture 5" descr="A picture containing graphical user interface&#10;&#10;Description automatically generated">
            <a:extLst>
              <a:ext uri="{FF2B5EF4-FFF2-40B4-BE49-F238E27FC236}">
                <a16:creationId xmlns:a16="http://schemas.microsoft.com/office/drawing/2014/main" id="{DA1D2C6D-CD17-144E-B322-5A5CDC8076C8}"/>
              </a:ext>
            </a:extLst>
          </p:cNvPr>
          <p:cNvPicPr>
            <a:picLocks noChangeAspect="1"/>
          </p:cNvPicPr>
          <p:nvPr/>
        </p:nvPicPr>
        <p:blipFill rotWithShape="1">
          <a:blip r:embed="rId3"/>
          <a:srcRect r="54146" b="52962"/>
          <a:stretch/>
        </p:blipFill>
        <p:spPr>
          <a:xfrm>
            <a:off x="838200" y="2062691"/>
            <a:ext cx="1600199" cy="1449346"/>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74FF5F3E-5799-8C49-96CE-F638A85AB866}"/>
              </a:ext>
            </a:extLst>
          </p:cNvPr>
          <p:cNvPicPr>
            <a:picLocks noChangeAspect="1"/>
          </p:cNvPicPr>
          <p:nvPr/>
        </p:nvPicPr>
        <p:blipFill rotWithShape="1">
          <a:blip r:embed="rId4"/>
          <a:srcRect t="-1720" r="52525" b="55699"/>
          <a:stretch/>
        </p:blipFill>
        <p:spPr>
          <a:xfrm>
            <a:off x="838201" y="3579197"/>
            <a:ext cx="1600199" cy="1449346"/>
          </a:xfrm>
          <a:prstGeom prst="rect">
            <a:avLst/>
          </a:prstGeom>
        </p:spPr>
      </p:pic>
      <p:pic>
        <p:nvPicPr>
          <p:cNvPr id="10" name="Picture 9" descr="Graphical user interface&#10;&#10;Description automatically generated with low confidence">
            <a:extLst>
              <a:ext uri="{FF2B5EF4-FFF2-40B4-BE49-F238E27FC236}">
                <a16:creationId xmlns:a16="http://schemas.microsoft.com/office/drawing/2014/main" id="{FA6B1FE9-09BC-5F48-8410-126BC569AF7E}"/>
              </a:ext>
            </a:extLst>
          </p:cNvPr>
          <p:cNvPicPr>
            <a:picLocks noChangeAspect="1"/>
          </p:cNvPicPr>
          <p:nvPr/>
        </p:nvPicPr>
        <p:blipFill rotWithShape="1">
          <a:blip r:embed="rId5"/>
          <a:srcRect r="52764" b="59840"/>
          <a:stretch/>
        </p:blipFill>
        <p:spPr>
          <a:xfrm>
            <a:off x="858478" y="5095703"/>
            <a:ext cx="1600200" cy="1449346"/>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1CB308-57A6-4FFE-AC8E-0538951F3461}"/>
              </a:ext>
            </a:extLst>
          </p:cNvPr>
          <p:cNvSpPr>
            <a:spLocks noGrp="1"/>
          </p:cNvSpPr>
          <p:nvPr>
            <p:ph idx="1"/>
          </p:nvPr>
        </p:nvSpPr>
        <p:spPr/>
        <p:txBody>
          <a:bodyPr rtlCol="0">
            <a:normAutofit/>
          </a:bodyPr>
          <a:lstStyle/>
          <a:p>
            <a:pPr eaLnBrk="1" fontAlgn="auto" hangingPunct="1">
              <a:defRPr/>
            </a:pPr>
            <a:endParaRPr lang="en-US" dirty="0">
              <a:solidFill>
                <a:schemeClr val="accent2">
                  <a:lumMod val="85000"/>
                  <a:lumOff val="15000"/>
                </a:schemeClr>
              </a:solidFill>
              <a:ea typeface="+mn-ea"/>
            </a:endParaRPr>
          </a:p>
          <a:p>
            <a:pPr eaLnBrk="1" fontAlgn="auto" hangingPunct="1">
              <a:defRPr/>
            </a:pPr>
            <a:endParaRPr lang="en-US" dirty="0">
              <a:solidFill>
                <a:schemeClr val="accent2">
                  <a:lumMod val="85000"/>
                  <a:lumOff val="15000"/>
                </a:schemeClr>
              </a:solidFill>
              <a:ea typeface="+mn-ea"/>
            </a:endParaRPr>
          </a:p>
          <a:p>
            <a:pPr marL="0" indent="0" eaLnBrk="1" fontAlgn="auto" hangingPunct="1">
              <a:buNone/>
              <a:defRPr/>
            </a:pPr>
            <a:endParaRPr lang="en-US" dirty="0">
              <a:solidFill>
                <a:schemeClr val="accent2">
                  <a:lumMod val="85000"/>
                  <a:lumOff val="15000"/>
                </a:schemeClr>
              </a:solidFill>
              <a:ea typeface="+mn-ea"/>
            </a:endParaRPr>
          </a:p>
        </p:txBody>
      </p:sp>
      <p:sp>
        <p:nvSpPr>
          <p:cNvPr id="133122" name="Title 3">
            <a:extLst>
              <a:ext uri="{FF2B5EF4-FFF2-40B4-BE49-F238E27FC236}">
                <a16:creationId xmlns:a16="http://schemas.microsoft.com/office/drawing/2014/main" id="{002ABB49-F810-4DD9-B860-652A43CB5B20}"/>
              </a:ext>
            </a:extLst>
          </p:cNvPr>
          <p:cNvSpPr>
            <a:spLocks noGrp="1"/>
          </p:cNvSpPr>
          <p:nvPr>
            <p:ph type="title"/>
          </p:nvPr>
        </p:nvSpPr>
        <p:spPr/>
        <p:txBody>
          <a:bodyPr>
            <a:normAutofit fontScale="90000"/>
          </a:bodyPr>
          <a:lstStyle/>
          <a:p>
            <a:pPr eaLnBrk="1" hangingPunct="1">
              <a:defRPr/>
            </a:pPr>
            <a:r>
              <a:rPr lang="en-US" altLang="en-US" sz="4400" dirty="0"/>
              <a:t>5.1 Ways to Argue Your Case—the 3 E’s</a:t>
            </a:r>
            <a:endParaRPr lang="en-US" altLang="en-US" dirty="0"/>
          </a:p>
        </p:txBody>
      </p:sp>
      <p:graphicFrame>
        <p:nvGraphicFramePr>
          <p:cNvPr id="7" name="Table 7">
            <a:extLst>
              <a:ext uri="{FF2B5EF4-FFF2-40B4-BE49-F238E27FC236}">
                <a16:creationId xmlns:a16="http://schemas.microsoft.com/office/drawing/2014/main" id="{CB654E60-2EA3-4545-AA7E-9A73734F8C8E}"/>
              </a:ext>
            </a:extLst>
          </p:cNvPr>
          <p:cNvGraphicFramePr>
            <a:graphicFrameLocks noGrp="1"/>
          </p:cNvGraphicFramePr>
          <p:nvPr>
            <p:extLst>
              <p:ext uri="{D42A27DB-BD31-4B8C-83A1-F6EECF244321}">
                <p14:modId xmlns:p14="http://schemas.microsoft.com/office/powerpoint/2010/main" val="1209043570"/>
              </p:ext>
            </p:extLst>
          </p:nvPr>
        </p:nvGraphicFramePr>
        <p:xfrm>
          <a:off x="685800" y="2753804"/>
          <a:ext cx="10935930" cy="3721946"/>
        </p:xfrm>
        <a:graphic>
          <a:graphicData uri="http://schemas.openxmlformats.org/drawingml/2006/table">
            <a:tbl>
              <a:tblPr firstRow="1" bandRow="1">
                <a:tableStyleId>{5C22544A-7EE6-4342-B048-85BDC9FD1C3A}</a:tableStyleId>
              </a:tblPr>
              <a:tblGrid>
                <a:gridCol w="3384755">
                  <a:extLst>
                    <a:ext uri="{9D8B030D-6E8A-4147-A177-3AD203B41FA5}">
                      <a16:colId xmlns:a16="http://schemas.microsoft.com/office/drawing/2014/main" val="1850270175"/>
                    </a:ext>
                  </a:extLst>
                </a:gridCol>
                <a:gridCol w="3905865">
                  <a:extLst>
                    <a:ext uri="{9D8B030D-6E8A-4147-A177-3AD203B41FA5}">
                      <a16:colId xmlns:a16="http://schemas.microsoft.com/office/drawing/2014/main" val="2015706388"/>
                    </a:ext>
                  </a:extLst>
                </a:gridCol>
                <a:gridCol w="3645310">
                  <a:extLst>
                    <a:ext uri="{9D8B030D-6E8A-4147-A177-3AD203B41FA5}">
                      <a16:colId xmlns:a16="http://schemas.microsoft.com/office/drawing/2014/main" val="4074121864"/>
                    </a:ext>
                  </a:extLst>
                </a:gridCol>
              </a:tblGrid>
              <a:tr h="464040">
                <a:tc>
                  <a:txBody>
                    <a:bodyPr/>
                    <a:lstStyle/>
                    <a:p>
                      <a:r>
                        <a:rPr lang="en-US" sz="2800" dirty="0"/>
                        <a:t>Evidence</a:t>
                      </a:r>
                    </a:p>
                  </a:txBody>
                  <a:tcPr>
                    <a:solidFill>
                      <a:srgbClr val="7AC360"/>
                    </a:solidFill>
                  </a:tcPr>
                </a:tc>
                <a:tc>
                  <a:txBody>
                    <a:bodyPr/>
                    <a:lstStyle/>
                    <a:p>
                      <a:r>
                        <a:rPr lang="en-US" sz="2800" dirty="0"/>
                        <a:t>Emotion</a:t>
                      </a:r>
                    </a:p>
                  </a:txBody>
                  <a:tcPr>
                    <a:solidFill>
                      <a:srgbClr val="7AC360"/>
                    </a:solidFill>
                  </a:tcPr>
                </a:tc>
                <a:tc>
                  <a:txBody>
                    <a:bodyPr/>
                    <a:lstStyle/>
                    <a:p>
                      <a:r>
                        <a:rPr lang="en-US" sz="2800" dirty="0"/>
                        <a:t>Ethics</a:t>
                      </a:r>
                    </a:p>
                  </a:txBody>
                  <a:tcPr>
                    <a:solidFill>
                      <a:srgbClr val="7AC360"/>
                    </a:solidFill>
                  </a:tcPr>
                </a:tc>
                <a:extLst>
                  <a:ext uri="{0D108BD9-81ED-4DB2-BD59-A6C34878D82A}">
                    <a16:rowId xmlns:a16="http://schemas.microsoft.com/office/drawing/2014/main" val="225741697"/>
                  </a:ext>
                </a:extLst>
              </a:tr>
              <a:tr h="3203786">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solidFill>
                      <a:schemeClr val="bg1">
                        <a:lumMod val="95000"/>
                      </a:schemeClr>
                    </a:solidFill>
                  </a:tcPr>
                </a:tc>
                <a:tc>
                  <a:txBody>
                    <a:bodyPr/>
                    <a:lstStyle/>
                    <a:p>
                      <a:endParaRPr lang="en-US" dirty="0"/>
                    </a:p>
                  </a:txBody>
                  <a:tcPr>
                    <a:solidFill>
                      <a:schemeClr val="bg1">
                        <a:lumMod val="95000"/>
                      </a:schemeClr>
                    </a:solidFill>
                  </a:tcPr>
                </a:tc>
                <a:tc>
                  <a:txBody>
                    <a:bodyPr/>
                    <a:lstStyle/>
                    <a:p>
                      <a:endParaRPr lang="en-US" dirty="0"/>
                    </a:p>
                  </a:txBody>
                  <a:tcPr>
                    <a:solidFill>
                      <a:schemeClr val="bg1">
                        <a:lumMod val="95000"/>
                      </a:schemeClr>
                    </a:solidFill>
                  </a:tcPr>
                </a:tc>
                <a:extLst>
                  <a:ext uri="{0D108BD9-81ED-4DB2-BD59-A6C34878D82A}">
                    <a16:rowId xmlns:a16="http://schemas.microsoft.com/office/drawing/2014/main" val="3972247417"/>
                  </a:ext>
                </a:extLst>
              </a:tr>
            </a:tbl>
          </a:graphicData>
        </a:graphic>
      </p:graphicFrame>
      <p:sp>
        <p:nvSpPr>
          <p:cNvPr id="9" name="Content Placeholder 1">
            <a:extLst>
              <a:ext uri="{FF2B5EF4-FFF2-40B4-BE49-F238E27FC236}">
                <a16:creationId xmlns:a16="http://schemas.microsoft.com/office/drawing/2014/main" id="{885CF5C9-EAFC-474E-B5FA-0D7086B88367}"/>
              </a:ext>
            </a:extLst>
          </p:cNvPr>
          <p:cNvSpPr txBox="1">
            <a:spLocks/>
          </p:cNvSpPr>
          <p:nvPr/>
        </p:nvSpPr>
        <p:spPr>
          <a:xfrm>
            <a:off x="990600" y="1443858"/>
            <a:ext cx="10515600" cy="47312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2064" indent="-512064" algn="ctr">
              <a:lnSpc>
                <a:spcPct val="110000"/>
              </a:lnSpc>
              <a:buFont typeface="Arial" panose="020B0604020202020204" pitchFamily="34" charset="0"/>
              <a:buNone/>
            </a:pPr>
            <a:r>
              <a:rPr lang="en-US" sz="3200" dirty="0"/>
              <a:t>Write down evidence-based, emotional, and ethical arguments that support your case.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01A0BD-EEB9-EB48-96FB-461B0849690C}"/>
              </a:ext>
            </a:extLst>
          </p:cNvPr>
          <p:cNvSpPr>
            <a:spLocks noGrp="1"/>
          </p:cNvSpPr>
          <p:nvPr>
            <p:ph idx="1"/>
          </p:nvPr>
        </p:nvSpPr>
        <p:spPr/>
        <p:txBody>
          <a:bodyPr/>
          <a:lstStyle/>
          <a:p>
            <a:pPr marL="0" indent="0" algn="ctr">
              <a:buNone/>
            </a:pPr>
            <a:r>
              <a:rPr lang="en-US" altLang="en-US" b="1" dirty="0"/>
              <a:t>Advocates in Kenya sought to change national family planning guidelines to enable community health workers to provide injectable contraceptives. </a:t>
            </a:r>
            <a:br>
              <a:rPr lang="en-US" altLang="en-US" b="1" dirty="0"/>
            </a:br>
            <a:br>
              <a:rPr lang="en-US" altLang="en-US" b="1" dirty="0"/>
            </a:br>
            <a:r>
              <a:rPr lang="en-US" altLang="en-US" dirty="0"/>
              <a:t>They developed these arguments:</a:t>
            </a:r>
          </a:p>
          <a:p>
            <a:endParaRPr lang="en-US" dirty="0"/>
          </a:p>
        </p:txBody>
      </p:sp>
      <p:sp>
        <p:nvSpPr>
          <p:cNvPr id="129026" name="Title 1">
            <a:extLst>
              <a:ext uri="{FF2B5EF4-FFF2-40B4-BE49-F238E27FC236}">
                <a16:creationId xmlns:a16="http://schemas.microsoft.com/office/drawing/2014/main" id="{3BD01F0B-E74E-4E2E-99B9-4BC4519E5D5A}"/>
              </a:ext>
            </a:extLst>
          </p:cNvPr>
          <p:cNvSpPr>
            <a:spLocks noGrp="1"/>
          </p:cNvSpPr>
          <p:nvPr>
            <p:ph type="title"/>
          </p:nvPr>
        </p:nvSpPr>
        <p:spPr/>
        <p:txBody>
          <a:bodyPr>
            <a:normAutofit/>
          </a:bodyPr>
          <a:lstStyle/>
          <a:p>
            <a:pPr eaLnBrk="1" hangingPunct="1">
              <a:defRPr/>
            </a:pPr>
            <a:r>
              <a:rPr lang="en-US" altLang="en-US" dirty="0"/>
              <a:t>Example: From Ask to Advocacy Win</a:t>
            </a:r>
          </a:p>
        </p:txBody>
      </p:sp>
      <p:graphicFrame>
        <p:nvGraphicFramePr>
          <p:cNvPr id="2" name="Table 3">
            <a:extLst>
              <a:ext uri="{FF2B5EF4-FFF2-40B4-BE49-F238E27FC236}">
                <a16:creationId xmlns:a16="http://schemas.microsoft.com/office/drawing/2014/main" id="{C4CB53F1-D79D-794A-A28F-C9CD4C837266}"/>
              </a:ext>
            </a:extLst>
          </p:cNvPr>
          <p:cNvGraphicFramePr>
            <a:graphicFrameLocks noGrp="1"/>
          </p:cNvGraphicFramePr>
          <p:nvPr>
            <p:extLst>
              <p:ext uri="{D42A27DB-BD31-4B8C-83A1-F6EECF244321}">
                <p14:modId xmlns:p14="http://schemas.microsoft.com/office/powerpoint/2010/main" val="2037684292"/>
              </p:ext>
            </p:extLst>
          </p:nvPr>
        </p:nvGraphicFramePr>
        <p:xfrm>
          <a:off x="1062134" y="3526767"/>
          <a:ext cx="9686145" cy="2834640"/>
        </p:xfrm>
        <a:graphic>
          <a:graphicData uri="http://schemas.openxmlformats.org/drawingml/2006/table">
            <a:tbl>
              <a:tblPr firstRow="1" bandRow="1">
                <a:tableStyleId>{16D9F66E-5EB9-4882-86FB-DCBF35E3C3E4}</a:tableStyleId>
              </a:tblPr>
              <a:tblGrid>
                <a:gridCol w="1960984">
                  <a:extLst>
                    <a:ext uri="{9D8B030D-6E8A-4147-A177-3AD203B41FA5}">
                      <a16:colId xmlns:a16="http://schemas.microsoft.com/office/drawing/2014/main" val="7042006"/>
                    </a:ext>
                  </a:extLst>
                </a:gridCol>
                <a:gridCol w="7725161">
                  <a:extLst>
                    <a:ext uri="{9D8B030D-6E8A-4147-A177-3AD203B41FA5}">
                      <a16:colId xmlns:a16="http://schemas.microsoft.com/office/drawing/2014/main" val="505636333"/>
                    </a:ext>
                  </a:extLst>
                </a:gridCol>
              </a:tblGrid>
              <a:tr h="0">
                <a:tc>
                  <a:txBody>
                    <a:bodyPr/>
                    <a:lstStyle/>
                    <a:p>
                      <a:r>
                        <a:rPr lang="en-US" sz="2400" b="1" dirty="0">
                          <a:latin typeface="Tahoma" panose="020B0604030504040204" pitchFamily="34" charset="0"/>
                          <a:ea typeface="Tahoma" panose="020B0604030504040204" pitchFamily="34" charset="0"/>
                          <a:cs typeface="Tahoma" panose="020B0604030504040204" pitchFamily="34" charset="0"/>
                        </a:rPr>
                        <a:t>Evidence</a:t>
                      </a:r>
                    </a:p>
                  </a:txBody>
                  <a:tcPr/>
                </a:tc>
                <a:tc>
                  <a:txBody>
                    <a:bodyPr/>
                    <a:lstStyle/>
                    <a:p>
                      <a:r>
                        <a:rPr lang="en-US" sz="2400" b="0" dirty="0">
                          <a:latin typeface="Tahoma" panose="020B0604030504040204" pitchFamily="34" charset="0"/>
                          <a:ea typeface="Tahoma" panose="020B0604030504040204" pitchFamily="34" charset="0"/>
                          <a:cs typeface="Tahoma" panose="020B0604030504040204" pitchFamily="34" charset="0"/>
                        </a:rPr>
                        <a:t>Piloted demonstration project to show that community health workers provide injections safely</a:t>
                      </a:r>
                    </a:p>
                  </a:txBody>
                  <a:tcPr/>
                </a:tc>
                <a:extLst>
                  <a:ext uri="{0D108BD9-81ED-4DB2-BD59-A6C34878D82A}">
                    <a16:rowId xmlns:a16="http://schemas.microsoft.com/office/drawing/2014/main" val="2473475460"/>
                  </a:ext>
                </a:extLst>
              </a:tr>
              <a:tr h="370840">
                <a:tc>
                  <a:txBody>
                    <a:bodyPr/>
                    <a:lstStyle/>
                    <a:p>
                      <a:r>
                        <a:rPr lang="en-US" sz="2400" b="1" dirty="0">
                          <a:latin typeface="Tahoma" panose="020B0604030504040204" pitchFamily="34" charset="0"/>
                          <a:ea typeface="Tahoma" panose="020B0604030504040204" pitchFamily="34" charset="0"/>
                          <a:cs typeface="Tahoma" panose="020B0604030504040204" pitchFamily="34" charset="0"/>
                        </a:rPr>
                        <a:t>Emotional</a:t>
                      </a:r>
                    </a:p>
                  </a:txBody>
                  <a:tcPr/>
                </a:tc>
                <a:tc>
                  <a:txBody>
                    <a:bodyPr/>
                    <a:lstStyle/>
                    <a:p>
                      <a:r>
                        <a:rPr lang="en-US" sz="2400" b="0" dirty="0">
                          <a:latin typeface="Tahoma" panose="020B0604030504040204" pitchFamily="34" charset="0"/>
                          <a:ea typeface="Tahoma" panose="020B0604030504040204" pitchFamily="34" charset="0"/>
                          <a:cs typeface="Tahoma" panose="020B0604030504040204" pitchFamily="34" charset="0"/>
                        </a:rPr>
                        <a:t>Recognized nurses’ empathy that women receive high-quality healthcare</a:t>
                      </a:r>
                    </a:p>
                  </a:txBody>
                  <a:tcPr/>
                </a:tc>
                <a:extLst>
                  <a:ext uri="{0D108BD9-81ED-4DB2-BD59-A6C34878D82A}">
                    <a16:rowId xmlns:a16="http://schemas.microsoft.com/office/drawing/2014/main" val="1656923722"/>
                  </a:ext>
                </a:extLst>
              </a:tr>
              <a:tr h="370840">
                <a:tc>
                  <a:txBody>
                    <a:bodyPr/>
                    <a:lstStyle/>
                    <a:p>
                      <a:r>
                        <a:rPr lang="en-US" sz="2400" b="1" dirty="0">
                          <a:latin typeface="Tahoma" panose="020B0604030504040204" pitchFamily="34" charset="0"/>
                          <a:ea typeface="Tahoma" panose="020B0604030504040204" pitchFamily="34" charset="0"/>
                          <a:cs typeface="Tahoma" panose="020B0604030504040204" pitchFamily="34" charset="0"/>
                        </a:rPr>
                        <a:t>Ethical </a:t>
                      </a:r>
                    </a:p>
                  </a:txBody>
                  <a:tcPr/>
                </a:tc>
                <a:tc>
                  <a:txBody>
                    <a:bodyPr/>
                    <a:lstStyle/>
                    <a:p>
                      <a:r>
                        <a:rPr lang="en-US" sz="2400" b="0" dirty="0">
                          <a:latin typeface="Tahoma" panose="020B0604030504040204" pitchFamily="34" charset="0"/>
                          <a:ea typeface="Tahoma" panose="020B0604030504040204" pitchFamily="34" charset="0"/>
                          <a:cs typeface="Tahoma" panose="020B0604030504040204" pitchFamily="34" charset="0"/>
                        </a:rPr>
                        <a:t>Stressed that community-based care would overcome inequity between women living in rural and urban areas and among the wealthiest and the poor. </a:t>
                      </a:r>
                    </a:p>
                  </a:txBody>
                  <a:tcPr/>
                </a:tc>
                <a:extLst>
                  <a:ext uri="{0D108BD9-81ED-4DB2-BD59-A6C34878D82A}">
                    <a16:rowId xmlns:a16="http://schemas.microsoft.com/office/drawing/2014/main" val="978574659"/>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33A8B4-4AE8-4D43-BD11-B99800C58183}"/>
              </a:ext>
            </a:extLst>
          </p:cNvPr>
          <p:cNvSpPr>
            <a:spLocks noGrp="1"/>
          </p:cNvSpPr>
          <p:nvPr>
            <p:ph idx="1"/>
          </p:nvPr>
        </p:nvSpPr>
        <p:spPr/>
        <p:txBody>
          <a:bodyPr/>
          <a:lstStyle/>
          <a:p>
            <a:endParaRPr lang="en-US" dirty="0"/>
          </a:p>
        </p:txBody>
      </p:sp>
      <p:sp>
        <p:nvSpPr>
          <p:cNvPr id="124930" name="Title 1">
            <a:extLst>
              <a:ext uri="{FF2B5EF4-FFF2-40B4-BE49-F238E27FC236}">
                <a16:creationId xmlns:a16="http://schemas.microsoft.com/office/drawing/2014/main" id="{356FB31C-A835-4163-BF9D-B0F283AECF99}"/>
              </a:ext>
            </a:extLst>
          </p:cNvPr>
          <p:cNvSpPr>
            <a:spLocks noGrp="1"/>
          </p:cNvSpPr>
          <p:nvPr>
            <p:ph type="title"/>
          </p:nvPr>
        </p:nvSpPr>
        <p:spPr/>
        <p:txBody>
          <a:bodyPr/>
          <a:lstStyle/>
          <a:p>
            <a:pPr eaLnBrk="1" hangingPunct="1"/>
            <a:r>
              <a:rPr lang="en-US" altLang="en-US" dirty="0"/>
              <a:t>The Five-Point Message Box</a:t>
            </a:r>
          </a:p>
        </p:txBody>
      </p:sp>
      <p:grpSp>
        <p:nvGrpSpPr>
          <p:cNvPr id="124931" name="Group 24">
            <a:extLst>
              <a:ext uri="{FF2B5EF4-FFF2-40B4-BE49-F238E27FC236}">
                <a16:creationId xmlns:a16="http://schemas.microsoft.com/office/drawing/2014/main" id="{7C1E8E35-6889-4311-8B48-E9D56B789B02}"/>
              </a:ext>
            </a:extLst>
          </p:cNvPr>
          <p:cNvGrpSpPr>
            <a:grpSpLocks/>
          </p:cNvGrpSpPr>
          <p:nvPr/>
        </p:nvGrpSpPr>
        <p:grpSpPr bwMode="auto">
          <a:xfrm>
            <a:off x="528769" y="1364079"/>
            <a:ext cx="11096952" cy="5212875"/>
            <a:chOff x="787590" y="1600200"/>
            <a:chExt cx="7092608" cy="5212875"/>
          </a:xfrm>
        </p:grpSpPr>
        <p:sp>
          <p:nvSpPr>
            <p:cNvPr id="5" name="Rectangle 4">
              <a:extLst>
                <a:ext uri="{FF2B5EF4-FFF2-40B4-BE49-F238E27FC236}">
                  <a16:creationId xmlns:a16="http://schemas.microsoft.com/office/drawing/2014/main" id="{1E128475-8549-4EB4-8D8E-95CE6DAFC2EA}"/>
                </a:ext>
              </a:extLst>
            </p:cNvPr>
            <p:cNvSpPr/>
            <p:nvPr/>
          </p:nvSpPr>
          <p:spPr>
            <a:xfrm>
              <a:off x="787590" y="4527075"/>
              <a:ext cx="3200255" cy="2286000"/>
            </a:xfrm>
            <a:prstGeom prst="rect">
              <a:avLst/>
            </a:prstGeom>
            <a:solidFill>
              <a:srgbClr val="7AC360"/>
            </a:solid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National Book" charset="0"/>
                  <a:ea typeface="MS PGothic" panose="020B0600070205080204" pitchFamily="34" charset="-128"/>
                </a:defRPr>
              </a:lvl1pPr>
              <a:lvl2pPr marL="742950" indent="-285750">
                <a:defRPr sz="2400">
                  <a:solidFill>
                    <a:schemeClr val="tx1"/>
                  </a:solidFill>
                  <a:latin typeface="National Book" charset="0"/>
                  <a:ea typeface="MS PGothic" panose="020B0600070205080204" pitchFamily="34" charset="-128"/>
                </a:defRPr>
              </a:lvl2pPr>
              <a:lvl3pPr marL="1143000" indent="-228600">
                <a:defRPr sz="2400">
                  <a:solidFill>
                    <a:schemeClr val="tx1"/>
                  </a:solidFill>
                  <a:latin typeface="National Book" charset="0"/>
                  <a:ea typeface="MS PGothic" panose="020B0600070205080204" pitchFamily="34" charset="-128"/>
                </a:defRPr>
              </a:lvl3pPr>
              <a:lvl4pPr marL="1600200" indent="-228600">
                <a:defRPr sz="2400">
                  <a:solidFill>
                    <a:schemeClr val="tx1"/>
                  </a:solidFill>
                  <a:latin typeface="National Book" charset="0"/>
                  <a:ea typeface="MS PGothic" panose="020B0600070205080204" pitchFamily="34" charset="-128"/>
                </a:defRPr>
              </a:lvl4pPr>
              <a:lvl5pPr marL="2057400" indent="-228600">
                <a:defRPr sz="2400">
                  <a:solidFill>
                    <a:schemeClr val="tx1"/>
                  </a:solidFill>
                  <a:latin typeface="National Book"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9pPr>
            </a:lstStyle>
            <a:p>
              <a:pPr algn="ctr" eaLnBrk="1" hangingPunct="1">
                <a:defRPr/>
              </a:pPr>
              <a:r>
                <a:rPr lang="en-US" alt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5. Answer the question: </a:t>
              </a:r>
              <a:br>
                <a:rPr lang="en-US" altLang="en-US" sz="28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ja-JP" altLang="en-US" sz="2800" dirty="0">
                  <a:solidFill>
                    <a:schemeClr val="bg1"/>
                  </a:solidFill>
                  <a:latin typeface="Tahoma" panose="020B0604030504040204" pitchFamily="34" charset="0"/>
                  <a:cs typeface="Tahoma" panose="020B0604030504040204" pitchFamily="34" charset="0"/>
                </a:rPr>
                <a:t>“</a:t>
              </a:r>
              <a:r>
                <a:rPr lang="en-US" altLang="ja-JP" sz="2800" dirty="0">
                  <a:solidFill>
                    <a:schemeClr val="bg1"/>
                  </a:solidFill>
                  <a:latin typeface="Tahoma" panose="020B0604030504040204" pitchFamily="34" charset="0"/>
                  <a:ea typeface="Tahoma" panose="020B0604030504040204" pitchFamily="34" charset="0"/>
                  <a:cs typeface="Tahoma" panose="020B0604030504040204" pitchFamily="34" charset="0"/>
                </a:rPr>
                <a:t>What is the benefit?</a:t>
              </a:r>
              <a:r>
                <a:rPr lang="ja-JP" altLang="en-US" sz="2800" dirty="0">
                  <a:solidFill>
                    <a:schemeClr val="bg1"/>
                  </a:solidFill>
                  <a:latin typeface="Tahoma" panose="020B0604030504040204" pitchFamily="34" charset="0"/>
                  <a:cs typeface="Tahoma" panose="020B0604030504040204" pitchFamily="34" charset="0"/>
                </a:rPr>
                <a:t>”</a:t>
              </a:r>
              <a:endParaRPr lang="en-US" altLang="ja-JP" sz="2800" dirty="0">
                <a:solidFill>
                  <a:schemeClr val="bg1"/>
                </a:solidFill>
                <a:latin typeface="Tahoma" panose="020B0604030504040204" pitchFamily="34" charset="0"/>
                <a:cs typeface="Tahoma" panose="020B0604030504040204" pitchFamily="34" charset="0"/>
              </a:endParaRPr>
            </a:p>
            <a:p>
              <a:pPr algn="ctr" eaLnBrk="1" hangingPunct="1">
                <a:defRPr/>
              </a:pPr>
              <a:r>
                <a:rPr lang="en-US" alt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(Steps 4.2 and 5)</a:t>
              </a:r>
            </a:p>
          </p:txBody>
        </p:sp>
        <p:sp>
          <p:nvSpPr>
            <p:cNvPr id="4" name="Rectangle 3">
              <a:extLst>
                <a:ext uri="{FF2B5EF4-FFF2-40B4-BE49-F238E27FC236}">
                  <a16:creationId xmlns:a16="http://schemas.microsoft.com/office/drawing/2014/main" id="{1E4F36F7-E9AF-451F-814D-F4FD83239D04}"/>
                </a:ext>
              </a:extLst>
            </p:cNvPr>
            <p:cNvSpPr/>
            <p:nvPr/>
          </p:nvSpPr>
          <p:spPr>
            <a:xfrm>
              <a:off x="787590" y="1600200"/>
              <a:ext cx="3200255" cy="2286000"/>
            </a:xfrm>
            <a:prstGeom prst="rect">
              <a:avLst/>
            </a:prstGeom>
            <a:solidFill>
              <a:srgbClr val="7AC360"/>
            </a:solid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National Book" charset="0"/>
                  <a:ea typeface="MS PGothic" panose="020B0600070205080204" pitchFamily="34" charset="-128"/>
                </a:defRPr>
              </a:lvl1pPr>
              <a:lvl2pPr marL="742950" indent="-285750">
                <a:defRPr sz="2400">
                  <a:solidFill>
                    <a:schemeClr val="tx1"/>
                  </a:solidFill>
                  <a:latin typeface="National Book" charset="0"/>
                  <a:ea typeface="MS PGothic" panose="020B0600070205080204" pitchFamily="34" charset="-128"/>
                </a:defRPr>
              </a:lvl2pPr>
              <a:lvl3pPr marL="1143000" indent="-228600">
                <a:defRPr sz="2400">
                  <a:solidFill>
                    <a:schemeClr val="tx1"/>
                  </a:solidFill>
                  <a:latin typeface="National Book" charset="0"/>
                  <a:ea typeface="MS PGothic" panose="020B0600070205080204" pitchFamily="34" charset="-128"/>
                </a:defRPr>
              </a:lvl3pPr>
              <a:lvl4pPr marL="1600200" indent="-228600">
                <a:defRPr sz="2400">
                  <a:solidFill>
                    <a:schemeClr val="tx1"/>
                  </a:solidFill>
                  <a:latin typeface="National Book" charset="0"/>
                  <a:ea typeface="MS PGothic" panose="020B0600070205080204" pitchFamily="34" charset="-128"/>
                </a:defRPr>
              </a:lvl4pPr>
              <a:lvl5pPr marL="2057400" indent="-228600">
                <a:defRPr sz="2400">
                  <a:solidFill>
                    <a:schemeClr val="tx1"/>
                  </a:solidFill>
                  <a:latin typeface="National Book"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9pPr>
            </a:lstStyle>
            <a:p>
              <a:pPr algn="ctr" eaLnBrk="1" hangingPunct="1">
                <a:defRPr/>
              </a:pPr>
              <a:r>
                <a:rPr lang="en-US" alt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2. Enter decision-maker</a:t>
              </a:r>
              <a:r>
                <a:rPr lang="ja-JP" altLang="en-US" sz="2800" dirty="0">
                  <a:solidFill>
                    <a:schemeClr val="bg1"/>
                  </a:solidFill>
                  <a:latin typeface="Tahoma" panose="020B0604030504040204" pitchFamily="34" charset="0"/>
                  <a:cs typeface="Tahoma" panose="020B0604030504040204" pitchFamily="34" charset="0"/>
                </a:rPr>
                <a:t>’</a:t>
              </a:r>
              <a:r>
                <a:rPr lang="en-US" altLang="ja-JP" sz="2800" dirty="0">
                  <a:solidFill>
                    <a:schemeClr val="bg1"/>
                  </a:solidFill>
                  <a:latin typeface="Tahoma" panose="020B0604030504040204" pitchFamily="34" charset="0"/>
                  <a:ea typeface="Tahoma" panose="020B0604030504040204" pitchFamily="34" charset="0"/>
                  <a:cs typeface="Tahoma" panose="020B0604030504040204" pitchFamily="34" charset="0"/>
                </a:rPr>
                <a:t>s</a:t>
              </a:r>
              <a:br>
                <a:rPr lang="en-US" altLang="ja-JP" sz="28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altLang="ja-JP" sz="2800" dirty="0">
                  <a:solidFill>
                    <a:schemeClr val="bg1"/>
                  </a:solidFill>
                  <a:latin typeface="Tahoma" panose="020B0604030504040204" pitchFamily="34" charset="0"/>
                  <a:ea typeface="Tahoma" panose="020B0604030504040204" pitchFamily="34" charset="0"/>
                  <a:cs typeface="Tahoma" panose="020B0604030504040204" pitchFamily="34" charset="0"/>
                </a:rPr>
                <a:t>core value</a:t>
              </a:r>
            </a:p>
            <a:p>
              <a:pPr algn="ctr" eaLnBrk="1" hangingPunct="1">
                <a:defRPr/>
              </a:pPr>
              <a:r>
                <a:rPr lang="en-US" alt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(from Step 4.2)</a:t>
              </a:r>
            </a:p>
          </p:txBody>
        </p:sp>
        <p:sp>
          <p:nvSpPr>
            <p:cNvPr id="6" name="Rectangle 5">
              <a:extLst>
                <a:ext uri="{FF2B5EF4-FFF2-40B4-BE49-F238E27FC236}">
                  <a16:creationId xmlns:a16="http://schemas.microsoft.com/office/drawing/2014/main" id="{ADA4B905-EB7E-4C90-9014-A974DEF051D7}"/>
                </a:ext>
              </a:extLst>
            </p:cNvPr>
            <p:cNvSpPr/>
            <p:nvPr/>
          </p:nvSpPr>
          <p:spPr>
            <a:xfrm>
              <a:off x="4679943" y="1608652"/>
              <a:ext cx="3200255" cy="2286000"/>
            </a:xfrm>
            <a:prstGeom prst="rect">
              <a:avLst/>
            </a:prstGeom>
            <a:solidFill>
              <a:srgbClr val="7AC360"/>
            </a:solid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3. Anticipate objections and prepare response</a:t>
              </a:r>
            </a:p>
            <a:p>
              <a:pPr algn="ctr" eaLnBrk="1" fontAlgn="auto" hangingPunct="1">
                <a:spcBef>
                  <a:spcPts val="0"/>
                </a:spcBef>
                <a:spcAft>
                  <a:spcPts val="0"/>
                </a:spcAft>
                <a:defRPr/>
              </a:pP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(Step 5.1)</a:t>
              </a:r>
            </a:p>
          </p:txBody>
        </p:sp>
        <p:sp>
          <p:nvSpPr>
            <p:cNvPr id="7" name="Rectangle 6">
              <a:extLst>
                <a:ext uri="{FF2B5EF4-FFF2-40B4-BE49-F238E27FC236}">
                  <a16:creationId xmlns:a16="http://schemas.microsoft.com/office/drawing/2014/main" id="{2BAAD392-F4CB-4BD9-B93A-C8D932C4A079}"/>
                </a:ext>
              </a:extLst>
            </p:cNvPr>
            <p:cNvSpPr/>
            <p:nvPr/>
          </p:nvSpPr>
          <p:spPr>
            <a:xfrm>
              <a:off x="4679943" y="4471834"/>
              <a:ext cx="3200255" cy="2286000"/>
            </a:xfrm>
            <a:prstGeom prst="rect">
              <a:avLst/>
            </a:prstGeom>
            <a:solidFill>
              <a:srgbClr val="7AC360"/>
            </a:solid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4. Articulate the SMART ask</a:t>
              </a:r>
            </a:p>
            <a:p>
              <a:pPr algn="ctr" eaLnBrk="1" fontAlgn="auto" hangingPunct="1">
                <a:spcBef>
                  <a:spcPts val="0"/>
                </a:spcBef>
                <a:spcAft>
                  <a:spcPts val="0"/>
                </a:spcAft>
                <a:defRPr/>
              </a:pP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(Step 3)</a:t>
              </a:r>
            </a:p>
          </p:txBody>
        </p:sp>
        <p:sp>
          <p:nvSpPr>
            <p:cNvPr id="8" name="Rectangle 7">
              <a:extLst>
                <a:ext uri="{FF2B5EF4-FFF2-40B4-BE49-F238E27FC236}">
                  <a16:creationId xmlns:a16="http://schemas.microsoft.com/office/drawing/2014/main" id="{60185DF4-6511-48FB-861A-302B5A00CA3A}"/>
                </a:ext>
              </a:extLst>
            </p:cNvPr>
            <p:cNvSpPr/>
            <p:nvPr/>
          </p:nvSpPr>
          <p:spPr>
            <a:xfrm>
              <a:off x="2724068" y="3505200"/>
              <a:ext cx="3428845" cy="1524000"/>
            </a:xfrm>
            <a:prstGeom prst="rect">
              <a:avLst/>
            </a:prstGeom>
            <a:solidFill>
              <a:srgbClr val="7AC3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National Book" charset="0"/>
                  <a:ea typeface="MS PGothic" panose="020B0600070205080204" pitchFamily="34" charset="-128"/>
                </a:defRPr>
              </a:lvl1pPr>
              <a:lvl2pPr marL="742950" indent="-285750">
                <a:defRPr sz="2400">
                  <a:solidFill>
                    <a:schemeClr val="tx1"/>
                  </a:solidFill>
                  <a:latin typeface="National Book" charset="0"/>
                  <a:ea typeface="MS PGothic" panose="020B0600070205080204" pitchFamily="34" charset="-128"/>
                </a:defRPr>
              </a:lvl2pPr>
              <a:lvl3pPr marL="1143000" indent="-228600">
                <a:defRPr sz="2400">
                  <a:solidFill>
                    <a:schemeClr val="tx1"/>
                  </a:solidFill>
                  <a:latin typeface="National Book" charset="0"/>
                  <a:ea typeface="MS PGothic" panose="020B0600070205080204" pitchFamily="34" charset="-128"/>
                </a:defRPr>
              </a:lvl3pPr>
              <a:lvl4pPr marL="1600200" indent="-228600">
                <a:defRPr sz="2400">
                  <a:solidFill>
                    <a:schemeClr val="tx1"/>
                  </a:solidFill>
                  <a:latin typeface="National Book" charset="0"/>
                  <a:ea typeface="MS PGothic" panose="020B0600070205080204" pitchFamily="34" charset="-128"/>
                </a:defRPr>
              </a:lvl4pPr>
              <a:lvl5pPr marL="2057400" indent="-228600">
                <a:defRPr sz="2400">
                  <a:solidFill>
                    <a:schemeClr val="tx1"/>
                  </a:solidFill>
                  <a:latin typeface="National Book"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9pPr>
            </a:lstStyle>
            <a:p>
              <a:pPr algn="ctr" eaLnBrk="1" hangingPunct="1">
                <a:defRPr/>
              </a:pPr>
              <a:r>
                <a:rPr lang="en-US" alt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1. Enter decision-maker’</a:t>
              </a:r>
              <a:r>
                <a:rPr lang="en-US" altLang="ja-JP" sz="2800" dirty="0">
                  <a:solidFill>
                    <a:schemeClr val="bg1"/>
                  </a:solidFill>
                  <a:latin typeface="Tahoma" panose="020B0604030504040204" pitchFamily="34" charset="0"/>
                  <a:ea typeface="Tahoma" panose="020B0604030504040204" pitchFamily="34" charset="0"/>
                  <a:cs typeface="Tahoma" panose="020B0604030504040204" pitchFamily="34" charset="0"/>
                </a:rPr>
                <a:t>s name (from Step 4.1)</a:t>
              </a:r>
              <a:endParaRPr lang="en-US" alt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27" name="Arrow: Up 26">
            <a:extLst>
              <a:ext uri="{FF2B5EF4-FFF2-40B4-BE49-F238E27FC236}">
                <a16:creationId xmlns:a16="http://schemas.microsoft.com/office/drawing/2014/main" id="{662CB709-F5D7-429E-AA35-90844D7DD2C7}"/>
              </a:ext>
            </a:extLst>
          </p:cNvPr>
          <p:cNvSpPr/>
          <p:nvPr/>
        </p:nvSpPr>
        <p:spPr>
          <a:xfrm rot="5400000">
            <a:off x="5786532" y="2137338"/>
            <a:ext cx="606308" cy="935954"/>
          </a:xfrm>
          <a:prstGeom prst="upArrow">
            <a:avLst/>
          </a:prstGeom>
          <a:solidFill>
            <a:schemeClr val="bg1"/>
          </a:solid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9" name="Arrow: Up 26">
            <a:extLst>
              <a:ext uri="{FF2B5EF4-FFF2-40B4-BE49-F238E27FC236}">
                <a16:creationId xmlns:a16="http://schemas.microsoft.com/office/drawing/2014/main" id="{70833E6C-DD82-C742-8235-230CAEABBCA6}"/>
              </a:ext>
            </a:extLst>
          </p:cNvPr>
          <p:cNvSpPr/>
          <p:nvPr/>
        </p:nvSpPr>
        <p:spPr>
          <a:xfrm rot="10800000">
            <a:off x="9899972" y="3485016"/>
            <a:ext cx="606308" cy="935954"/>
          </a:xfrm>
          <a:prstGeom prst="upArrow">
            <a:avLst/>
          </a:prstGeom>
          <a:solidFill>
            <a:schemeClr val="bg1"/>
          </a:solid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20" name="Arrow: Up 26">
            <a:extLst>
              <a:ext uri="{FF2B5EF4-FFF2-40B4-BE49-F238E27FC236}">
                <a16:creationId xmlns:a16="http://schemas.microsoft.com/office/drawing/2014/main" id="{9065D174-D529-2446-A0F2-542926000C42}"/>
              </a:ext>
            </a:extLst>
          </p:cNvPr>
          <p:cNvSpPr/>
          <p:nvPr/>
        </p:nvSpPr>
        <p:spPr>
          <a:xfrm rot="16200000">
            <a:off x="5786532" y="5182066"/>
            <a:ext cx="606308" cy="935954"/>
          </a:xfrm>
          <a:prstGeom prst="upArrow">
            <a:avLst/>
          </a:prstGeom>
          <a:solidFill>
            <a:schemeClr val="bg1"/>
          </a:solid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21" name="Arrow: Up 26">
            <a:extLst>
              <a:ext uri="{FF2B5EF4-FFF2-40B4-BE49-F238E27FC236}">
                <a16:creationId xmlns:a16="http://schemas.microsoft.com/office/drawing/2014/main" id="{A5E742DA-084B-D74F-869A-0AE9C6CBF60A}"/>
              </a:ext>
            </a:extLst>
          </p:cNvPr>
          <p:cNvSpPr/>
          <p:nvPr/>
        </p:nvSpPr>
        <p:spPr>
          <a:xfrm>
            <a:off x="2551659" y="3429000"/>
            <a:ext cx="606308" cy="935954"/>
          </a:xfrm>
          <a:prstGeom prst="upArrow">
            <a:avLst/>
          </a:prstGeom>
          <a:solidFill>
            <a:schemeClr val="bg1"/>
          </a:solid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22" name="Arrow: Up 26">
            <a:extLst>
              <a:ext uri="{FF2B5EF4-FFF2-40B4-BE49-F238E27FC236}">
                <a16:creationId xmlns:a16="http://schemas.microsoft.com/office/drawing/2014/main" id="{3454D45E-AD62-D947-A2D3-21296617DE8B}"/>
              </a:ext>
            </a:extLst>
          </p:cNvPr>
          <p:cNvSpPr/>
          <p:nvPr/>
        </p:nvSpPr>
        <p:spPr>
          <a:xfrm>
            <a:off x="4604252" y="2683445"/>
            <a:ext cx="606308" cy="935954"/>
          </a:xfrm>
          <a:prstGeom prst="upArrow">
            <a:avLst/>
          </a:prstGeom>
          <a:solidFill>
            <a:schemeClr val="bg1"/>
          </a:solid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892644-7B78-E541-AABC-3FBB21CEABDA}"/>
              </a:ext>
            </a:extLst>
          </p:cNvPr>
          <p:cNvSpPr>
            <a:spLocks noGrp="1"/>
          </p:cNvSpPr>
          <p:nvPr>
            <p:ph idx="1"/>
          </p:nvPr>
        </p:nvSpPr>
        <p:spPr/>
        <p:txBody>
          <a:bodyPr/>
          <a:lstStyle/>
          <a:p>
            <a:endParaRPr lang="en-US"/>
          </a:p>
        </p:txBody>
      </p:sp>
      <p:sp>
        <p:nvSpPr>
          <p:cNvPr id="124930" name="Title 1">
            <a:extLst>
              <a:ext uri="{FF2B5EF4-FFF2-40B4-BE49-F238E27FC236}">
                <a16:creationId xmlns:a16="http://schemas.microsoft.com/office/drawing/2014/main" id="{356FB31C-A835-4163-BF9D-B0F283AECF99}"/>
              </a:ext>
            </a:extLst>
          </p:cNvPr>
          <p:cNvSpPr>
            <a:spLocks noGrp="1"/>
          </p:cNvSpPr>
          <p:nvPr>
            <p:ph type="title"/>
          </p:nvPr>
        </p:nvSpPr>
        <p:spPr/>
        <p:txBody>
          <a:bodyPr/>
          <a:lstStyle/>
          <a:p>
            <a:pPr eaLnBrk="1" hangingPunct="1"/>
            <a:r>
              <a:rPr lang="en-US" altLang="en-US" dirty="0"/>
              <a:t>The Five-Point Message Box</a:t>
            </a:r>
          </a:p>
        </p:txBody>
      </p:sp>
      <p:grpSp>
        <p:nvGrpSpPr>
          <p:cNvPr id="124931" name="Group 24">
            <a:extLst>
              <a:ext uri="{FF2B5EF4-FFF2-40B4-BE49-F238E27FC236}">
                <a16:creationId xmlns:a16="http://schemas.microsoft.com/office/drawing/2014/main" id="{7C1E8E35-6889-4311-8B48-E9D56B789B02}"/>
              </a:ext>
            </a:extLst>
          </p:cNvPr>
          <p:cNvGrpSpPr>
            <a:grpSpLocks/>
          </p:cNvGrpSpPr>
          <p:nvPr/>
        </p:nvGrpSpPr>
        <p:grpSpPr bwMode="auto">
          <a:xfrm>
            <a:off x="528769" y="1364079"/>
            <a:ext cx="11096952" cy="5212875"/>
            <a:chOff x="787590" y="1600200"/>
            <a:chExt cx="7092608" cy="5212875"/>
          </a:xfrm>
        </p:grpSpPr>
        <p:sp>
          <p:nvSpPr>
            <p:cNvPr id="5" name="Rectangle 4">
              <a:extLst>
                <a:ext uri="{FF2B5EF4-FFF2-40B4-BE49-F238E27FC236}">
                  <a16:creationId xmlns:a16="http://schemas.microsoft.com/office/drawing/2014/main" id="{1E128475-8549-4EB4-8D8E-95CE6DAFC2EA}"/>
                </a:ext>
              </a:extLst>
            </p:cNvPr>
            <p:cNvSpPr/>
            <p:nvPr/>
          </p:nvSpPr>
          <p:spPr>
            <a:xfrm>
              <a:off x="787590" y="4527075"/>
              <a:ext cx="3200255" cy="2286000"/>
            </a:xfrm>
            <a:prstGeom prst="rect">
              <a:avLst/>
            </a:prstGeom>
            <a:solidFill>
              <a:srgbClr val="7AC3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National Book" charset="0"/>
                  <a:ea typeface="MS PGothic" panose="020B0600070205080204" pitchFamily="34" charset="-128"/>
                </a:defRPr>
              </a:lvl1pPr>
              <a:lvl2pPr marL="742950" indent="-285750">
                <a:defRPr sz="2400">
                  <a:solidFill>
                    <a:schemeClr val="tx1"/>
                  </a:solidFill>
                  <a:latin typeface="National Book" charset="0"/>
                  <a:ea typeface="MS PGothic" panose="020B0600070205080204" pitchFamily="34" charset="-128"/>
                </a:defRPr>
              </a:lvl2pPr>
              <a:lvl3pPr marL="1143000" indent="-228600">
                <a:defRPr sz="2400">
                  <a:solidFill>
                    <a:schemeClr val="tx1"/>
                  </a:solidFill>
                  <a:latin typeface="National Book" charset="0"/>
                  <a:ea typeface="MS PGothic" panose="020B0600070205080204" pitchFamily="34" charset="-128"/>
                </a:defRPr>
              </a:lvl3pPr>
              <a:lvl4pPr marL="1600200" indent="-228600">
                <a:defRPr sz="2400">
                  <a:solidFill>
                    <a:schemeClr val="tx1"/>
                  </a:solidFill>
                  <a:latin typeface="National Book" charset="0"/>
                  <a:ea typeface="MS PGothic" panose="020B0600070205080204" pitchFamily="34" charset="-128"/>
                </a:defRPr>
              </a:lvl4pPr>
              <a:lvl5pPr marL="2057400" indent="-228600">
                <a:defRPr sz="2400">
                  <a:solidFill>
                    <a:schemeClr val="tx1"/>
                  </a:solidFill>
                  <a:latin typeface="National Book"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9pPr>
            </a:lstStyle>
            <a:p>
              <a:pPr algn="ctr">
                <a:defRPr/>
              </a:pPr>
              <a:r>
                <a:rPr lang="en-US" altLang="en-US" dirty="0">
                  <a:solidFill>
                    <a:schemeClr val="bg1"/>
                  </a:solidFill>
                  <a:latin typeface="Tahoma" panose="020B0604030504040204" pitchFamily="34" charset="0"/>
                  <a:ea typeface="Tahoma" panose="020B0604030504040204" pitchFamily="34" charset="0"/>
                  <a:cs typeface="Tahoma" panose="020B0604030504040204" pitchFamily="34" charset="0"/>
                </a:rPr>
                <a:t>5. Benefit: Health gains for underserved groups (e.g., lower maternal mortality, improved graduation rates)</a:t>
              </a:r>
            </a:p>
          </p:txBody>
        </p:sp>
        <p:sp>
          <p:nvSpPr>
            <p:cNvPr id="4" name="Rectangle 3">
              <a:extLst>
                <a:ext uri="{FF2B5EF4-FFF2-40B4-BE49-F238E27FC236}">
                  <a16:creationId xmlns:a16="http://schemas.microsoft.com/office/drawing/2014/main" id="{1E4F36F7-E9AF-451F-814D-F4FD83239D04}"/>
                </a:ext>
              </a:extLst>
            </p:cNvPr>
            <p:cNvSpPr/>
            <p:nvPr/>
          </p:nvSpPr>
          <p:spPr>
            <a:xfrm>
              <a:off x="787590" y="1600200"/>
              <a:ext cx="3200255" cy="2286000"/>
            </a:xfrm>
            <a:prstGeom prst="rect">
              <a:avLst/>
            </a:prstGeom>
            <a:solidFill>
              <a:srgbClr val="7AC3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National Book" charset="0"/>
                  <a:ea typeface="MS PGothic" panose="020B0600070205080204" pitchFamily="34" charset="-128"/>
                </a:defRPr>
              </a:lvl1pPr>
              <a:lvl2pPr marL="742950" indent="-285750">
                <a:defRPr sz="2400">
                  <a:solidFill>
                    <a:schemeClr val="tx1"/>
                  </a:solidFill>
                  <a:latin typeface="National Book" charset="0"/>
                  <a:ea typeface="MS PGothic" panose="020B0600070205080204" pitchFamily="34" charset="-128"/>
                </a:defRPr>
              </a:lvl2pPr>
              <a:lvl3pPr marL="1143000" indent="-228600">
                <a:defRPr sz="2400">
                  <a:solidFill>
                    <a:schemeClr val="tx1"/>
                  </a:solidFill>
                  <a:latin typeface="National Book" charset="0"/>
                  <a:ea typeface="MS PGothic" panose="020B0600070205080204" pitchFamily="34" charset="-128"/>
                </a:defRPr>
              </a:lvl3pPr>
              <a:lvl4pPr marL="1600200" indent="-228600">
                <a:defRPr sz="2400">
                  <a:solidFill>
                    <a:schemeClr val="tx1"/>
                  </a:solidFill>
                  <a:latin typeface="National Book" charset="0"/>
                  <a:ea typeface="MS PGothic" panose="020B0600070205080204" pitchFamily="34" charset="-128"/>
                </a:defRPr>
              </a:lvl4pPr>
              <a:lvl5pPr marL="2057400" indent="-228600">
                <a:defRPr sz="2400">
                  <a:solidFill>
                    <a:schemeClr val="tx1"/>
                  </a:solidFill>
                  <a:latin typeface="National Book"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9pPr>
            </a:lstStyle>
            <a:p>
              <a:pPr algn="ctr">
                <a:defRPr/>
              </a:pPr>
              <a:r>
                <a:rPr lang="en-US" altLang="en-US" dirty="0">
                  <a:solidFill>
                    <a:schemeClr val="bg1"/>
                  </a:solidFill>
                  <a:latin typeface="Tahoma" panose="020B0604030504040204" pitchFamily="34" charset="0"/>
                  <a:ea typeface="Tahoma" panose="020B0604030504040204" pitchFamily="34" charset="0"/>
                  <a:cs typeface="Tahoma" panose="020B0604030504040204" pitchFamily="34" charset="0"/>
                </a:rPr>
                <a:t>2. Decision-maker’s core concern: </a:t>
              </a:r>
              <a:br>
                <a:rPr lang="en-US" altLang="en-US"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altLang="en-US" dirty="0">
                  <a:solidFill>
                    <a:schemeClr val="bg1"/>
                  </a:solidFill>
                  <a:latin typeface="Tahoma" panose="020B0604030504040204" pitchFamily="34" charset="0"/>
                  <a:ea typeface="Tahoma" panose="020B0604030504040204" pitchFamily="34" charset="0"/>
                  <a:cs typeface="Tahoma" panose="020B0604030504040204" pitchFamily="34" charset="0"/>
                </a:rPr>
                <a:t>Improving graduation </a:t>
              </a:r>
              <a:br>
                <a:rPr lang="en-US" altLang="en-US"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altLang="en-US" dirty="0">
                  <a:solidFill>
                    <a:schemeClr val="bg1"/>
                  </a:solidFill>
                  <a:latin typeface="Tahoma" panose="020B0604030504040204" pitchFamily="34" charset="0"/>
                  <a:ea typeface="Tahoma" panose="020B0604030504040204" pitchFamily="34" charset="0"/>
                  <a:cs typeface="Tahoma" panose="020B0604030504040204" pitchFamily="34" charset="0"/>
                </a:rPr>
                <a:t>rates</a:t>
              </a:r>
            </a:p>
            <a:p>
              <a:pPr algn="ctr">
                <a:defRPr/>
              </a:pPr>
              <a:endParaRPr lang="en-US" alt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ADA4B905-EB7E-4C90-9014-A974DEF051D7}"/>
                </a:ext>
              </a:extLst>
            </p:cNvPr>
            <p:cNvSpPr/>
            <p:nvPr/>
          </p:nvSpPr>
          <p:spPr>
            <a:xfrm>
              <a:off x="4670051" y="1600200"/>
              <a:ext cx="3200255" cy="2286000"/>
            </a:xfrm>
            <a:prstGeom prst="rect">
              <a:avLst/>
            </a:prstGeom>
            <a:solidFill>
              <a:srgbClr val="7AC3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3. Objection: Midwives don’t serve young people. </a:t>
              </a:r>
            </a:p>
            <a:p>
              <a:pPr algn="ctr">
                <a:defRPr/>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Response: Girls get pregnant and drop out of school.</a:t>
              </a:r>
              <a:endParaRPr 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2BAAD392-F4CB-4BD9-B93A-C8D932C4A079}"/>
                </a:ext>
              </a:extLst>
            </p:cNvPr>
            <p:cNvSpPr/>
            <p:nvPr/>
          </p:nvSpPr>
          <p:spPr>
            <a:xfrm>
              <a:off x="4679943" y="4471834"/>
              <a:ext cx="3200255" cy="2286000"/>
            </a:xfrm>
            <a:prstGeom prst="rect">
              <a:avLst/>
            </a:prstGeom>
            <a:solidFill>
              <a:srgbClr val="7AC3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defRPr/>
              </a:pP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4. SMART ask: Allocate $100,000 in the health budget to hire and train midwives by July 2021.</a:t>
              </a:r>
            </a:p>
          </p:txBody>
        </p:sp>
        <p:sp>
          <p:nvSpPr>
            <p:cNvPr id="8" name="Rectangle 7">
              <a:extLst>
                <a:ext uri="{FF2B5EF4-FFF2-40B4-BE49-F238E27FC236}">
                  <a16:creationId xmlns:a16="http://schemas.microsoft.com/office/drawing/2014/main" id="{60185DF4-6511-48FB-861A-302B5A00CA3A}"/>
                </a:ext>
              </a:extLst>
            </p:cNvPr>
            <p:cNvSpPr/>
            <p:nvPr/>
          </p:nvSpPr>
          <p:spPr>
            <a:xfrm>
              <a:off x="2941344" y="3580368"/>
              <a:ext cx="2809073" cy="1416633"/>
            </a:xfrm>
            <a:prstGeom prst="rect">
              <a:avLst/>
            </a:prstGeom>
            <a:solidFill>
              <a:srgbClr val="7AC3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National Book" charset="0"/>
                  <a:ea typeface="MS PGothic" panose="020B0600070205080204" pitchFamily="34" charset="-128"/>
                </a:defRPr>
              </a:lvl1pPr>
              <a:lvl2pPr marL="742950" indent="-285750">
                <a:defRPr sz="2400">
                  <a:solidFill>
                    <a:schemeClr val="tx1"/>
                  </a:solidFill>
                  <a:latin typeface="National Book" charset="0"/>
                  <a:ea typeface="MS PGothic" panose="020B0600070205080204" pitchFamily="34" charset="-128"/>
                </a:defRPr>
              </a:lvl2pPr>
              <a:lvl3pPr marL="1143000" indent="-228600">
                <a:defRPr sz="2400">
                  <a:solidFill>
                    <a:schemeClr val="tx1"/>
                  </a:solidFill>
                  <a:latin typeface="National Book" charset="0"/>
                  <a:ea typeface="MS PGothic" panose="020B0600070205080204" pitchFamily="34" charset="-128"/>
                </a:defRPr>
              </a:lvl3pPr>
              <a:lvl4pPr marL="1600200" indent="-228600">
                <a:defRPr sz="2400">
                  <a:solidFill>
                    <a:schemeClr val="tx1"/>
                  </a:solidFill>
                  <a:latin typeface="National Book" charset="0"/>
                  <a:ea typeface="MS PGothic" panose="020B0600070205080204" pitchFamily="34" charset="-128"/>
                </a:defRPr>
              </a:lvl4pPr>
              <a:lvl5pPr marL="2057400" indent="-228600">
                <a:defRPr sz="2400">
                  <a:solidFill>
                    <a:schemeClr val="tx1"/>
                  </a:solidFill>
                  <a:latin typeface="National Book"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9pPr>
            </a:lstStyle>
            <a:p>
              <a:pPr algn="ctr">
                <a:defRPr/>
              </a:pPr>
              <a:r>
                <a:rPr lang="en-US" alt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1. Decision-maker: State Minister of Finance</a:t>
              </a:r>
            </a:p>
          </p:txBody>
        </p:sp>
      </p:grpSp>
      <p:sp>
        <p:nvSpPr>
          <p:cNvPr id="27" name="Arrow: Up 26">
            <a:extLst>
              <a:ext uri="{FF2B5EF4-FFF2-40B4-BE49-F238E27FC236}">
                <a16:creationId xmlns:a16="http://schemas.microsoft.com/office/drawing/2014/main" id="{662CB709-F5D7-429E-AA35-90844D7DD2C7}"/>
              </a:ext>
            </a:extLst>
          </p:cNvPr>
          <p:cNvSpPr/>
          <p:nvPr/>
        </p:nvSpPr>
        <p:spPr>
          <a:xfrm rot="5400000">
            <a:off x="5786532" y="2137338"/>
            <a:ext cx="606308" cy="935954"/>
          </a:xfrm>
          <a:prstGeom prst="upArrow">
            <a:avLst/>
          </a:prstGeom>
          <a:solidFill>
            <a:schemeClr val="bg1"/>
          </a:solid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9" name="Arrow: Up 26">
            <a:extLst>
              <a:ext uri="{FF2B5EF4-FFF2-40B4-BE49-F238E27FC236}">
                <a16:creationId xmlns:a16="http://schemas.microsoft.com/office/drawing/2014/main" id="{70833E6C-DD82-C742-8235-230CAEABBCA6}"/>
              </a:ext>
            </a:extLst>
          </p:cNvPr>
          <p:cNvSpPr/>
          <p:nvPr/>
        </p:nvSpPr>
        <p:spPr>
          <a:xfrm rot="10800000">
            <a:off x="9899972" y="3485016"/>
            <a:ext cx="606308" cy="935954"/>
          </a:xfrm>
          <a:prstGeom prst="upArrow">
            <a:avLst/>
          </a:prstGeom>
          <a:solidFill>
            <a:schemeClr val="bg1"/>
          </a:solid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20" name="Arrow: Up 26">
            <a:extLst>
              <a:ext uri="{FF2B5EF4-FFF2-40B4-BE49-F238E27FC236}">
                <a16:creationId xmlns:a16="http://schemas.microsoft.com/office/drawing/2014/main" id="{9065D174-D529-2446-A0F2-542926000C42}"/>
              </a:ext>
            </a:extLst>
          </p:cNvPr>
          <p:cNvSpPr/>
          <p:nvPr/>
        </p:nvSpPr>
        <p:spPr>
          <a:xfrm rot="16200000">
            <a:off x="5786532" y="5189419"/>
            <a:ext cx="606308" cy="935954"/>
          </a:xfrm>
          <a:prstGeom prst="upArrow">
            <a:avLst/>
          </a:prstGeom>
          <a:solidFill>
            <a:schemeClr val="bg1"/>
          </a:solid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21" name="Arrow: Up 26">
            <a:extLst>
              <a:ext uri="{FF2B5EF4-FFF2-40B4-BE49-F238E27FC236}">
                <a16:creationId xmlns:a16="http://schemas.microsoft.com/office/drawing/2014/main" id="{A5E742DA-084B-D74F-869A-0AE9C6CBF60A}"/>
              </a:ext>
            </a:extLst>
          </p:cNvPr>
          <p:cNvSpPr/>
          <p:nvPr/>
        </p:nvSpPr>
        <p:spPr>
          <a:xfrm>
            <a:off x="2551659" y="3429000"/>
            <a:ext cx="606308" cy="935954"/>
          </a:xfrm>
          <a:prstGeom prst="upArrow">
            <a:avLst/>
          </a:prstGeom>
          <a:solidFill>
            <a:schemeClr val="bg1"/>
          </a:solid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22" name="Arrow: Up 26">
            <a:extLst>
              <a:ext uri="{FF2B5EF4-FFF2-40B4-BE49-F238E27FC236}">
                <a16:creationId xmlns:a16="http://schemas.microsoft.com/office/drawing/2014/main" id="{3454D45E-AD62-D947-A2D3-21296617DE8B}"/>
              </a:ext>
            </a:extLst>
          </p:cNvPr>
          <p:cNvSpPr/>
          <p:nvPr/>
        </p:nvSpPr>
        <p:spPr>
          <a:xfrm>
            <a:off x="4669305" y="2440492"/>
            <a:ext cx="606308" cy="935954"/>
          </a:xfrm>
          <a:prstGeom prst="upArrow">
            <a:avLst/>
          </a:prstGeom>
          <a:solidFill>
            <a:schemeClr val="bg1"/>
          </a:solid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83917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789584-4B20-B54C-81C9-04D133F9254D}"/>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C989E3E2-8127-C344-AEB4-D9DB0C67344F}"/>
              </a:ext>
            </a:extLst>
          </p:cNvPr>
          <p:cNvSpPr>
            <a:spLocks noGrp="1"/>
          </p:cNvSpPr>
          <p:nvPr>
            <p:ph type="title"/>
          </p:nvPr>
        </p:nvSpPr>
        <p:spPr/>
        <p:txBody>
          <a:bodyPr/>
          <a:lstStyle/>
          <a:p>
            <a:endParaRPr lang="en-US"/>
          </a:p>
        </p:txBody>
      </p:sp>
      <p:pic>
        <p:nvPicPr>
          <p:cNvPr id="4" name="Content Placeholder 8">
            <a:extLst>
              <a:ext uri="{FF2B5EF4-FFF2-40B4-BE49-F238E27FC236}">
                <a16:creationId xmlns:a16="http://schemas.microsoft.com/office/drawing/2014/main" id="{E5EB5F10-EB18-A548-B278-1B3835F456C9}"/>
              </a:ext>
            </a:extLst>
          </p:cNvPr>
          <p:cNvPicPr>
            <a:picLocks noChangeAspect="1"/>
          </p:cNvPicPr>
          <p:nvPr/>
        </p:nvPicPr>
        <p:blipFill rotWithShape="1">
          <a:blip r:embed="rId3"/>
          <a:srcRect l="3390" t="15043" r="3390" b="15043"/>
          <a:stretch/>
        </p:blipFill>
        <p:spPr>
          <a:xfrm>
            <a:off x="0" y="0"/>
            <a:ext cx="12192000" cy="6858000"/>
          </a:xfrm>
          <a:prstGeom prst="rect">
            <a:avLst/>
          </a:prstGeom>
        </p:spPr>
      </p:pic>
      <p:sp>
        <p:nvSpPr>
          <p:cNvPr id="5" name="TextBox 4">
            <a:extLst>
              <a:ext uri="{FF2B5EF4-FFF2-40B4-BE49-F238E27FC236}">
                <a16:creationId xmlns:a16="http://schemas.microsoft.com/office/drawing/2014/main" id="{43EC3D13-25C8-8B4E-A00A-908F38B0BCB8}"/>
              </a:ext>
            </a:extLst>
          </p:cNvPr>
          <p:cNvSpPr txBox="1"/>
          <p:nvPr/>
        </p:nvSpPr>
        <p:spPr>
          <a:xfrm>
            <a:off x="4182533" y="3945466"/>
            <a:ext cx="2723694" cy="400110"/>
          </a:xfrm>
          <a:prstGeom prst="rect">
            <a:avLst/>
          </a:prstGeom>
          <a:noFill/>
        </p:spPr>
        <p:txBody>
          <a:bodyPr wrap="none" rtlCol="0">
            <a:sp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Facilitation PowerPoint</a:t>
            </a:r>
          </a:p>
        </p:txBody>
      </p:sp>
    </p:spTree>
    <p:extLst>
      <p:ext uri="{BB962C8B-B14F-4D97-AF65-F5344CB8AC3E}">
        <p14:creationId xmlns:p14="http://schemas.microsoft.com/office/powerpoint/2010/main" val="31353736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A830F4-11C9-3A45-87C3-21C495759210}"/>
              </a:ext>
            </a:extLst>
          </p:cNvPr>
          <p:cNvSpPr>
            <a:spLocks noGrp="1"/>
          </p:cNvSpPr>
          <p:nvPr>
            <p:ph idx="1"/>
          </p:nvPr>
        </p:nvSpPr>
        <p:spPr/>
        <p:txBody>
          <a:bodyPr/>
          <a:lstStyle/>
          <a:p>
            <a:endParaRPr lang="en-US"/>
          </a:p>
        </p:txBody>
      </p:sp>
      <p:sp>
        <p:nvSpPr>
          <p:cNvPr id="124930" name="Title 1">
            <a:extLst>
              <a:ext uri="{FF2B5EF4-FFF2-40B4-BE49-F238E27FC236}">
                <a16:creationId xmlns:a16="http://schemas.microsoft.com/office/drawing/2014/main" id="{356FB31C-A835-4163-BF9D-B0F283AECF99}"/>
              </a:ext>
            </a:extLst>
          </p:cNvPr>
          <p:cNvSpPr>
            <a:spLocks noGrp="1"/>
          </p:cNvSpPr>
          <p:nvPr>
            <p:ph type="title"/>
          </p:nvPr>
        </p:nvSpPr>
        <p:spPr/>
        <p:txBody>
          <a:bodyPr/>
          <a:lstStyle/>
          <a:p>
            <a:pPr eaLnBrk="1" hangingPunct="1"/>
            <a:r>
              <a:rPr lang="en-US" altLang="en-US" dirty="0"/>
              <a:t>5.2 The Five-Point Message Box</a:t>
            </a:r>
          </a:p>
        </p:txBody>
      </p:sp>
      <p:grpSp>
        <p:nvGrpSpPr>
          <p:cNvPr id="124931" name="Group 24">
            <a:extLst>
              <a:ext uri="{FF2B5EF4-FFF2-40B4-BE49-F238E27FC236}">
                <a16:creationId xmlns:a16="http://schemas.microsoft.com/office/drawing/2014/main" id="{7C1E8E35-6889-4311-8B48-E9D56B789B02}"/>
              </a:ext>
            </a:extLst>
          </p:cNvPr>
          <p:cNvGrpSpPr>
            <a:grpSpLocks/>
          </p:cNvGrpSpPr>
          <p:nvPr/>
        </p:nvGrpSpPr>
        <p:grpSpPr bwMode="auto">
          <a:xfrm>
            <a:off x="528769" y="1364079"/>
            <a:ext cx="11096952" cy="5212875"/>
            <a:chOff x="787590" y="1600200"/>
            <a:chExt cx="7092608" cy="5212875"/>
          </a:xfrm>
        </p:grpSpPr>
        <p:sp>
          <p:nvSpPr>
            <p:cNvPr id="5" name="Rectangle 4">
              <a:extLst>
                <a:ext uri="{FF2B5EF4-FFF2-40B4-BE49-F238E27FC236}">
                  <a16:creationId xmlns:a16="http://schemas.microsoft.com/office/drawing/2014/main" id="{1E128475-8549-4EB4-8D8E-95CE6DAFC2EA}"/>
                </a:ext>
              </a:extLst>
            </p:cNvPr>
            <p:cNvSpPr/>
            <p:nvPr/>
          </p:nvSpPr>
          <p:spPr>
            <a:xfrm>
              <a:off x="787590" y="4527075"/>
              <a:ext cx="3200255" cy="2286000"/>
            </a:xfrm>
            <a:prstGeom prst="rect">
              <a:avLst/>
            </a:prstGeom>
            <a:solidFill>
              <a:srgbClr val="7AC3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National Book" charset="0"/>
                  <a:ea typeface="MS PGothic" panose="020B0600070205080204" pitchFamily="34" charset="-128"/>
                </a:defRPr>
              </a:lvl1pPr>
              <a:lvl2pPr marL="742950" indent="-285750">
                <a:defRPr sz="2400">
                  <a:solidFill>
                    <a:schemeClr val="tx1"/>
                  </a:solidFill>
                  <a:latin typeface="National Book" charset="0"/>
                  <a:ea typeface="MS PGothic" panose="020B0600070205080204" pitchFamily="34" charset="-128"/>
                </a:defRPr>
              </a:lvl2pPr>
              <a:lvl3pPr marL="1143000" indent="-228600">
                <a:defRPr sz="2400">
                  <a:solidFill>
                    <a:schemeClr val="tx1"/>
                  </a:solidFill>
                  <a:latin typeface="National Book" charset="0"/>
                  <a:ea typeface="MS PGothic" panose="020B0600070205080204" pitchFamily="34" charset="-128"/>
                </a:defRPr>
              </a:lvl3pPr>
              <a:lvl4pPr marL="1600200" indent="-228600">
                <a:defRPr sz="2400">
                  <a:solidFill>
                    <a:schemeClr val="tx1"/>
                  </a:solidFill>
                  <a:latin typeface="National Book" charset="0"/>
                  <a:ea typeface="MS PGothic" panose="020B0600070205080204" pitchFamily="34" charset="-128"/>
                </a:defRPr>
              </a:lvl4pPr>
              <a:lvl5pPr marL="2057400" indent="-228600">
                <a:defRPr sz="2400">
                  <a:solidFill>
                    <a:schemeClr val="tx1"/>
                  </a:solidFill>
                  <a:latin typeface="National Book"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9pPr>
            </a:lstStyle>
            <a:p>
              <a:pPr algn="ctr" eaLnBrk="1" hangingPunct="1">
                <a:defRPr/>
              </a:pPr>
              <a:r>
                <a:rPr lang="en-US" alt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5. Answer the question: </a:t>
              </a:r>
              <a:br>
                <a:rPr lang="en-US" altLang="en-US" sz="28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ja-JP" altLang="en-US" sz="2800" dirty="0">
                  <a:solidFill>
                    <a:schemeClr val="bg1"/>
                  </a:solidFill>
                  <a:latin typeface="Tahoma" panose="020B0604030504040204" pitchFamily="34" charset="0"/>
                  <a:cs typeface="Tahoma" panose="020B0604030504040204" pitchFamily="34" charset="0"/>
                </a:rPr>
                <a:t>“</a:t>
              </a:r>
              <a:r>
                <a:rPr lang="en-US" altLang="ja-JP" sz="2800" dirty="0">
                  <a:solidFill>
                    <a:schemeClr val="bg1"/>
                  </a:solidFill>
                  <a:latin typeface="Tahoma" panose="020B0604030504040204" pitchFamily="34" charset="0"/>
                  <a:ea typeface="Tahoma" panose="020B0604030504040204" pitchFamily="34" charset="0"/>
                  <a:cs typeface="Tahoma" panose="020B0604030504040204" pitchFamily="34" charset="0"/>
                </a:rPr>
                <a:t>What is the benefit?</a:t>
              </a:r>
              <a:r>
                <a:rPr lang="ja-JP" altLang="en-US" sz="2800" dirty="0">
                  <a:solidFill>
                    <a:schemeClr val="bg1"/>
                  </a:solidFill>
                  <a:latin typeface="Tahoma" panose="020B0604030504040204" pitchFamily="34" charset="0"/>
                  <a:cs typeface="Tahoma" panose="020B0604030504040204" pitchFamily="34" charset="0"/>
                </a:rPr>
                <a:t>”</a:t>
              </a:r>
              <a:endParaRPr lang="en-US" altLang="ja-JP" sz="2800" dirty="0">
                <a:solidFill>
                  <a:schemeClr val="bg1"/>
                </a:solidFill>
                <a:latin typeface="Tahoma" panose="020B0604030504040204" pitchFamily="34" charset="0"/>
                <a:cs typeface="Tahoma" panose="020B0604030504040204" pitchFamily="34" charset="0"/>
              </a:endParaRPr>
            </a:p>
            <a:p>
              <a:pPr algn="ctr" eaLnBrk="1" hangingPunct="1">
                <a:defRPr/>
              </a:pPr>
              <a:r>
                <a:rPr lang="en-US" alt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(Steps 4.2 and 5)</a:t>
              </a:r>
            </a:p>
          </p:txBody>
        </p:sp>
        <p:sp>
          <p:nvSpPr>
            <p:cNvPr id="4" name="Rectangle 3">
              <a:extLst>
                <a:ext uri="{FF2B5EF4-FFF2-40B4-BE49-F238E27FC236}">
                  <a16:creationId xmlns:a16="http://schemas.microsoft.com/office/drawing/2014/main" id="{1E4F36F7-E9AF-451F-814D-F4FD83239D04}"/>
                </a:ext>
              </a:extLst>
            </p:cNvPr>
            <p:cNvSpPr/>
            <p:nvPr/>
          </p:nvSpPr>
          <p:spPr>
            <a:xfrm>
              <a:off x="787590" y="1600200"/>
              <a:ext cx="3200255" cy="2286000"/>
            </a:xfrm>
            <a:prstGeom prst="rect">
              <a:avLst/>
            </a:prstGeom>
            <a:solidFill>
              <a:srgbClr val="7AC3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National Book" charset="0"/>
                  <a:ea typeface="MS PGothic" panose="020B0600070205080204" pitchFamily="34" charset="-128"/>
                </a:defRPr>
              </a:lvl1pPr>
              <a:lvl2pPr marL="742950" indent="-285750">
                <a:defRPr sz="2400">
                  <a:solidFill>
                    <a:schemeClr val="tx1"/>
                  </a:solidFill>
                  <a:latin typeface="National Book" charset="0"/>
                  <a:ea typeface="MS PGothic" panose="020B0600070205080204" pitchFamily="34" charset="-128"/>
                </a:defRPr>
              </a:lvl2pPr>
              <a:lvl3pPr marL="1143000" indent="-228600">
                <a:defRPr sz="2400">
                  <a:solidFill>
                    <a:schemeClr val="tx1"/>
                  </a:solidFill>
                  <a:latin typeface="National Book" charset="0"/>
                  <a:ea typeface="MS PGothic" panose="020B0600070205080204" pitchFamily="34" charset="-128"/>
                </a:defRPr>
              </a:lvl3pPr>
              <a:lvl4pPr marL="1600200" indent="-228600">
                <a:defRPr sz="2400">
                  <a:solidFill>
                    <a:schemeClr val="tx1"/>
                  </a:solidFill>
                  <a:latin typeface="National Book" charset="0"/>
                  <a:ea typeface="MS PGothic" panose="020B0600070205080204" pitchFamily="34" charset="-128"/>
                </a:defRPr>
              </a:lvl4pPr>
              <a:lvl5pPr marL="2057400" indent="-228600">
                <a:defRPr sz="2400">
                  <a:solidFill>
                    <a:schemeClr val="tx1"/>
                  </a:solidFill>
                  <a:latin typeface="National Book"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9pPr>
            </a:lstStyle>
            <a:p>
              <a:pPr algn="ctr" eaLnBrk="1" hangingPunct="1">
                <a:defRPr/>
              </a:pPr>
              <a:r>
                <a:rPr lang="en-US" alt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2. Enter decision-maker</a:t>
              </a:r>
              <a:r>
                <a:rPr lang="ja-JP" altLang="en-US" sz="2800" dirty="0">
                  <a:solidFill>
                    <a:schemeClr val="bg1"/>
                  </a:solidFill>
                  <a:latin typeface="Tahoma" panose="020B0604030504040204" pitchFamily="34" charset="0"/>
                  <a:cs typeface="Tahoma" panose="020B0604030504040204" pitchFamily="34" charset="0"/>
                </a:rPr>
                <a:t>’</a:t>
              </a:r>
              <a:r>
                <a:rPr lang="en-US" altLang="ja-JP" sz="2800" dirty="0">
                  <a:solidFill>
                    <a:schemeClr val="bg1"/>
                  </a:solidFill>
                  <a:latin typeface="Tahoma" panose="020B0604030504040204" pitchFamily="34" charset="0"/>
                  <a:ea typeface="Tahoma" panose="020B0604030504040204" pitchFamily="34" charset="0"/>
                  <a:cs typeface="Tahoma" panose="020B0604030504040204" pitchFamily="34" charset="0"/>
                </a:rPr>
                <a:t>s</a:t>
              </a:r>
              <a:br>
                <a:rPr lang="en-US" altLang="ja-JP" sz="28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altLang="ja-JP" sz="2800" dirty="0">
                  <a:solidFill>
                    <a:schemeClr val="bg1"/>
                  </a:solidFill>
                  <a:latin typeface="Tahoma" panose="020B0604030504040204" pitchFamily="34" charset="0"/>
                  <a:ea typeface="Tahoma" panose="020B0604030504040204" pitchFamily="34" charset="0"/>
                  <a:cs typeface="Tahoma" panose="020B0604030504040204" pitchFamily="34" charset="0"/>
                </a:rPr>
                <a:t>core values</a:t>
              </a:r>
            </a:p>
            <a:p>
              <a:pPr algn="ctr" eaLnBrk="1" hangingPunct="1">
                <a:defRPr/>
              </a:pPr>
              <a:r>
                <a:rPr lang="en-US" alt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(from Step 4.2)</a:t>
              </a:r>
            </a:p>
          </p:txBody>
        </p:sp>
        <p:sp>
          <p:nvSpPr>
            <p:cNvPr id="6" name="Rectangle 5">
              <a:extLst>
                <a:ext uri="{FF2B5EF4-FFF2-40B4-BE49-F238E27FC236}">
                  <a16:creationId xmlns:a16="http://schemas.microsoft.com/office/drawing/2014/main" id="{ADA4B905-EB7E-4C90-9014-A974DEF051D7}"/>
                </a:ext>
              </a:extLst>
            </p:cNvPr>
            <p:cNvSpPr/>
            <p:nvPr/>
          </p:nvSpPr>
          <p:spPr>
            <a:xfrm>
              <a:off x="4679943" y="1608652"/>
              <a:ext cx="3200255" cy="2286000"/>
            </a:xfrm>
            <a:prstGeom prst="rect">
              <a:avLst/>
            </a:prstGeom>
            <a:solidFill>
              <a:srgbClr val="7AC3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3. Anticipate objections and prepare response</a:t>
              </a:r>
            </a:p>
            <a:p>
              <a:pPr algn="ctr" eaLnBrk="1" fontAlgn="auto" hangingPunct="1">
                <a:spcBef>
                  <a:spcPts val="0"/>
                </a:spcBef>
                <a:spcAft>
                  <a:spcPts val="0"/>
                </a:spcAft>
                <a:defRPr/>
              </a:pP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(Step 5.1)</a:t>
              </a:r>
            </a:p>
          </p:txBody>
        </p:sp>
        <p:sp>
          <p:nvSpPr>
            <p:cNvPr id="7" name="Rectangle 6">
              <a:extLst>
                <a:ext uri="{FF2B5EF4-FFF2-40B4-BE49-F238E27FC236}">
                  <a16:creationId xmlns:a16="http://schemas.microsoft.com/office/drawing/2014/main" id="{2BAAD392-F4CB-4BD9-B93A-C8D932C4A079}"/>
                </a:ext>
              </a:extLst>
            </p:cNvPr>
            <p:cNvSpPr/>
            <p:nvPr/>
          </p:nvSpPr>
          <p:spPr>
            <a:xfrm>
              <a:off x="4679943" y="4471834"/>
              <a:ext cx="3200255" cy="2286000"/>
            </a:xfrm>
            <a:prstGeom prst="rect">
              <a:avLst/>
            </a:prstGeom>
            <a:solidFill>
              <a:srgbClr val="7AC3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4. Articulate the SMART ask</a:t>
              </a:r>
            </a:p>
            <a:p>
              <a:pPr algn="ctr" eaLnBrk="1" fontAlgn="auto" hangingPunct="1">
                <a:spcBef>
                  <a:spcPts val="0"/>
                </a:spcBef>
                <a:spcAft>
                  <a:spcPts val="0"/>
                </a:spcAft>
                <a:defRPr/>
              </a:pP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(Step 3)</a:t>
              </a:r>
            </a:p>
          </p:txBody>
        </p:sp>
        <p:sp>
          <p:nvSpPr>
            <p:cNvPr id="8" name="Rectangle 7">
              <a:extLst>
                <a:ext uri="{FF2B5EF4-FFF2-40B4-BE49-F238E27FC236}">
                  <a16:creationId xmlns:a16="http://schemas.microsoft.com/office/drawing/2014/main" id="{60185DF4-6511-48FB-861A-302B5A00CA3A}"/>
                </a:ext>
              </a:extLst>
            </p:cNvPr>
            <p:cNvSpPr/>
            <p:nvPr/>
          </p:nvSpPr>
          <p:spPr>
            <a:xfrm>
              <a:off x="2724068" y="3505200"/>
              <a:ext cx="3428845" cy="1524000"/>
            </a:xfrm>
            <a:prstGeom prst="rect">
              <a:avLst/>
            </a:prstGeom>
            <a:solidFill>
              <a:srgbClr val="7AC3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National Book" charset="0"/>
                  <a:ea typeface="MS PGothic" panose="020B0600070205080204" pitchFamily="34" charset="-128"/>
                </a:defRPr>
              </a:lvl1pPr>
              <a:lvl2pPr marL="742950" indent="-285750">
                <a:defRPr sz="2400">
                  <a:solidFill>
                    <a:schemeClr val="tx1"/>
                  </a:solidFill>
                  <a:latin typeface="National Book" charset="0"/>
                  <a:ea typeface="MS PGothic" panose="020B0600070205080204" pitchFamily="34" charset="-128"/>
                </a:defRPr>
              </a:lvl2pPr>
              <a:lvl3pPr marL="1143000" indent="-228600">
                <a:defRPr sz="2400">
                  <a:solidFill>
                    <a:schemeClr val="tx1"/>
                  </a:solidFill>
                  <a:latin typeface="National Book" charset="0"/>
                  <a:ea typeface="MS PGothic" panose="020B0600070205080204" pitchFamily="34" charset="-128"/>
                </a:defRPr>
              </a:lvl3pPr>
              <a:lvl4pPr marL="1600200" indent="-228600">
                <a:defRPr sz="2400">
                  <a:solidFill>
                    <a:schemeClr val="tx1"/>
                  </a:solidFill>
                  <a:latin typeface="National Book" charset="0"/>
                  <a:ea typeface="MS PGothic" panose="020B0600070205080204" pitchFamily="34" charset="-128"/>
                </a:defRPr>
              </a:lvl4pPr>
              <a:lvl5pPr marL="2057400" indent="-228600">
                <a:defRPr sz="2400">
                  <a:solidFill>
                    <a:schemeClr val="tx1"/>
                  </a:solidFill>
                  <a:latin typeface="National Book"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National Book" charset="0"/>
                  <a:ea typeface="MS PGothic" panose="020B0600070205080204" pitchFamily="34" charset="-128"/>
                </a:defRPr>
              </a:lvl9pPr>
            </a:lstStyle>
            <a:p>
              <a:pPr algn="ctr" eaLnBrk="1" hangingPunct="1">
                <a:defRPr/>
              </a:pPr>
              <a:r>
                <a:rPr lang="en-US" alt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1. Enter decision-maker’</a:t>
              </a:r>
              <a:r>
                <a:rPr lang="en-US" altLang="ja-JP" sz="2800" dirty="0">
                  <a:solidFill>
                    <a:schemeClr val="bg1"/>
                  </a:solidFill>
                  <a:latin typeface="Tahoma" panose="020B0604030504040204" pitchFamily="34" charset="0"/>
                  <a:ea typeface="Tahoma" panose="020B0604030504040204" pitchFamily="34" charset="0"/>
                  <a:cs typeface="Tahoma" panose="020B0604030504040204" pitchFamily="34" charset="0"/>
                </a:rPr>
                <a:t>s name (from Step 4.1)</a:t>
              </a:r>
              <a:endParaRPr lang="en-US" alt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27" name="Arrow: Up 26">
            <a:extLst>
              <a:ext uri="{FF2B5EF4-FFF2-40B4-BE49-F238E27FC236}">
                <a16:creationId xmlns:a16="http://schemas.microsoft.com/office/drawing/2014/main" id="{662CB709-F5D7-429E-AA35-90844D7DD2C7}"/>
              </a:ext>
            </a:extLst>
          </p:cNvPr>
          <p:cNvSpPr/>
          <p:nvPr/>
        </p:nvSpPr>
        <p:spPr>
          <a:xfrm rot="5400000">
            <a:off x="5786532" y="2137338"/>
            <a:ext cx="606308" cy="935954"/>
          </a:xfrm>
          <a:prstGeom prst="upArrow">
            <a:avLst/>
          </a:prstGeom>
          <a:solidFill>
            <a:schemeClr val="bg1"/>
          </a:solid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9" name="Arrow: Up 26">
            <a:extLst>
              <a:ext uri="{FF2B5EF4-FFF2-40B4-BE49-F238E27FC236}">
                <a16:creationId xmlns:a16="http://schemas.microsoft.com/office/drawing/2014/main" id="{70833E6C-DD82-C742-8235-230CAEABBCA6}"/>
              </a:ext>
            </a:extLst>
          </p:cNvPr>
          <p:cNvSpPr/>
          <p:nvPr/>
        </p:nvSpPr>
        <p:spPr>
          <a:xfrm rot="10800000">
            <a:off x="9899972" y="3485016"/>
            <a:ext cx="606308" cy="935954"/>
          </a:xfrm>
          <a:prstGeom prst="upArrow">
            <a:avLst/>
          </a:prstGeom>
          <a:solidFill>
            <a:schemeClr val="bg1"/>
          </a:solid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20" name="Arrow: Up 26">
            <a:extLst>
              <a:ext uri="{FF2B5EF4-FFF2-40B4-BE49-F238E27FC236}">
                <a16:creationId xmlns:a16="http://schemas.microsoft.com/office/drawing/2014/main" id="{9065D174-D529-2446-A0F2-542926000C42}"/>
              </a:ext>
            </a:extLst>
          </p:cNvPr>
          <p:cNvSpPr/>
          <p:nvPr/>
        </p:nvSpPr>
        <p:spPr>
          <a:xfrm rot="16200000">
            <a:off x="5786532" y="5182066"/>
            <a:ext cx="606308" cy="935954"/>
          </a:xfrm>
          <a:prstGeom prst="upArrow">
            <a:avLst/>
          </a:prstGeom>
          <a:solidFill>
            <a:schemeClr val="bg1"/>
          </a:solid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21" name="Arrow: Up 26">
            <a:extLst>
              <a:ext uri="{FF2B5EF4-FFF2-40B4-BE49-F238E27FC236}">
                <a16:creationId xmlns:a16="http://schemas.microsoft.com/office/drawing/2014/main" id="{A5E742DA-084B-D74F-869A-0AE9C6CBF60A}"/>
              </a:ext>
            </a:extLst>
          </p:cNvPr>
          <p:cNvSpPr/>
          <p:nvPr/>
        </p:nvSpPr>
        <p:spPr>
          <a:xfrm>
            <a:off x="2551659" y="3429000"/>
            <a:ext cx="606308" cy="935954"/>
          </a:xfrm>
          <a:prstGeom prst="upArrow">
            <a:avLst/>
          </a:prstGeom>
          <a:solidFill>
            <a:schemeClr val="bg1"/>
          </a:solid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22" name="Arrow: Up 26">
            <a:extLst>
              <a:ext uri="{FF2B5EF4-FFF2-40B4-BE49-F238E27FC236}">
                <a16:creationId xmlns:a16="http://schemas.microsoft.com/office/drawing/2014/main" id="{3454D45E-AD62-D947-A2D3-21296617DE8B}"/>
              </a:ext>
            </a:extLst>
          </p:cNvPr>
          <p:cNvSpPr/>
          <p:nvPr/>
        </p:nvSpPr>
        <p:spPr>
          <a:xfrm>
            <a:off x="4604252" y="2683445"/>
            <a:ext cx="606308" cy="935954"/>
          </a:xfrm>
          <a:prstGeom prst="upArrow">
            <a:avLst/>
          </a:prstGeom>
          <a:solidFill>
            <a:schemeClr val="bg1"/>
          </a:solidFill>
          <a:ln>
            <a:solidFill>
              <a:srgbClr val="7AC3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822284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BAF47E-FDCB-494A-8B1C-4D37F53DE262}"/>
              </a:ext>
            </a:extLst>
          </p:cNvPr>
          <p:cNvSpPr>
            <a:spLocks noGrp="1"/>
          </p:cNvSpPr>
          <p:nvPr>
            <p:ph idx="1"/>
          </p:nvPr>
        </p:nvSpPr>
        <p:spPr/>
        <p:txBody>
          <a:bodyPr>
            <a:normAutofit/>
          </a:bodyPr>
          <a:lstStyle/>
          <a:p>
            <a:pPr marL="0" indent="0" algn="ctr" eaLnBrk="1" hangingPunct="1">
              <a:buNone/>
              <a:defRPr/>
            </a:pPr>
            <a:r>
              <a:rPr lang="en-US" altLang="en-US" sz="3600" b="1" dirty="0"/>
              <a:t>The messenger is as </a:t>
            </a:r>
          </a:p>
          <a:p>
            <a:pPr marL="0" indent="0" algn="ctr" eaLnBrk="1" hangingPunct="1">
              <a:buNone/>
              <a:defRPr/>
            </a:pPr>
            <a:r>
              <a:rPr lang="en-US" altLang="en-US" sz="3600" b="1" dirty="0"/>
              <a:t>important as the message.</a:t>
            </a:r>
          </a:p>
        </p:txBody>
      </p:sp>
      <p:sp>
        <p:nvSpPr>
          <p:cNvPr id="151556" name="Title 1">
            <a:extLst>
              <a:ext uri="{FF2B5EF4-FFF2-40B4-BE49-F238E27FC236}">
                <a16:creationId xmlns:a16="http://schemas.microsoft.com/office/drawing/2014/main" id="{8EA8AA7B-6BCA-4885-9903-40C750E3B8A3}"/>
              </a:ext>
            </a:extLst>
          </p:cNvPr>
          <p:cNvSpPr>
            <a:spLocks noGrp="1"/>
          </p:cNvSpPr>
          <p:nvPr>
            <p:ph type="title"/>
          </p:nvPr>
        </p:nvSpPr>
        <p:spPr/>
        <p:txBody>
          <a:bodyPr>
            <a:normAutofit/>
          </a:bodyPr>
          <a:lstStyle/>
          <a:p>
            <a:pPr>
              <a:defRPr/>
            </a:pPr>
            <a:r>
              <a:rPr lang="en-US" dirty="0"/>
              <a:t>Select a Messenger</a:t>
            </a:r>
            <a:endParaRPr lang="en-US" altLang="en-US" dirty="0"/>
          </a:p>
        </p:txBody>
      </p:sp>
      <p:sp>
        <p:nvSpPr>
          <p:cNvPr id="5" name="Rectangle 4">
            <a:extLst>
              <a:ext uri="{FF2B5EF4-FFF2-40B4-BE49-F238E27FC236}">
                <a16:creationId xmlns:a16="http://schemas.microsoft.com/office/drawing/2014/main" id="{ACBF7D6F-71DF-4531-A8A1-61EB78F73DB4}"/>
              </a:ext>
            </a:extLst>
          </p:cNvPr>
          <p:cNvSpPr/>
          <p:nvPr/>
        </p:nvSpPr>
        <p:spPr>
          <a:xfrm>
            <a:off x="1355724" y="3117979"/>
            <a:ext cx="2530475" cy="2921000"/>
          </a:xfrm>
          <a:prstGeom prst="rect">
            <a:avLst/>
          </a:prstGeom>
          <a:solidFill>
            <a:srgbClr val="7AC3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dirty="0">
                <a:solidFill>
                  <a:schemeClr val="bg1"/>
                </a:solidFill>
                <a:latin typeface="Arial" panose="020B0604020202020204" pitchFamily="34" charset="0"/>
                <a:cs typeface="Arial" panose="020B0604020202020204" pitchFamily="34" charset="0"/>
              </a:rPr>
              <a:t>Policymaker</a:t>
            </a:r>
          </a:p>
        </p:txBody>
      </p:sp>
      <p:sp>
        <p:nvSpPr>
          <p:cNvPr id="6" name="Rectangle 5">
            <a:extLst>
              <a:ext uri="{FF2B5EF4-FFF2-40B4-BE49-F238E27FC236}">
                <a16:creationId xmlns:a16="http://schemas.microsoft.com/office/drawing/2014/main" id="{F981BAAD-BA0E-4D7F-962A-70DF9F9349A7}"/>
              </a:ext>
            </a:extLst>
          </p:cNvPr>
          <p:cNvSpPr/>
          <p:nvPr/>
        </p:nvSpPr>
        <p:spPr>
          <a:xfrm>
            <a:off x="5074443" y="3117979"/>
            <a:ext cx="2530475" cy="2921000"/>
          </a:xfrm>
          <a:prstGeom prst="rect">
            <a:avLst/>
          </a:prstGeom>
          <a:solidFill>
            <a:srgbClr val="7AC3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dirty="0">
                <a:solidFill>
                  <a:schemeClr val="bg1"/>
                </a:solidFill>
                <a:latin typeface="Arial" panose="020B0604020202020204" pitchFamily="34" charset="0"/>
                <a:cs typeface="Arial" panose="020B0604020202020204" pitchFamily="34" charset="0"/>
              </a:rPr>
              <a:t>Celebrity</a:t>
            </a:r>
          </a:p>
        </p:txBody>
      </p:sp>
      <p:sp>
        <p:nvSpPr>
          <p:cNvPr id="7" name="Rectangle 6">
            <a:extLst>
              <a:ext uri="{FF2B5EF4-FFF2-40B4-BE49-F238E27FC236}">
                <a16:creationId xmlns:a16="http://schemas.microsoft.com/office/drawing/2014/main" id="{F1B6E1A4-17FE-4669-975A-B3653849D2E3}"/>
              </a:ext>
            </a:extLst>
          </p:cNvPr>
          <p:cNvSpPr/>
          <p:nvPr/>
        </p:nvSpPr>
        <p:spPr>
          <a:xfrm>
            <a:off x="8793162" y="3117979"/>
            <a:ext cx="2530474" cy="2921000"/>
          </a:xfrm>
          <a:prstGeom prst="rect">
            <a:avLst/>
          </a:prstGeom>
          <a:solidFill>
            <a:srgbClr val="7AC3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dirty="0">
                <a:solidFill>
                  <a:schemeClr val="bg1"/>
                </a:solidFill>
                <a:latin typeface="Arial" panose="020B0604020202020204" pitchFamily="34" charset="0"/>
                <a:cs typeface="Arial" panose="020B0604020202020204" pitchFamily="34" charset="0"/>
              </a:rPr>
              <a:t>Community</a:t>
            </a:r>
            <a:r>
              <a:rPr lang="en-US" dirty="0">
                <a:solidFill>
                  <a:schemeClr val="bg1"/>
                </a:solidFill>
                <a:latin typeface="Arial" panose="020B0604020202020204" pitchFamily="34" charset="0"/>
                <a:cs typeface="Arial" panose="020B0604020202020204" pitchFamily="34" charset="0"/>
              </a:rPr>
              <a:t> </a:t>
            </a:r>
            <a:r>
              <a:rPr lang="en-US" sz="2800" dirty="0">
                <a:solidFill>
                  <a:schemeClr val="bg1"/>
                </a:solidFill>
                <a:latin typeface="Arial" panose="020B0604020202020204" pitchFamily="34" charset="0"/>
                <a:cs typeface="Arial" panose="020B0604020202020204" pitchFamily="34" charset="0"/>
              </a:rPr>
              <a:t>Members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BAF47E-FDCB-494A-8B1C-4D37F53DE262}"/>
              </a:ext>
            </a:extLst>
          </p:cNvPr>
          <p:cNvSpPr>
            <a:spLocks noGrp="1"/>
          </p:cNvSpPr>
          <p:nvPr>
            <p:ph idx="1"/>
          </p:nvPr>
        </p:nvSpPr>
        <p:spPr/>
        <p:txBody>
          <a:bodyPr>
            <a:normAutofit/>
          </a:bodyPr>
          <a:lstStyle/>
          <a:p>
            <a:pPr marL="512064" indent="-512064" algn="ctr" eaLnBrk="1" hangingPunct="1">
              <a:lnSpc>
                <a:spcPct val="110000"/>
              </a:lnSpc>
              <a:buNone/>
              <a:defRPr/>
            </a:pPr>
            <a:r>
              <a:rPr lang="en-US" altLang="en-US" sz="3200" dirty="0"/>
              <a:t>List the individual or individuals most likely to influence your decision-maker to act.</a:t>
            </a:r>
          </a:p>
        </p:txBody>
      </p:sp>
      <p:sp>
        <p:nvSpPr>
          <p:cNvPr id="151556" name="Title 1">
            <a:extLst>
              <a:ext uri="{FF2B5EF4-FFF2-40B4-BE49-F238E27FC236}">
                <a16:creationId xmlns:a16="http://schemas.microsoft.com/office/drawing/2014/main" id="{8EA8AA7B-6BCA-4885-9903-40C750E3B8A3}"/>
              </a:ext>
            </a:extLst>
          </p:cNvPr>
          <p:cNvSpPr>
            <a:spLocks noGrp="1"/>
          </p:cNvSpPr>
          <p:nvPr>
            <p:ph type="title"/>
          </p:nvPr>
        </p:nvSpPr>
        <p:spPr/>
        <p:txBody>
          <a:bodyPr>
            <a:normAutofit/>
          </a:bodyPr>
          <a:lstStyle/>
          <a:p>
            <a:pPr>
              <a:defRPr/>
            </a:pPr>
            <a:r>
              <a:rPr lang="en-US" dirty="0"/>
              <a:t>5.3 Select a Messenger</a:t>
            </a:r>
            <a:endParaRPr lang="en-US" altLang="en-US" dirty="0"/>
          </a:p>
        </p:txBody>
      </p:sp>
      <p:graphicFrame>
        <p:nvGraphicFramePr>
          <p:cNvPr id="8" name="Table 7">
            <a:extLst>
              <a:ext uri="{FF2B5EF4-FFF2-40B4-BE49-F238E27FC236}">
                <a16:creationId xmlns:a16="http://schemas.microsoft.com/office/drawing/2014/main" id="{D3B19C61-AE68-4841-96E3-960813A105C0}"/>
              </a:ext>
            </a:extLst>
          </p:cNvPr>
          <p:cNvGraphicFramePr>
            <a:graphicFrameLocks noGrp="1"/>
          </p:cNvGraphicFramePr>
          <p:nvPr>
            <p:extLst>
              <p:ext uri="{D42A27DB-BD31-4B8C-83A1-F6EECF244321}">
                <p14:modId xmlns:p14="http://schemas.microsoft.com/office/powerpoint/2010/main" val="3765337245"/>
              </p:ext>
            </p:extLst>
          </p:nvPr>
        </p:nvGraphicFramePr>
        <p:xfrm>
          <a:off x="685800" y="2753804"/>
          <a:ext cx="10935930" cy="3660527"/>
        </p:xfrm>
        <a:graphic>
          <a:graphicData uri="http://schemas.openxmlformats.org/drawingml/2006/table">
            <a:tbl>
              <a:tblPr firstRow="1" bandRow="1">
                <a:tableStyleId>{5C22544A-7EE6-4342-B048-85BDC9FD1C3A}</a:tableStyleId>
              </a:tblPr>
              <a:tblGrid>
                <a:gridCol w="2396613">
                  <a:extLst>
                    <a:ext uri="{9D8B030D-6E8A-4147-A177-3AD203B41FA5}">
                      <a16:colId xmlns:a16="http://schemas.microsoft.com/office/drawing/2014/main" val="1850270175"/>
                    </a:ext>
                  </a:extLst>
                </a:gridCol>
                <a:gridCol w="2802193">
                  <a:extLst>
                    <a:ext uri="{9D8B030D-6E8A-4147-A177-3AD203B41FA5}">
                      <a16:colId xmlns:a16="http://schemas.microsoft.com/office/drawing/2014/main" val="2015706388"/>
                    </a:ext>
                  </a:extLst>
                </a:gridCol>
                <a:gridCol w="2979175">
                  <a:extLst>
                    <a:ext uri="{9D8B030D-6E8A-4147-A177-3AD203B41FA5}">
                      <a16:colId xmlns:a16="http://schemas.microsoft.com/office/drawing/2014/main" val="142347795"/>
                    </a:ext>
                  </a:extLst>
                </a:gridCol>
                <a:gridCol w="2757949">
                  <a:extLst>
                    <a:ext uri="{9D8B030D-6E8A-4147-A177-3AD203B41FA5}">
                      <a16:colId xmlns:a16="http://schemas.microsoft.com/office/drawing/2014/main" val="4074121864"/>
                    </a:ext>
                  </a:extLst>
                </a:gridCol>
              </a:tblGrid>
              <a:tr h="271604">
                <a:tc>
                  <a:txBody>
                    <a:bodyPr/>
                    <a:lstStyle/>
                    <a:p>
                      <a:r>
                        <a:rPr lang="en-US" sz="2800" dirty="0"/>
                        <a:t>Name</a:t>
                      </a:r>
                    </a:p>
                  </a:txBody>
                  <a:tcPr>
                    <a:solidFill>
                      <a:srgbClr val="7AC360"/>
                    </a:solidFill>
                  </a:tcPr>
                </a:tc>
                <a:tc>
                  <a:txBody>
                    <a:bodyPr/>
                    <a:lstStyle/>
                    <a:p>
                      <a:r>
                        <a:rPr lang="en-US" sz="2800" dirty="0"/>
                        <a:t>Title</a:t>
                      </a:r>
                    </a:p>
                  </a:txBody>
                  <a:tcPr>
                    <a:solidFill>
                      <a:srgbClr val="7AC360"/>
                    </a:solidFill>
                  </a:tcPr>
                </a:tc>
                <a:tc>
                  <a:txBody>
                    <a:bodyPr/>
                    <a:lstStyle/>
                    <a:p>
                      <a:r>
                        <a:rPr lang="en-US" sz="2800" dirty="0"/>
                        <a:t>Phone/Email</a:t>
                      </a:r>
                    </a:p>
                  </a:txBody>
                  <a:tcPr>
                    <a:solidFill>
                      <a:srgbClr val="7AC360"/>
                    </a:solidFill>
                  </a:tcPr>
                </a:tc>
                <a:tc>
                  <a:txBody>
                    <a:bodyPr/>
                    <a:lstStyle/>
                    <a:p>
                      <a:r>
                        <a:rPr lang="en-US" sz="2800" dirty="0"/>
                        <a:t>Notes</a:t>
                      </a:r>
                    </a:p>
                  </a:txBody>
                  <a:tcPr>
                    <a:solidFill>
                      <a:srgbClr val="7AC360"/>
                    </a:solidFill>
                  </a:tcPr>
                </a:tc>
                <a:extLst>
                  <a:ext uri="{0D108BD9-81ED-4DB2-BD59-A6C34878D82A}">
                    <a16:rowId xmlns:a16="http://schemas.microsoft.com/office/drawing/2014/main" val="225741697"/>
                  </a:ext>
                </a:extLst>
              </a:tr>
              <a:tr h="819427">
                <a:tc>
                  <a:txBody>
                    <a:bodyPr/>
                    <a:lstStyle/>
                    <a:p>
                      <a:endParaRPr lang="en-US" dirty="0"/>
                    </a:p>
                    <a:p>
                      <a:endParaRPr lang="en-US" dirty="0"/>
                    </a:p>
                    <a:p>
                      <a:endParaRPr lang="en-US" dirty="0"/>
                    </a:p>
                    <a:p>
                      <a:endParaRPr lang="en-US" dirty="0"/>
                    </a:p>
                    <a:p>
                      <a:endParaRPr lang="en-US" dirty="0"/>
                    </a:p>
                  </a:txBody>
                  <a:tcPr>
                    <a:solidFill>
                      <a:schemeClr val="bg1">
                        <a:lumMod val="95000"/>
                      </a:schemeClr>
                    </a:solidFill>
                  </a:tcPr>
                </a:tc>
                <a:tc>
                  <a:txBody>
                    <a:bodyPr/>
                    <a:lstStyle/>
                    <a:p>
                      <a:endParaRPr lang="en-US" dirty="0"/>
                    </a:p>
                  </a:txBody>
                  <a:tcPr>
                    <a:solidFill>
                      <a:schemeClr val="bg1">
                        <a:lumMod val="95000"/>
                      </a:schemeClr>
                    </a:solidFill>
                  </a:tcPr>
                </a:tc>
                <a:tc>
                  <a:txBody>
                    <a:bodyPr/>
                    <a:lstStyle/>
                    <a:p>
                      <a:endParaRPr lang="en-US" dirty="0"/>
                    </a:p>
                  </a:txBody>
                  <a:tcPr>
                    <a:solidFill>
                      <a:schemeClr val="bg1">
                        <a:lumMod val="95000"/>
                      </a:schemeClr>
                    </a:solidFill>
                  </a:tcPr>
                </a:tc>
                <a:tc>
                  <a:txBody>
                    <a:bodyPr/>
                    <a:lstStyle/>
                    <a:p>
                      <a:endParaRPr lang="en-US" dirty="0"/>
                    </a:p>
                  </a:txBody>
                  <a:tcPr>
                    <a:solidFill>
                      <a:schemeClr val="bg1">
                        <a:lumMod val="95000"/>
                      </a:schemeClr>
                    </a:solidFill>
                  </a:tcPr>
                </a:tc>
                <a:extLst>
                  <a:ext uri="{0D108BD9-81ED-4DB2-BD59-A6C34878D82A}">
                    <a16:rowId xmlns:a16="http://schemas.microsoft.com/office/drawing/2014/main" val="3972247417"/>
                  </a:ext>
                </a:extLst>
              </a:tr>
              <a:tr h="1679327">
                <a:tc>
                  <a:txBody>
                    <a:bodyPr/>
                    <a:lstStyle/>
                    <a:p>
                      <a:endParaRPr lang="en-US" dirty="0"/>
                    </a:p>
                  </a:txBody>
                  <a:tcPr>
                    <a:solidFill>
                      <a:schemeClr val="bg1">
                        <a:lumMod val="95000"/>
                      </a:schemeClr>
                    </a:solidFill>
                  </a:tcPr>
                </a:tc>
                <a:tc>
                  <a:txBody>
                    <a:bodyPr/>
                    <a:lstStyle/>
                    <a:p>
                      <a:endParaRPr lang="en-US" dirty="0"/>
                    </a:p>
                  </a:txBody>
                  <a:tcPr>
                    <a:solidFill>
                      <a:schemeClr val="bg1">
                        <a:lumMod val="95000"/>
                      </a:schemeClr>
                    </a:solidFill>
                  </a:tcPr>
                </a:tc>
                <a:tc>
                  <a:txBody>
                    <a:bodyPr/>
                    <a:lstStyle/>
                    <a:p>
                      <a:endParaRPr lang="en-US" dirty="0"/>
                    </a:p>
                  </a:txBody>
                  <a:tcPr>
                    <a:solidFill>
                      <a:schemeClr val="bg1">
                        <a:lumMod val="95000"/>
                      </a:schemeClr>
                    </a:solidFill>
                  </a:tcPr>
                </a:tc>
                <a:tc>
                  <a:txBody>
                    <a:bodyPr/>
                    <a:lstStyle/>
                    <a:p>
                      <a:endParaRPr lang="en-US" dirty="0"/>
                    </a:p>
                  </a:txBody>
                  <a:tcPr>
                    <a:solidFill>
                      <a:schemeClr val="bg1">
                        <a:lumMod val="95000"/>
                      </a:schemeClr>
                    </a:solidFill>
                  </a:tcPr>
                </a:tc>
                <a:extLst>
                  <a:ext uri="{0D108BD9-81ED-4DB2-BD59-A6C34878D82A}">
                    <a16:rowId xmlns:a16="http://schemas.microsoft.com/office/drawing/2014/main" val="182769334"/>
                  </a:ext>
                </a:extLst>
              </a:tr>
            </a:tbl>
          </a:graphicData>
        </a:graphic>
      </p:graphicFrame>
    </p:spTree>
    <p:extLst>
      <p:ext uri="{BB962C8B-B14F-4D97-AF65-F5344CB8AC3E}">
        <p14:creationId xmlns:p14="http://schemas.microsoft.com/office/powerpoint/2010/main" val="16573507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EE33AA1-7A1D-4245-A911-4994FCF38928}"/>
              </a:ext>
            </a:extLst>
          </p:cNvPr>
          <p:cNvSpPr>
            <a:spLocks noGrp="1"/>
          </p:cNvSpPr>
          <p:nvPr>
            <p:ph idx="1"/>
          </p:nvPr>
        </p:nvSpPr>
        <p:spPr>
          <a:xfrm>
            <a:off x="500063" y="1499963"/>
            <a:ext cx="6143625" cy="4900838"/>
          </a:xfrm>
        </p:spPr>
        <p:txBody>
          <a:bodyPr>
            <a:normAutofit lnSpcReduction="10000"/>
          </a:bodyPr>
          <a:lstStyle/>
          <a:p>
            <a:pPr marL="512064" indent="-512064">
              <a:lnSpc>
                <a:spcPct val="120000"/>
              </a:lnSpc>
              <a:defRPr/>
            </a:pPr>
            <a:r>
              <a:rPr lang="en-US" dirty="0"/>
              <a:t>Will your request be part of an informal discussion or a formal presentation?</a:t>
            </a:r>
          </a:p>
          <a:p>
            <a:pPr marL="512064" indent="-512064">
              <a:lnSpc>
                <a:spcPct val="120000"/>
              </a:lnSpc>
              <a:defRPr/>
            </a:pPr>
            <a:r>
              <a:rPr lang="en-US" dirty="0"/>
              <a:t>How much time will you have to make your case?</a:t>
            </a:r>
          </a:p>
          <a:p>
            <a:pPr marL="512064" indent="-512064">
              <a:lnSpc>
                <a:spcPct val="120000"/>
              </a:lnSpc>
              <a:defRPr/>
            </a:pPr>
            <a:r>
              <a:rPr lang="en-US" dirty="0"/>
              <a:t>Who will ask the decision-maker to act?</a:t>
            </a:r>
          </a:p>
          <a:p>
            <a:pPr marL="512064" indent="-512064">
              <a:lnSpc>
                <a:spcPct val="120000"/>
              </a:lnSpc>
              <a:defRPr/>
            </a:pPr>
            <a:r>
              <a:rPr lang="en-US" dirty="0"/>
              <a:t>How will you follow up after the meeting? </a:t>
            </a:r>
          </a:p>
        </p:txBody>
      </p:sp>
      <p:sp>
        <p:nvSpPr>
          <p:cNvPr id="155652" name="Title 1">
            <a:extLst>
              <a:ext uri="{FF2B5EF4-FFF2-40B4-BE49-F238E27FC236}">
                <a16:creationId xmlns:a16="http://schemas.microsoft.com/office/drawing/2014/main" id="{3C6C2400-13A5-4B8D-848C-685BA21CBFC3}"/>
              </a:ext>
            </a:extLst>
          </p:cNvPr>
          <p:cNvSpPr>
            <a:spLocks noGrp="1"/>
          </p:cNvSpPr>
          <p:nvPr>
            <p:ph type="title"/>
          </p:nvPr>
        </p:nvSpPr>
        <p:spPr/>
        <p:txBody>
          <a:bodyPr>
            <a:normAutofit/>
          </a:bodyPr>
          <a:lstStyle/>
          <a:p>
            <a:pPr>
              <a:defRPr/>
            </a:pPr>
            <a:r>
              <a:rPr lang="en-US" dirty="0"/>
              <a:t>Practice Your Advocacy Ask</a:t>
            </a:r>
            <a:endParaRPr lang="en-US" altLang="en-US" dirty="0"/>
          </a:p>
        </p:txBody>
      </p:sp>
      <p:sp>
        <p:nvSpPr>
          <p:cNvPr id="5" name="Content Placeholder 19">
            <a:extLst>
              <a:ext uri="{FF2B5EF4-FFF2-40B4-BE49-F238E27FC236}">
                <a16:creationId xmlns:a16="http://schemas.microsoft.com/office/drawing/2014/main" id="{A2838574-A214-4C91-AF6F-4759BB97607B}"/>
              </a:ext>
            </a:extLst>
          </p:cNvPr>
          <p:cNvSpPr txBox="1">
            <a:spLocks/>
          </p:cNvSpPr>
          <p:nvPr/>
        </p:nvSpPr>
        <p:spPr>
          <a:xfrm>
            <a:off x="6850224" y="1657125"/>
            <a:ext cx="4503576" cy="4351338"/>
          </a:xfrm>
          <a:prstGeom prst="rect">
            <a:avLst/>
          </a:prstGeom>
          <a:ln>
            <a:solidFill>
              <a:schemeClr val="tx2">
                <a:lumMod val="50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sz="2000" dirty="0"/>
              <a:t>[Insert photo here]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051F3C-AC4A-F445-904D-F309E370BAE6}"/>
              </a:ext>
            </a:extLst>
          </p:cNvPr>
          <p:cNvSpPr>
            <a:spLocks noGrp="1"/>
          </p:cNvSpPr>
          <p:nvPr>
            <p:ph idx="1"/>
          </p:nvPr>
        </p:nvSpPr>
        <p:spPr>
          <a:xfrm>
            <a:off x="427845" y="1446140"/>
            <a:ext cx="10515600" cy="4731221"/>
          </a:xfrm>
        </p:spPr>
        <p:txBody>
          <a:bodyPr>
            <a:normAutofit/>
          </a:bodyPr>
          <a:lstStyle/>
          <a:p>
            <a:pPr marL="512064" indent="512064" algn="ctr">
              <a:lnSpc>
                <a:spcPct val="110000"/>
              </a:lnSpc>
              <a:buNone/>
            </a:pPr>
            <a:r>
              <a:rPr lang="en-US" sz="3200" dirty="0"/>
              <a:t>Role-play a meeting with your decision-maker. Take notes on what worked and did not work. </a:t>
            </a:r>
          </a:p>
        </p:txBody>
      </p:sp>
      <p:sp>
        <p:nvSpPr>
          <p:cNvPr id="3" name="Title 2">
            <a:extLst>
              <a:ext uri="{FF2B5EF4-FFF2-40B4-BE49-F238E27FC236}">
                <a16:creationId xmlns:a16="http://schemas.microsoft.com/office/drawing/2014/main" id="{A104B96C-5CDA-43C2-BF0D-22A94DA861BB}"/>
              </a:ext>
            </a:extLst>
          </p:cNvPr>
          <p:cNvSpPr>
            <a:spLocks noGrp="1"/>
          </p:cNvSpPr>
          <p:nvPr>
            <p:ph type="title"/>
          </p:nvPr>
        </p:nvSpPr>
        <p:spPr/>
        <p:txBody>
          <a:bodyPr/>
          <a:lstStyle/>
          <a:p>
            <a:r>
              <a:rPr lang="en-US" dirty="0"/>
              <a:t>5.4 Practice through role-play</a:t>
            </a:r>
          </a:p>
        </p:txBody>
      </p:sp>
      <p:graphicFrame>
        <p:nvGraphicFramePr>
          <p:cNvPr id="5" name="Table 4">
            <a:extLst>
              <a:ext uri="{FF2B5EF4-FFF2-40B4-BE49-F238E27FC236}">
                <a16:creationId xmlns:a16="http://schemas.microsoft.com/office/drawing/2014/main" id="{1F31AB7C-B6CA-4CD8-AB28-510C65B1C26F}"/>
              </a:ext>
            </a:extLst>
          </p:cNvPr>
          <p:cNvGraphicFramePr>
            <a:graphicFrameLocks noGrp="1"/>
          </p:cNvGraphicFramePr>
          <p:nvPr>
            <p:extLst>
              <p:ext uri="{D42A27DB-BD31-4B8C-83A1-F6EECF244321}">
                <p14:modId xmlns:p14="http://schemas.microsoft.com/office/powerpoint/2010/main" val="3819018"/>
              </p:ext>
            </p:extLst>
          </p:nvPr>
        </p:nvGraphicFramePr>
        <p:xfrm>
          <a:off x="1375287" y="2930785"/>
          <a:ext cx="9441426" cy="3016914"/>
        </p:xfrm>
        <a:graphic>
          <a:graphicData uri="http://schemas.openxmlformats.org/drawingml/2006/table">
            <a:tbl>
              <a:tblPr firstRow="1" bandRow="1">
                <a:tableStyleId>{5C22544A-7EE6-4342-B048-85BDC9FD1C3A}</a:tableStyleId>
              </a:tblPr>
              <a:tblGrid>
                <a:gridCol w="9441426">
                  <a:extLst>
                    <a:ext uri="{9D8B030D-6E8A-4147-A177-3AD203B41FA5}">
                      <a16:colId xmlns:a16="http://schemas.microsoft.com/office/drawing/2014/main" val="1850270175"/>
                    </a:ext>
                  </a:extLst>
                </a:gridCol>
              </a:tblGrid>
              <a:tr h="271604">
                <a:tc>
                  <a:txBody>
                    <a:bodyPr/>
                    <a:lstStyle/>
                    <a:p>
                      <a:r>
                        <a:rPr lang="en-US" sz="2800" dirty="0"/>
                        <a:t>Role-play notes</a:t>
                      </a:r>
                    </a:p>
                  </a:txBody>
                  <a:tcPr>
                    <a:solidFill>
                      <a:srgbClr val="7AC360"/>
                    </a:solidFill>
                  </a:tcPr>
                </a:tc>
                <a:extLst>
                  <a:ext uri="{0D108BD9-81ED-4DB2-BD59-A6C34878D82A}">
                    <a16:rowId xmlns:a16="http://schemas.microsoft.com/office/drawing/2014/main" val="225741697"/>
                  </a:ext>
                </a:extLst>
              </a:tr>
              <a:tr h="2498754">
                <a:tc>
                  <a:txBody>
                    <a:bodyPr/>
                    <a:lstStyle/>
                    <a:p>
                      <a:endParaRPr lang="en-US" dirty="0"/>
                    </a:p>
                    <a:p>
                      <a:endParaRPr lang="en-US" dirty="0"/>
                    </a:p>
                    <a:p>
                      <a:endParaRPr lang="en-US" dirty="0"/>
                    </a:p>
                    <a:p>
                      <a:endParaRPr lang="en-US" dirty="0"/>
                    </a:p>
                    <a:p>
                      <a:endParaRPr lang="en-US" dirty="0"/>
                    </a:p>
                  </a:txBody>
                  <a:tcPr>
                    <a:solidFill>
                      <a:schemeClr val="bg1">
                        <a:lumMod val="95000"/>
                      </a:schemeClr>
                    </a:solidFill>
                  </a:tcPr>
                </a:tc>
                <a:extLst>
                  <a:ext uri="{0D108BD9-81ED-4DB2-BD59-A6C34878D82A}">
                    <a16:rowId xmlns:a16="http://schemas.microsoft.com/office/drawing/2014/main" val="3972247417"/>
                  </a:ext>
                </a:extLst>
              </a:tr>
            </a:tbl>
          </a:graphicData>
        </a:graphic>
      </p:graphicFrame>
    </p:spTree>
    <p:extLst>
      <p:ext uri="{BB962C8B-B14F-4D97-AF65-F5344CB8AC3E}">
        <p14:creationId xmlns:p14="http://schemas.microsoft.com/office/powerpoint/2010/main" val="1325794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C0E43401-E0A6-4DD4-96B9-26ABB8AB7119}"/>
              </a:ext>
            </a:extLst>
          </p:cNvPr>
          <p:cNvSpPr txBox="1">
            <a:spLocks/>
          </p:cNvSpPr>
          <p:nvPr/>
        </p:nvSpPr>
        <p:spPr>
          <a:xfrm>
            <a:off x="1962150" y="1752600"/>
            <a:ext cx="8229600" cy="4495800"/>
          </a:xfrm>
          <a:prstGeom prst="rect">
            <a:avLst/>
          </a:prstGeom>
        </p:spPr>
        <p:txBody>
          <a:bodyPr>
            <a:normAutofit/>
          </a:bodyPr>
          <a:lstStyle/>
          <a:p>
            <a:pPr marL="342900" indent="-342900" eaLnBrk="1" fontAlgn="auto" hangingPunct="1">
              <a:spcBef>
                <a:spcPts val="0"/>
              </a:spcBef>
              <a:spcAft>
                <a:spcPts val="900"/>
              </a:spcAft>
              <a:buClr>
                <a:srgbClr val="00B3FF"/>
              </a:buClr>
              <a:buSzPct val="75000"/>
              <a:defRPr/>
            </a:pPr>
            <a:endParaRPr lang="en-US" sz="2400" dirty="0">
              <a:solidFill>
                <a:schemeClr val="accent2">
                  <a:lumMod val="85000"/>
                  <a:lumOff val="15000"/>
                </a:schemeClr>
              </a:solidFill>
              <a:latin typeface="Arial" panose="020B060402020202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0CCC809F-599C-0F43-9032-CEA8DA256DBB}"/>
              </a:ext>
            </a:extLst>
          </p:cNvPr>
          <p:cNvSpPr>
            <a:spLocks noGrp="1"/>
          </p:cNvSpPr>
          <p:nvPr>
            <p:ph type="title"/>
          </p:nvPr>
        </p:nvSpPr>
        <p:spPr>
          <a:xfrm>
            <a:off x="1510146" y="203127"/>
            <a:ext cx="9677400" cy="1325563"/>
          </a:xfrm>
        </p:spPr>
        <p:txBody>
          <a:bodyPr>
            <a:normAutofit/>
          </a:bodyPr>
          <a:lstStyle/>
          <a:p>
            <a:pPr algn="ctr"/>
            <a:r>
              <a:rPr lang="en-US" sz="4000" dirty="0">
                <a:solidFill>
                  <a:srgbClr val="1F4E79"/>
                </a:solidFill>
              </a:rPr>
              <a:t>For Facilitator</a:t>
            </a:r>
            <a:br>
              <a:rPr lang="en-US" sz="4000" dirty="0">
                <a:solidFill>
                  <a:srgbClr val="1F4E79"/>
                </a:solidFill>
              </a:rPr>
            </a:br>
            <a:r>
              <a:rPr lang="en-US" sz="4000" dirty="0">
                <a:solidFill>
                  <a:srgbClr val="1F4E79"/>
                </a:solidFill>
              </a:rPr>
              <a:t>Step 6</a:t>
            </a:r>
          </a:p>
        </p:txBody>
      </p:sp>
      <p:sp>
        <p:nvSpPr>
          <p:cNvPr id="6" name="Content Placeholder 5">
            <a:extLst>
              <a:ext uri="{FF2B5EF4-FFF2-40B4-BE49-F238E27FC236}">
                <a16:creationId xmlns:a16="http://schemas.microsoft.com/office/drawing/2014/main" id="{7381957D-DD5D-2B4C-8654-44A86C49AAA4}"/>
              </a:ext>
            </a:extLst>
          </p:cNvPr>
          <p:cNvSpPr>
            <a:spLocks noGrp="1"/>
          </p:cNvSpPr>
          <p:nvPr>
            <p:ph idx="1"/>
          </p:nvPr>
        </p:nvSpPr>
        <p:spPr>
          <a:xfrm>
            <a:off x="838200" y="1824831"/>
            <a:ext cx="10515600" cy="4351338"/>
          </a:xfrm>
        </p:spPr>
        <p:txBody>
          <a:bodyPr>
            <a:normAutofit/>
          </a:bodyPr>
          <a:lstStyle/>
          <a:p>
            <a:pPr marL="512064" indent="-512064">
              <a:lnSpc>
                <a:spcPct val="110000"/>
              </a:lnSpc>
              <a:buNone/>
            </a:pPr>
            <a:r>
              <a:rPr lang="en-US" altLang="en-US" sz="2400" b="1" dirty="0"/>
              <a:t>Set aside at least 2.5-3 hours for Step 6, 30 minutes for map your resources and 2-2.5 hours to create the work plan. </a:t>
            </a:r>
          </a:p>
          <a:p>
            <a:pPr marL="0" indent="0">
              <a:spcBef>
                <a:spcPct val="0"/>
              </a:spcBef>
              <a:buNone/>
            </a:pPr>
            <a:endParaRPr lang="en-US" altLang="en-US" sz="2400" b="1" dirty="0"/>
          </a:p>
          <a:p>
            <a:pPr marL="0" indent="0">
              <a:lnSpc>
                <a:spcPct val="70000"/>
              </a:lnSpc>
              <a:buNone/>
            </a:pPr>
            <a:r>
              <a:rPr lang="en-US" altLang="en-US" sz="2400" u="sng" dirty="0"/>
              <a:t>Before the session:</a:t>
            </a:r>
          </a:p>
          <a:p>
            <a:pPr marL="347472" indent="-347472">
              <a:lnSpc>
                <a:spcPct val="100000"/>
              </a:lnSpc>
              <a:spcBef>
                <a:spcPts val="900"/>
              </a:spcBef>
              <a:spcAft>
                <a:spcPts val="900"/>
              </a:spcAft>
            </a:pPr>
            <a:r>
              <a:rPr lang="en-US" altLang="en-US" sz="2400" dirty="0"/>
              <a:t>Consider organizing Step 6 at a time when your group is most energized. It is a time-intensive step and a good one to schedule for first thing in the morning. </a:t>
            </a:r>
          </a:p>
          <a:p>
            <a:pPr marL="347472" indent="-347472">
              <a:lnSpc>
                <a:spcPct val="100000"/>
              </a:lnSpc>
              <a:spcBef>
                <a:spcPts val="900"/>
              </a:spcBef>
              <a:spcAft>
                <a:spcPts val="900"/>
              </a:spcAft>
            </a:pPr>
            <a:r>
              <a:rPr lang="en-US" altLang="en-US" sz="2400" dirty="0"/>
              <a:t>Another option is to end early the previous day, assign one or both exercises as homework and have groups report out first thing on the next day.</a:t>
            </a:r>
          </a:p>
          <a:p>
            <a:pPr marL="0" indent="0">
              <a:spcBef>
                <a:spcPct val="0"/>
              </a:spcBef>
              <a:buNone/>
            </a:pPr>
            <a:endParaRPr lang="en-US" altLang="en-US" sz="2800" b="1" dirty="0"/>
          </a:p>
          <a:p>
            <a:pPr marL="0" indent="0">
              <a:spcBef>
                <a:spcPct val="0"/>
              </a:spcBef>
              <a:buNone/>
            </a:pPr>
            <a:endParaRPr lang="en-US" altLang="en-US" sz="2800" b="1" dirty="0"/>
          </a:p>
          <a:p>
            <a:pPr marL="0" indent="0">
              <a:spcBef>
                <a:spcPct val="0"/>
              </a:spcBef>
              <a:buNone/>
            </a:pPr>
            <a:endParaRPr lang="en-US" altLang="en-US" dirty="0"/>
          </a:p>
        </p:txBody>
      </p:sp>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Snip Same Side Corner Rectangle 3">
            <a:extLst>
              <a:ext uri="{FF2B5EF4-FFF2-40B4-BE49-F238E27FC236}">
                <a16:creationId xmlns:a16="http://schemas.microsoft.com/office/drawing/2014/main" id="{A6AF4D73-59AA-6F42-B8C7-D4FFA6B5E247}"/>
              </a:ext>
            </a:extLst>
          </p:cNvPr>
          <p:cNvSpPr/>
          <p:nvPr/>
        </p:nvSpPr>
        <p:spPr>
          <a:xfrm rot="5400000">
            <a:off x="2572671" y="-2700856"/>
            <a:ext cx="6968571" cy="12270085"/>
          </a:xfrm>
          <a:custGeom>
            <a:avLst/>
            <a:gdLst>
              <a:gd name="connsiteX0" fmla="*/ 3436144 w 6872288"/>
              <a:gd name="connsiteY0" fmla="*/ 0 h 6915150"/>
              <a:gd name="connsiteX1" fmla="*/ 3436144 w 6872288"/>
              <a:gd name="connsiteY1" fmla="*/ 0 h 6915150"/>
              <a:gd name="connsiteX2" fmla="*/ 6872288 w 6872288"/>
              <a:gd name="connsiteY2" fmla="*/ 3436144 h 6915150"/>
              <a:gd name="connsiteX3" fmla="*/ 6872288 w 6872288"/>
              <a:gd name="connsiteY3" fmla="*/ 6915150 h 6915150"/>
              <a:gd name="connsiteX4" fmla="*/ 6872288 w 6872288"/>
              <a:gd name="connsiteY4" fmla="*/ 6915150 h 6915150"/>
              <a:gd name="connsiteX5" fmla="*/ 0 w 6872288"/>
              <a:gd name="connsiteY5" fmla="*/ 6915150 h 6915150"/>
              <a:gd name="connsiteX6" fmla="*/ 0 w 6872288"/>
              <a:gd name="connsiteY6" fmla="*/ 6915150 h 6915150"/>
              <a:gd name="connsiteX7" fmla="*/ 0 w 6872288"/>
              <a:gd name="connsiteY7" fmla="*/ 3436144 h 6915150"/>
              <a:gd name="connsiteX8" fmla="*/ 3436144 w 6872288"/>
              <a:gd name="connsiteY8" fmla="*/ 0 h 6915150"/>
              <a:gd name="connsiteX0" fmla="*/ 3436144 w 6872288"/>
              <a:gd name="connsiteY0" fmla="*/ 0 h 8229600"/>
              <a:gd name="connsiteX1" fmla="*/ 3436144 w 6872288"/>
              <a:gd name="connsiteY1" fmla="*/ 0 h 8229600"/>
              <a:gd name="connsiteX2" fmla="*/ 6872288 w 6872288"/>
              <a:gd name="connsiteY2" fmla="*/ 3436144 h 8229600"/>
              <a:gd name="connsiteX3" fmla="*/ 6872288 w 6872288"/>
              <a:gd name="connsiteY3" fmla="*/ 6915150 h 8229600"/>
              <a:gd name="connsiteX4" fmla="*/ 5000625 w 6872288"/>
              <a:gd name="connsiteY4" fmla="*/ 8229600 h 8229600"/>
              <a:gd name="connsiteX5" fmla="*/ 0 w 6872288"/>
              <a:gd name="connsiteY5" fmla="*/ 6915150 h 8229600"/>
              <a:gd name="connsiteX6" fmla="*/ 0 w 6872288"/>
              <a:gd name="connsiteY6" fmla="*/ 6915150 h 8229600"/>
              <a:gd name="connsiteX7" fmla="*/ 0 w 6872288"/>
              <a:gd name="connsiteY7" fmla="*/ 3436144 h 8229600"/>
              <a:gd name="connsiteX8" fmla="*/ 3436144 w 6872288"/>
              <a:gd name="connsiteY8" fmla="*/ 0 h 8229600"/>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0 w 6886575"/>
              <a:gd name="connsiteY6" fmla="*/ 6915150 h 8786813"/>
              <a:gd name="connsiteX7" fmla="*/ 0 w 6886575"/>
              <a:gd name="connsiteY7" fmla="*/ 3436144 h 8786813"/>
              <a:gd name="connsiteX8" fmla="*/ 3436144 w 6886575"/>
              <a:gd name="connsiteY8" fmla="*/ 0 h 8786813"/>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1014413 w 6886575"/>
              <a:gd name="connsiteY6" fmla="*/ 7586662 h 8786813"/>
              <a:gd name="connsiteX7" fmla="*/ 0 w 6886575"/>
              <a:gd name="connsiteY7" fmla="*/ 3436144 h 8786813"/>
              <a:gd name="connsiteX8" fmla="*/ 3436144 w 6886575"/>
              <a:gd name="connsiteY8" fmla="*/ 0 h 8786813"/>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642938 w 6886575"/>
              <a:gd name="connsiteY6" fmla="*/ 5357812 h 8786813"/>
              <a:gd name="connsiteX7" fmla="*/ 0 w 6886575"/>
              <a:gd name="connsiteY7" fmla="*/ 3436144 h 8786813"/>
              <a:gd name="connsiteX8" fmla="*/ 3436144 w 6886575"/>
              <a:gd name="connsiteY8"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5029200 w 6915150"/>
              <a:gd name="connsiteY4" fmla="*/ 8229600 h 8786813"/>
              <a:gd name="connsiteX5" fmla="*/ 0 w 6915150"/>
              <a:gd name="connsiteY5" fmla="*/ 8786813 h 8786813"/>
              <a:gd name="connsiteX6" fmla="*/ 671513 w 6915150"/>
              <a:gd name="connsiteY6" fmla="*/ 5357812 h 8786813"/>
              <a:gd name="connsiteX7" fmla="*/ 28575 w 6915150"/>
              <a:gd name="connsiteY7" fmla="*/ 3436144 h 8786813"/>
              <a:gd name="connsiteX8" fmla="*/ 3464719 w 6915150"/>
              <a:gd name="connsiteY8"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5029200 w 6915150"/>
              <a:gd name="connsiteY4" fmla="*/ 8229600 h 8786813"/>
              <a:gd name="connsiteX5" fmla="*/ 0 w 6915150"/>
              <a:gd name="connsiteY5" fmla="*/ 8786813 h 8786813"/>
              <a:gd name="connsiteX6" fmla="*/ 28575 w 6915150"/>
              <a:gd name="connsiteY6" fmla="*/ 3436144 h 8786813"/>
              <a:gd name="connsiteX7" fmla="*/ 3464719 w 6915150"/>
              <a:gd name="connsiteY7"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6" fmla="*/ 3464719 w 6915150"/>
              <a:gd name="connsiteY6" fmla="*/ 0 h 8786813"/>
              <a:gd name="connsiteX0" fmla="*/ 1535907 w 6915150"/>
              <a:gd name="connsiteY0" fmla="*/ 1771651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6" fmla="*/ 1535907 w 6915150"/>
              <a:gd name="connsiteY6" fmla="*/ 1771651 h 8786813"/>
              <a:gd name="connsiteX0" fmla="*/ 28575 w 6915150"/>
              <a:gd name="connsiteY0" fmla="*/ 3436144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0" fmla="*/ 28575 w 6915150"/>
              <a:gd name="connsiteY0" fmla="*/ 2150268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28575 w 6915150"/>
              <a:gd name="connsiteY5" fmla="*/ 2150268 h 7500937"/>
              <a:gd name="connsiteX0" fmla="*/ 42862 w 6915150"/>
              <a:gd name="connsiteY0" fmla="*/ 2135981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42862 w 6915150"/>
              <a:gd name="connsiteY5" fmla="*/ 2135981 h 7500937"/>
              <a:gd name="connsiteX0" fmla="*/ 313796 w 6915150"/>
              <a:gd name="connsiteY0" fmla="*/ 2164203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313796 w 6915150"/>
              <a:gd name="connsiteY5" fmla="*/ 2164203 h 7500937"/>
              <a:gd name="connsiteX0" fmla="*/ 25930 w 6915150"/>
              <a:gd name="connsiteY0" fmla="*/ 2248870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25930 w 6915150"/>
              <a:gd name="connsiteY5" fmla="*/ 2248870 h 7500937"/>
              <a:gd name="connsiteX0" fmla="*/ 0 w 6923087"/>
              <a:gd name="connsiteY0" fmla="*/ 2254514 h 7500937"/>
              <a:gd name="connsiteX1" fmla="*/ 3544093 w 6923087"/>
              <a:gd name="connsiteY1" fmla="*/ 0 h 7500937"/>
              <a:gd name="connsiteX2" fmla="*/ 6908800 w 6923087"/>
              <a:gd name="connsiteY2" fmla="*/ 2150268 h 7500937"/>
              <a:gd name="connsiteX3" fmla="*/ 6923087 w 6923087"/>
              <a:gd name="connsiteY3" fmla="*/ 7500937 h 7500937"/>
              <a:gd name="connsiteX4" fmla="*/ 7937 w 6923087"/>
              <a:gd name="connsiteY4" fmla="*/ 7500937 h 7500937"/>
              <a:gd name="connsiteX5" fmla="*/ 0 w 6923087"/>
              <a:gd name="connsiteY5" fmla="*/ 2254514 h 7500937"/>
              <a:gd name="connsiteX0" fmla="*/ 13586 w 6936673"/>
              <a:gd name="connsiteY0" fmla="*/ 2254514 h 10595011"/>
              <a:gd name="connsiteX1" fmla="*/ 3557679 w 6936673"/>
              <a:gd name="connsiteY1" fmla="*/ 0 h 10595011"/>
              <a:gd name="connsiteX2" fmla="*/ 6922386 w 6936673"/>
              <a:gd name="connsiteY2" fmla="*/ 2150268 h 10595011"/>
              <a:gd name="connsiteX3" fmla="*/ 6936673 w 6936673"/>
              <a:gd name="connsiteY3" fmla="*/ 7500937 h 10595011"/>
              <a:gd name="connsiteX4" fmla="*/ 258 w 6936673"/>
              <a:gd name="connsiteY4" fmla="*/ 10595011 h 10595011"/>
              <a:gd name="connsiteX5" fmla="*/ 13586 w 6936673"/>
              <a:gd name="connsiteY5" fmla="*/ 2254514 h 10595011"/>
              <a:gd name="connsiteX0" fmla="*/ 13586 w 6968571"/>
              <a:gd name="connsiteY0" fmla="*/ 2254514 h 10595011"/>
              <a:gd name="connsiteX1" fmla="*/ 3557679 w 6968571"/>
              <a:gd name="connsiteY1" fmla="*/ 0 h 10595011"/>
              <a:gd name="connsiteX2" fmla="*/ 6922386 w 6968571"/>
              <a:gd name="connsiteY2" fmla="*/ 2150268 h 10595011"/>
              <a:gd name="connsiteX3" fmla="*/ 6968571 w 6968571"/>
              <a:gd name="connsiteY3" fmla="*/ 10563114 h 10595011"/>
              <a:gd name="connsiteX4" fmla="*/ 258 w 6968571"/>
              <a:gd name="connsiteY4" fmla="*/ 10595011 h 10595011"/>
              <a:gd name="connsiteX5" fmla="*/ 13586 w 6968571"/>
              <a:gd name="connsiteY5" fmla="*/ 2254514 h 1059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8571" h="10595011">
                <a:moveTo>
                  <a:pt x="13586" y="2254514"/>
                </a:moveTo>
                <a:lnTo>
                  <a:pt x="3557679" y="0"/>
                </a:lnTo>
                <a:lnTo>
                  <a:pt x="6922386" y="2150268"/>
                </a:lnTo>
                <a:cubicBezTo>
                  <a:pt x="6927148" y="3933824"/>
                  <a:pt x="6963809" y="8779558"/>
                  <a:pt x="6968571" y="10563114"/>
                </a:cubicBezTo>
                <a:lnTo>
                  <a:pt x="258" y="10595011"/>
                </a:lnTo>
                <a:cubicBezTo>
                  <a:pt x="-2388" y="8846203"/>
                  <a:pt x="16232" y="4003322"/>
                  <a:pt x="13586" y="2254514"/>
                </a:cubicBezTo>
                <a:close/>
              </a:path>
            </a:pathLst>
          </a:custGeom>
          <a:solidFill>
            <a:srgbClr val="7AC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5" name="TextBox 4">
            <a:extLst>
              <a:ext uri="{FF2B5EF4-FFF2-40B4-BE49-F238E27FC236}">
                <a16:creationId xmlns:a16="http://schemas.microsoft.com/office/drawing/2014/main" id="{5939621B-DB6E-B84F-A8ED-CFA14D97585A}"/>
              </a:ext>
            </a:extLst>
          </p:cNvPr>
          <p:cNvSpPr txBox="1"/>
          <p:nvPr/>
        </p:nvSpPr>
        <p:spPr>
          <a:xfrm>
            <a:off x="6790266" y="3055250"/>
            <a:ext cx="4859866" cy="1323439"/>
          </a:xfrm>
          <a:prstGeom prst="rect">
            <a:avLst/>
          </a:prstGeom>
          <a:noFill/>
        </p:spPr>
        <p:txBody>
          <a:bodyPr wrap="square" rtlCol="0">
            <a:spAutoFit/>
          </a:bodyPr>
          <a:lstStyle/>
          <a:p>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Step 6 Outcome:</a:t>
            </a:r>
          </a:p>
          <a:p>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Work plan</a:t>
            </a:r>
          </a:p>
        </p:txBody>
      </p:sp>
      <p:pic>
        <p:nvPicPr>
          <p:cNvPr id="3" name="Picture 2" descr="Diagram&#10;&#10;Description automatically generated">
            <a:extLst>
              <a:ext uri="{FF2B5EF4-FFF2-40B4-BE49-F238E27FC236}">
                <a16:creationId xmlns:a16="http://schemas.microsoft.com/office/drawing/2014/main" id="{457255D1-2249-4CC6-AF3B-216A71B0D6EC}"/>
              </a:ext>
            </a:extLst>
          </p:cNvPr>
          <p:cNvPicPr>
            <a:picLocks noChangeAspect="1"/>
          </p:cNvPicPr>
          <p:nvPr/>
        </p:nvPicPr>
        <p:blipFill>
          <a:blip r:embed="rId3"/>
          <a:stretch>
            <a:fillRect/>
          </a:stretch>
        </p:blipFill>
        <p:spPr>
          <a:xfrm>
            <a:off x="358135" y="297180"/>
            <a:ext cx="6263640" cy="6263640"/>
          </a:xfrm>
          <a:prstGeom prst="rect">
            <a:avLst/>
          </a:prstGeom>
        </p:spPr>
      </p:pic>
    </p:spTree>
    <p:extLst>
      <p:ext uri="{BB962C8B-B14F-4D97-AF65-F5344CB8AC3E}">
        <p14:creationId xmlns:p14="http://schemas.microsoft.com/office/powerpoint/2010/main" val="25181732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ext Placeholder 2">
            <a:extLst>
              <a:ext uri="{FF2B5EF4-FFF2-40B4-BE49-F238E27FC236}">
                <a16:creationId xmlns:a16="http://schemas.microsoft.com/office/drawing/2014/main" id="{427D4E7A-5B46-4BEB-AE8E-346153B1E517}"/>
              </a:ext>
            </a:extLst>
          </p:cNvPr>
          <p:cNvSpPr>
            <a:spLocks noGrp="1"/>
          </p:cNvSpPr>
          <p:nvPr>
            <p:ph idx="1"/>
          </p:nvPr>
        </p:nvSpPr>
        <p:spPr/>
        <p:txBody>
          <a:bodyPr>
            <a:normAutofit/>
          </a:bodyPr>
          <a:lstStyle/>
          <a:p>
            <a:pPr marL="512064" indent="-512064" eaLnBrk="1" hangingPunct="1">
              <a:lnSpc>
                <a:spcPct val="120000"/>
              </a:lnSpc>
              <a:defRPr/>
            </a:pPr>
            <a:r>
              <a:rPr lang="en-US" altLang="en-US" dirty="0"/>
              <a:t>Do you have the financial resources?</a:t>
            </a:r>
          </a:p>
          <a:p>
            <a:pPr marL="512064" indent="-512064" eaLnBrk="1" hangingPunct="1">
              <a:lnSpc>
                <a:spcPct val="120000"/>
              </a:lnSpc>
              <a:defRPr/>
            </a:pPr>
            <a:r>
              <a:rPr lang="en-US" altLang="en-US" dirty="0"/>
              <a:t>Do you have the time?</a:t>
            </a:r>
          </a:p>
          <a:p>
            <a:pPr marL="512064" indent="-512064" eaLnBrk="1" hangingPunct="1">
              <a:lnSpc>
                <a:spcPct val="120000"/>
              </a:lnSpc>
              <a:defRPr/>
            </a:pPr>
            <a:r>
              <a:rPr lang="en-US" altLang="en-US" dirty="0"/>
              <a:t>Do you have the data or field reports to support your ask?</a:t>
            </a:r>
          </a:p>
          <a:p>
            <a:pPr marL="512064" indent="-512064" eaLnBrk="1" hangingPunct="1">
              <a:lnSpc>
                <a:spcPct val="120000"/>
              </a:lnSpc>
              <a:defRPr/>
            </a:pPr>
            <a:r>
              <a:rPr lang="en-US" altLang="en-US" dirty="0"/>
              <a:t>Do you have the human resources for implementation?</a:t>
            </a:r>
          </a:p>
          <a:p>
            <a:pPr marL="512064" indent="-512064" eaLnBrk="1" hangingPunct="1">
              <a:lnSpc>
                <a:spcPct val="120000"/>
              </a:lnSpc>
              <a:defRPr/>
            </a:pPr>
            <a:r>
              <a:rPr lang="en-US" altLang="en-US" dirty="0"/>
              <a:t>Do you have access to the decision-makers and those who influence them?</a:t>
            </a:r>
          </a:p>
          <a:p>
            <a:pPr marL="0" indent="0" eaLnBrk="1" hangingPunct="1">
              <a:buNone/>
              <a:defRPr/>
            </a:pPr>
            <a:endParaRPr lang="en-US" altLang="en-US" dirty="0">
              <a:solidFill>
                <a:schemeClr val="accent2"/>
              </a:solidFill>
            </a:endParaRPr>
          </a:p>
        </p:txBody>
      </p:sp>
      <p:sp>
        <p:nvSpPr>
          <p:cNvPr id="149508" name="Title 1">
            <a:extLst>
              <a:ext uri="{FF2B5EF4-FFF2-40B4-BE49-F238E27FC236}">
                <a16:creationId xmlns:a16="http://schemas.microsoft.com/office/drawing/2014/main" id="{7B3AF7E8-8832-4572-B70C-574ABCA9F90D}"/>
              </a:ext>
            </a:extLst>
          </p:cNvPr>
          <p:cNvSpPr>
            <a:spLocks noGrp="1"/>
          </p:cNvSpPr>
          <p:nvPr>
            <p:ph type="title"/>
          </p:nvPr>
        </p:nvSpPr>
        <p:spPr/>
        <p:txBody>
          <a:bodyPr>
            <a:normAutofit/>
          </a:bodyPr>
          <a:lstStyle/>
          <a:p>
            <a:pPr eaLnBrk="1" hangingPunct="1">
              <a:defRPr/>
            </a:pPr>
            <a:r>
              <a:rPr lang="en-US" altLang="en-US" dirty="0"/>
              <a:t>6.1 Map Your Resources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4D6433-616D-498D-BBCE-C14567A593E8}"/>
              </a:ext>
            </a:extLst>
          </p:cNvPr>
          <p:cNvSpPr>
            <a:spLocks noGrp="1"/>
          </p:cNvSpPr>
          <p:nvPr>
            <p:ph idx="1"/>
          </p:nvPr>
        </p:nvSpPr>
        <p:spPr>
          <a:xfrm>
            <a:off x="628035" y="1445741"/>
            <a:ext cx="10935930" cy="4731221"/>
          </a:xfrm>
        </p:spPr>
        <p:txBody>
          <a:bodyPr>
            <a:normAutofit/>
          </a:bodyPr>
          <a:lstStyle/>
          <a:p>
            <a:pPr marL="512064" indent="-512064" algn="ctr">
              <a:lnSpc>
                <a:spcPct val="120000"/>
              </a:lnSpc>
              <a:buNone/>
            </a:pPr>
            <a:r>
              <a:rPr lang="en-US" sz="3200" dirty="0"/>
              <a:t>Complete the internal review. Indicate ‘yes’ or ‘no’, describe resources and/or how you will obtain them.</a:t>
            </a:r>
          </a:p>
        </p:txBody>
      </p:sp>
      <p:sp>
        <p:nvSpPr>
          <p:cNvPr id="3" name="Title 2">
            <a:extLst>
              <a:ext uri="{FF2B5EF4-FFF2-40B4-BE49-F238E27FC236}">
                <a16:creationId xmlns:a16="http://schemas.microsoft.com/office/drawing/2014/main" id="{C1D429F6-67EC-4683-9D01-65FF3EE13799}"/>
              </a:ext>
            </a:extLst>
          </p:cNvPr>
          <p:cNvSpPr>
            <a:spLocks noGrp="1"/>
          </p:cNvSpPr>
          <p:nvPr>
            <p:ph type="title"/>
          </p:nvPr>
        </p:nvSpPr>
        <p:spPr/>
        <p:txBody>
          <a:bodyPr/>
          <a:lstStyle/>
          <a:p>
            <a:r>
              <a:rPr lang="en-US" dirty="0"/>
              <a:t>6.1 Map Your Resources</a:t>
            </a:r>
          </a:p>
        </p:txBody>
      </p:sp>
      <p:graphicFrame>
        <p:nvGraphicFramePr>
          <p:cNvPr id="4" name="Table 3">
            <a:extLst>
              <a:ext uri="{FF2B5EF4-FFF2-40B4-BE49-F238E27FC236}">
                <a16:creationId xmlns:a16="http://schemas.microsoft.com/office/drawing/2014/main" id="{8D3454A8-9EE0-49A7-B891-4906F24D4652}"/>
              </a:ext>
            </a:extLst>
          </p:cNvPr>
          <p:cNvGraphicFramePr>
            <a:graphicFrameLocks noGrp="1"/>
          </p:cNvGraphicFramePr>
          <p:nvPr>
            <p:extLst>
              <p:ext uri="{D42A27DB-BD31-4B8C-83A1-F6EECF244321}">
                <p14:modId xmlns:p14="http://schemas.microsoft.com/office/powerpoint/2010/main" val="2145272506"/>
              </p:ext>
            </p:extLst>
          </p:nvPr>
        </p:nvGraphicFramePr>
        <p:xfrm>
          <a:off x="628035" y="2852824"/>
          <a:ext cx="10935930" cy="3779520"/>
        </p:xfrm>
        <a:graphic>
          <a:graphicData uri="http://schemas.openxmlformats.org/drawingml/2006/table">
            <a:tbl>
              <a:tblPr firstRow="1" bandRow="1">
                <a:tableStyleId>{5C22544A-7EE6-4342-B048-85BDC9FD1C3A}</a:tableStyleId>
              </a:tblPr>
              <a:tblGrid>
                <a:gridCol w="2396613">
                  <a:extLst>
                    <a:ext uri="{9D8B030D-6E8A-4147-A177-3AD203B41FA5}">
                      <a16:colId xmlns:a16="http://schemas.microsoft.com/office/drawing/2014/main" val="1850270175"/>
                    </a:ext>
                  </a:extLst>
                </a:gridCol>
                <a:gridCol w="2802193">
                  <a:extLst>
                    <a:ext uri="{9D8B030D-6E8A-4147-A177-3AD203B41FA5}">
                      <a16:colId xmlns:a16="http://schemas.microsoft.com/office/drawing/2014/main" val="2015706388"/>
                    </a:ext>
                  </a:extLst>
                </a:gridCol>
                <a:gridCol w="2979175">
                  <a:extLst>
                    <a:ext uri="{9D8B030D-6E8A-4147-A177-3AD203B41FA5}">
                      <a16:colId xmlns:a16="http://schemas.microsoft.com/office/drawing/2014/main" val="142347795"/>
                    </a:ext>
                  </a:extLst>
                </a:gridCol>
                <a:gridCol w="2757949">
                  <a:extLst>
                    <a:ext uri="{9D8B030D-6E8A-4147-A177-3AD203B41FA5}">
                      <a16:colId xmlns:a16="http://schemas.microsoft.com/office/drawing/2014/main" val="4074121864"/>
                    </a:ext>
                  </a:extLst>
                </a:gridCol>
              </a:tblGrid>
              <a:tr h="271604">
                <a:tc>
                  <a:txBody>
                    <a:bodyPr/>
                    <a:lstStyle/>
                    <a:p>
                      <a:r>
                        <a:rPr lang="en-US" sz="2800" dirty="0"/>
                        <a:t>Resources</a:t>
                      </a:r>
                    </a:p>
                  </a:txBody>
                  <a:tcPr>
                    <a:solidFill>
                      <a:srgbClr val="7AC360"/>
                    </a:solidFill>
                  </a:tcPr>
                </a:tc>
                <a:tc>
                  <a:txBody>
                    <a:bodyPr/>
                    <a:lstStyle/>
                    <a:p>
                      <a:r>
                        <a:rPr lang="en-US" sz="2800" dirty="0"/>
                        <a:t>Yes/No</a:t>
                      </a:r>
                    </a:p>
                  </a:txBody>
                  <a:tcPr>
                    <a:solidFill>
                      <a:srgbClr val="7AC360"/>
                    </a:solidFill>
                  </a:tcPr>
                </a:tc>
                <a:tc>
                  <a:txBody>
                    <a:bodyPr/>
                    <a:lstStyle/>
                    <a:p>
                      <a:r>
                        <a:rPr lang="en-US" sz="2800" dirty="0"/>
                        <a:t>Describe</a:t>
                      </a:r>
                    </a:p>
                  </a:txBody>
                  <a:tcPr>
                    <a:solidFill>
                      <a:srgbClr val="7AC360"/>
                    </a:solidFill>
                  </a:tcPr>
                </a:tc>
                <a:tc>
                  <a:txBody>
                    <a:bodyPr/>
                    <a:lstStyle/>
                    <a:p>
                      <a:r>
                        <a:rPr lang="en-US" sz="2800" dirty="0"/>
                        <a:t>How will you get it?</a:t>
                      </a:r>
                    </a:p>
                  </a:txBody>
                  <a:tcPr>
                    <a:solidFill>
                      <a:srgbClr val="7AC360"/>
                    </a:solidFill>
                  </a:tcPr>
                </a:tc>
                <a:extLst>
                  <a:ext uri="{0D108BD9-81ED-4DB2-BD59-A6C34878D82A}">
                    <a16:rowId xmlns:a16="http://schemas.microsoft.com/office/drawing/2014/main" val="225741697"/>
                  </a:ext>
                </a:extLst>
              </a:tr>
              <a:tr h="2498754">
                <a:tc>
                  <a:txBody>
                    <a:bodyPr/>
                    <a:lstStyle/>
                    <a:p>
                      <a:pPr marL="285750" indent="-285750">
                        <a:buFont typeface="Arial" panose="020B0604020202020204" pitchFamily="34" charset="0"/>
                        <a:buChar char="•"/>
                      </a:pPr>
                      <a:r>
                        <a:rPr lang="en-US" sz="2400" dirty="0"/>
                        <a:t>Funding?</a:t>
                      </a:r>
                    </a:p>
                    <a:p>
                      <a:pPr marL="285750" indent="-285750">
                        <a:buFont typeface="Arial" panose="020B0604020202020204" pitchFamily="34" charset="0"/>
                        <a:buChar char="•"/>
                      </a:pPr>
                      <a:r>
                        <a:rPr lang="en-US" sz="2400" dirty="0"/>
                        <a:t>Time?</a:t>
                      </a:r>
                    </a:p>
                    <a:p>
                      <a:pPr marL="285750" indent="-285750">
                        <a:buFont typeface="Arial" panose="020B0604020202020204" pitchFamily="34" charset="0"/>
                        <a:buChar char="•"/>
                      </a:pPr>
                      <a:r>
                        <a:rPr lang="en-US" sz="2400" dirty="0"/>
                        <a:t>Data?</a:t>
                      </a:r>
                    </a:p>
                    <a:p>
                      <a:pPr marL="285750" indent="-285750">
                        <a:buFont typeface="Arial" panose="020B0604020202020204" pitchFamily="34" charset="0"/>
                        <a:buChar char="•"/>
                      </a:pPr>
                      <a:r>
                        <a:rPr lang="en-US" sz="2400" dirty="0"/>
                        <a:t>Human Resources?</a:t>
                      </a:r>
                    </a:p>
                    <a:p>
                      <a:pPr marL="285750" indent="-285750">
                        <a:buFont typeface="Arial" panose="020B0604020202020204" pitchFamily="34" charset="0"/>
                        <a:buChar char="•"/>
                      </a:pPr>
                      <a:r>
                        <a:rPr lang="en-US" sz="2400" dirty="0"/>
                        <a:t>Access?</a:t>
                      </a:r>
                      <a:endParaRPr lang="en-US" dirty="0"/>
                    </a:p>
                    <a:p>
                      <a:endParaRPr lang="en-US" dirty="0"/>
                    </a:p>
                    <a:p>
                      <a:endParaRPr lang="en-US" dirty="0"/>
                    </a:p>
                  </a:txBody>
                  <a:tcPr>
                    <a:solidFill>
                      <a:schemeClr val="bg1">
                        <a:lumMod val="95000"/>
                      </a:schemeClr>
                    </a:solidFill>
                  </a:tcPr>
                </a:tc>
                <a:tc>
                  <a:txBody>
                    <a:bodyPr/>
                    <a:lstStyle/>
                    <a:p>
                      <a:endParaRPr lang="en-US" dirty="0"/>
                    </a:p>
                  </a:txBody>
                  <a:tcPr>
                    <a:solidFill>
                      <a:schemeClr val="bg1">
                        <a:lumMod val="95000"/>
                      </a:schemeClr>
                    </a:solidFill>
                  </a:tcPr>
                </a:tc>
                <a:tc>
                  <a:txBody>
                    <a:bodyPr/>
                    <a:lstStyle/>
                    <a:p>
                      <a:endParaRPr lang="en-US" dirty="0"/>
                    </a:p>
                  </a:txBody>
                  <a:tcPr>
                    <a:solidFill>
                      <a:schemeClr val="bg1">
                        <a:lumMod val="95000"/>
                      </a:schemeClr>
                    </a:solidFill>
                  </a:tcPr>
                </a:tc>
                <a:tc>
                  <a:txBody>
                    <a:bodyPr/>
                    <a:lstStyle/>
                    <a:p>
                      <a:endParaRPr lang="en-US" dirty="0"/>
                    </a:p>
                  </a:txBody>
                  <a:tcPr>
                    <a:solidFill>
                      <a:schemeClr val="bg1">
                        <a:lumMod val="95000"/>
                      </a:schemeClr>
                    </a:solidFill>
                  </a:tcPr>
                </a:tc>
                <a:extLst>
                  <a:ext uri="{0D108BD9-81ED-4DB2-BD59-A6C34878D82A}">
                    <a16:rowId xmlns:a16="http://schemas.microsoft.com/office/drawing/2014/main" val="3972247417"/>
                  </a:ext>
                </a:extLst>
              </a:tr>
            </a:tbl>
          </a:graphicData>
        </a:graphic>
      </p:graphicFrame>
    </p:spTree>
    <p:extLst>
      <p:ext uri="{BB962C8B-B14F-4D97-AF65-F5344CB8AC3E}">
        <p14:creationId xmlns:p14="http://schemas.microsoft.com/office/powerpoint/2010/main" val="24291195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E9EBF0-14DD-D14F-B100-FB4D2A23DEA9}"/>
              </a:ext>
            </a:extLst>
          </p:cNvPr>
          <p:cNvSpPr>
            <a:spLocks noGrp="1"/>
          </p:cNvSpPr>
          <p:nvPr>
            <p:ph idx="1"/>
          </p:nvPr>
        </p:nvSpPr>
        <p:spPr>
          <a:xfrm>
            <a:off x="846945" y="1445741"/>
            <a:ext cx="10515600" cy="4731221"/>
          </a:xfrm>
        </p:spPr>
        <p:txBody>
          <a:bodyPr>
            <a:normAutofit/>
          </a:bodyPr>
          <a:lstStyle/>
          <a:p>
            <a:pPr marL="512064" indent="-512064" algn="ctr">
              <a:lnSpc>
                <a:spcPct val="110000"/>
              </a:lnSpc>
              <a:buNone/>
            </a:pPr>
            <a:r>
              <a:rPr lang="en-US" sz="3200" dirty="0"/>
              <a:t>Create a detailed work plan with assignments for specific activities. Assign one individual or organization to coordinate the strategy.</a:t>
            </a:r>
          </a:p>
        </p:txBody>
      </p:sp>
      <p:sp>
        <p:nvSpPr>
          <p:cNvPr id="143362" name="Title 1">
            <a:extLst>
              <a:ext uri="{FF2B5EF4-FFF2-40B4-BE49-F238E27FC236}">
                <a16:creationId xmlns:a16="http://schemas.microsoft.com/office/drawing/2014/main" id="{DE3A9F95-9C4B-4D35-84CC-C9F943D02F3A}"/>
              </a:ext>
            </a:extLst>
          </p:cNvPr>
          <p:cNvSpPr>
            <a:spLocks noGrp="1"/>
          </p:cNvSpPr>
          <p:nvPr>
            <p:ph type="title"/>
          </p:nvPr>
        </p:nvSpPr>
        <p:spPr/>
        <p:txBody>
          <a:bodyPr>
            <a:normAutofit/>
          </a:bodyPr>
          <a:lstStyle/>
          <a:p>
            <a:pPr eaLnBrk="1" hangingPunct="1"/>
            <a:r>
              <a:rPr lang="en-US" altLang="en-US" dirty="0"/>
              <a:t>Step 6.2 Create a Work Plan</a:t>
            </a:r>
          </a:p>
        </p:txBody>
      </p:sp>
      <p:graphicFrame>
        <p:nvGraphicFramePr>
          <p:cNvPr id="2" name="Table 3">
            <a:extLst>
              <a:ext uri="{FF2B5EF4-FFF2-40B4-BE49-F238E27FC236}">
                <a16:creationId xmlns:a16="http://schemas.microsoft.com/office/drawing/2014/main" id="{32F008D1-10F6-BE4A-AA1E-94DA137605E6}"/>
              </a:ext>
            </a:extLst>
          </p:cNvPr>
          <p:cNvGraphicFramePr>
            <a:graphicFrameLocks noGrp="1"/>
          </p:cNvGraphicFramePr>
          <p:nvPr>
            <p:extLst>
              <p:ext uri="{D42A27DB-BD31-4B8C-83A1-F6EECF244321}">
                <p14:modId xmlns:p14="http://schemas.microsoft.com/office/powerpoint/2010/main" val="1802940006"/>
              </p:ext>
            </p:extLst>
          </p:nvPr>
        </p:nvGraphicFramePr>
        <p:xfrm>
          <a:off x="671737" y="3827207"/>
          <a:ext cx="10848526" cy="2590556"/>
        </p:xfrm>
        <a:graphic>
          <a:graphicData uri="http://schemas.openxmlformats.org/drawingml/2006/table">
            <a:tbl>
              <a:tblPr firstRow="1" bandRow="1">
                <a:tableStyleId>{93296810-A885-4BE3-A3E7-6D5BEEA58F35}</a:tableStyleId>
              </a:tblPr>
              <a:tblGrid>
                <a:gridCol w="3076126">
                  <a:extLst>
                    <a:ext uri="{9D8B030D-6E8A-4147-A177-3AD203B41FA5}">
                      <a16:colId xmlns:a16="http://schemas.microsoft.com/office/drawing/2014/main" val="2139450282"/>
                    </a:ext>
                  </a:extLst>
                </a:gridCol>
                <a:gridCol w="2639961">
                  <a:extLst>
                    <a:ext uri="{9D8B030D-6E8A-4147-A177-3AD203B41FA5}">
                      <a16:colId xmlns:a16="http://schemas.microsoft.com/office/drawing/2014/main" val="2652197885"/>
                    </a:ext>
                  </a:extLst>
                </a:gridCol>
                <a:gridCol w="3170903">
                  <a:extLst>
                    <a:ext uri="{9D8B030D-6E8A-4147-A177-3AD203B41FA5}">
                      <a16:colId xmlns:a16="http://schemas.microsoft.com/office/drawing/2014/main" val="2191957922"/>
                    </a:ext>
                  </a:extLst>
                </a:gridCol>
                <a:gridCol w="1961536">
                  <a:extLst>
                    <a:ext uri="{9D8B030D-6E8A-4147-A177-3AD203B41FA5}">
                      <a16:colId xmlns:a16="http://schemas.microsoft.com/office/drawing/2014/main" val="1407903445"/>
                    </a:ext>
                  </a:extLst>
                </a:gridCol>
              </a:tblGrid>
              <a:tr h="518099">
                <a:tc>
                  <a:txBody>
                    <a:bodyPr/>
                    <a:lstStyle/>
                    <a:p>
                      <a:r>
                        <a:rPr lang="en-US" sz="2800" dirty="0"/>
                        <a:t>Activity</a:t>
                      </a:r>
                    </a:p>
                  </a:txBody>
                  <a:tcPr/>
                </a:tc>
                <a:tc>
                  <a:txBody>
                    <a:bodyPr/>
                    <a:lstStyle/>
                    <a:p>
                      <a:r>
                        <a:rPr lang="en-US" sz="2800" dirty="0"/>
                        <a:t>Estimated Cost</a:t>
                      </a:r>
                    </a:p>
                  </a:txBody>
                  <a:tcPr/>
                </a:tc>
                <a:tc>
                  <a:txBody>
                    <a:bodyPr/>
                    <a:lstStyle/>
                    <a:p>
                      <a:r>
                        <a:rPr lang="en-US" sz="2800" dirty="0"/>
                        <a:t>Responsible Person</a:t>
                      </a:r>
                    </a:p>
                  </a:txBody>
                  <a:tcPr/>
                </a:tc>
                <a:tc>
                  <a:txBody>
                    <a:bodyPr/>
                    <a:lstStyle/>
                    <a:p>
                      <a:r>
                        <a:rPr lang="en-US" sz="2800" dirty="0"/>
                        <a:t>Timeline</a:t>
                      </a:r>
                    </a:p>
                  </a:txBody>
                  <a:tcPr/>
                </a:tc>
                <a:extLst>
                  <a:ext uri="{0D108BD9-81ED-4DB2-BD59-A6C34878D82A}">
                    <a16:rowId xmlns:a16="http://schemas.microsoft.com/office/drawing/2014/main" val="939789277"/>
                  </a:ext>
                </a:extLst>
              </a:tr>
              <a:tr h="518099">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964337973"/>
                  </a:ext>
                </a:extLst>
              </a:tr>
              <a:tr h="518099">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812106196"/>
                  </a:ext>
                </a:extLst>
              </a:tr>
              <a:tr h="518099">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872968098"/>
                  </a:ext>
                </a:extLst>
              </a:tr>
              <a:tr h="518099">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27953070"/>
                  </a:ext>
                </a:extLst>
              </a:tr>
            </a:tbl>
          </a:graphicData>
        </a:graphic>
      </p:graphicFrame>
      <p:graphicFrame>
        <p:nvGraphicFramePr>
          <p:cNvPr id="4" name="Table 4">
            <a:extLst>
              <a:ext uri="{FF2B5EF4-FFF2-40B4-BE49-F238E27FC236}">
                <a16:creationId xmlns:a16="http://schemas.microsoft.com/office/drawing/2014/main" id="{9470C260-44AB-47B3-8FF2-E3B467D13B01}"/>
              </a:ext>
            </a:extLst>
          </p:cNvPr>
          <p:cNvGraphicFramePr>
            <a:graphicFrameLocks noGrp="1"/>
          </p:cNvGraphicFramePr>
          <p:nvPr>
            <p:extLst>
              <p:ext uri="{D42A27DB-BD31-4B8C-83A1-F6EECF244321}">
                <p14:modId xmlns:p14="http://schemas.microsoft.com/office/powerpoint/2010/main" val="1633251405"/>
              </p:ext>
            </p:extLst>
          </p:nvPr>
        </p:nvGraphicFramePr>
        <p:xfrm>
          <a:off x="671737" y="3281703"/>
          <a:ext cx="10848526" cy="545504"/>
        </p:xfrm>
        <a:graphic>
          <a:graphicData uri="http://schemas.openxmlformats.org/drawingml/2006/table">
            <a:tbl>
              <a:tblPr firstRow="1" bandRow="1">
                <a:tableStyleId>{5C22544A-7EE6-4342-B048-85BDC9FD1C3A}</a:tableStyleId>
              </a:tblPr>
              <a:tblGrid>
                <a:gridCol w="10848526">
                  <a:extLst>
                    <a:ext uri="{9D8B030D-6E8A-4147-A177-3AD203B41FA5}">
                      <a16:colId xmlns:a16="http://schemas.microsoft.com/office/drawing/2014/main" val="844360431"/>
                    </a:ext>
                  </a:extLst>
                </a:gridCol>
              </a:tblGrid>
              <a:tr h="545504">
                <a:tc>
                  <a:txBody>
                    <a:bodyPr/>
                    <a:lstStyle/>
                    <a:p>
                      <a:r>
                        <a:rPr lang="en-US" sz="2800" b="1" kern="1200" dirty="0">
                          <a:solidFill>
                            <a:schemeClr val="lt1"/>
                          </a:solidFill>
                          <a:latin typeface="+mn-lt"/>
                          <a:ea typeface="+mn-ea"/>
                          <a:cs typeface="+mn-cs"/>
                        </a:rPr>
                        <a:t>Strategy Coordinator:</a:t>
                      </a:r>
                    </a:p>
                  </a:txBody>
                  <a:tcPr>
                    <a:solidFill>
                      <a:srgbClr val="7AC360"/>
                    </a:solidFill>
                  </a:tcPr>
                </a:tc>
                <a:extLst>
                  <a:ext uri="{0D108BD9-81ED-4DB2-BD59-A6C34878D82A}">
                    <a16:rowId xmlns:a16="http://schemas.microsoft.com/office/drawing/2014/main" val="1643893219"/>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DEEC89-0E92-AD49-B39B-BD63DC82D2C9}"/>
              </a:ext>
            </a:extLst>
          </p:cNvPr>
          <p:cNvSpPr>
            <a:spLocks noGrp="1"/>
          </p:cNvSpPr>
          <p:nvPr>
            <p:ph type="title"/>
          </p:nvPr>
        </p:nvSpPr>
        <p:spPr/>
        <p:txBody>
          <a:bodyPr>
            <a:normAutofit/>
          </a:bodyPr>
          <a:lstStyle/>
          <a:p>
            <a:r>
              <a:rPr lang="en-US" sz="4000" dirty="0">
                <a:solidFill>
                  <a:srgbClr val="1F4E79"/>
                </a:solidFill>
              </a:rPr>
              <a:t>What is SMART Advocacy</a:t>
            </a:r>
            <a:r>
              <a:rPr lang="en-US" dirty="0">
                <a:solidFill>
                  <a:srgbClr val="1F4E79"/>
                </a:solidFill>
              </a:rPr>
              <a:t>?</a:t>
            </a:r>
            <a:endParaRPr lang="en-US" dirty="0">
              <a:solidFill>
                <a:srgbClr val="1F4E79"/>
              </a:solidFill>
              <a:latin typeface="Gill Sans MT" panose="020B0502020104020203" pitchFamily="34" charset="77"/>
            </a:endParaRPr>
          </a:p>
        </p:txBody>
      </p:sp>
      <p:sp>
        <p:nvSpPr>
          <p:cNvPr id="6" name="Content Placeholder 5">
            <a:extLst>
              <a:ext uri="{FF2B5EF4-FFF2-40B4-BE49-F238E27FC236}">
                <a16:creationId xmlns:a16="http://schemas.microsoft.com/office/drawing/2014/main" id="{6B340D5C-48E4-D04B-BC4A-D6FC841E13AD}"/>
              </a:ext>
            </a:extLst>
          </p:cNvPr>
          <p:cNvSpPr>
            <a:spLocks noGrp="1"/>
          </p:cNvSpPr>
          <p:nvPr>
            <p:ph idx="1"/>
          </p:nvPr>
        </p:nvSpPr>
        <p:spPr/>
        <p:txBody>
          <a:bodyPr>
            <a:normAutofit fontScale="92500" lnSpcReduction="10000"/>
          </a:bodyPr>
          <a:lstStyle/>
          <a:p>
            <a:endParaRPr lang="en-US" dirty="0"/>
          </a:p>
          <a:p>
            <a:pPr marL="512064" indent="-512064">
              <a:lnSpc>
                <a:spcPct val="130000"/>
              </a:lnSpc>
            </a:pPr>
            <a:r>
              <a:rPr lang="en-US" sz="3200" dirty="0"/>
              <a:t>Focuses on the potential to advance a long-term goal through short-term advocacy gains</a:t>
            </a:r>
          </a:p>
          <a:p>
            <a:pPr marL="512064" indent="-512064">
              <a:lnSpc>
                <a:spcPct val="130000"/>
              </a:lnSpc>
            </a:pPr>
            <a:r>
              <a:rPr lang="en-US" sz="3200" dirty="0"/>
              <a:t>Assesses opportunities for collective action and makes choices</a:t>
            </a:r>
          </a:p>
          <a:p>
            <a:pPr marL="512064" indent="-512064">
              <a:lnSpc>
                <a:spcPct val="130000"/>
              </a:lnSpc>
            </a:pPr>
            <a:r>
              <a:rPr lang="en-US" sz="3200" dirty="0"/>
              <a:t>Identifies the right decision-maker</a:t>
            </a:r>
          </a:p>
          <a:p>
            <a:pPr marL="512064" indent="-512064">
              <a:lnSpc>
                <a:spcPct val="130000"/>
              </a:lnSpc>
            </a:pPr>
            <a:r>
              <a:rPr lang="en-US" sz="3200" dirty="0"/>
              <a:t>Anticipates what will motivate the decision-maker to act</a:t>
            </a:r>
          </a:p>
          <a:p>
            <a:endParaRPr lang="en-US" dirty="0">
              <a:latin typeface="Gill Sans MT" panose="020B0502020104020203" pitchFamily="34" charset="77"/>
            </a:endParaRPr>
          </a:p>
        </p:txBody>
      </p:sp>
    </p:spTree>
    <p:extLst>
      <p:ext uri="{BB962C8B-B14F-4D97-AF65-F5344CB8AC3E}">
        <p14:creationId xmlns:p14="http://schemas.microsoft.com/office/powerpoint/2010/main" val="41604127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5346" name="Title 1">
            <a:extLst>
              <a:ext uri="{FF2B5EF4-FFF2-40B4-BE49-F238E27FC236}">
                <a16:creationId xmlns:a16="http://schemas.microsoft.com/office/drawing/2014/main" id="{8064896A-B7DE-4545-9605-1445A9ED8649}"/>
              </a:ext>
            </a:extLst>
          </p:cNvPr>
          <p:cNvSpPr>
            <a:spLocks noGrp="1"/>
          </p:cNvSpPr>
          <p:nvPr>
            <p:ph type="title"/>
          </p:nvPr>
        </p:nvSpPr>
        <p:spPr/>
        <p:txBody>
          <a:bodyPr/>
          <a:lstStyle/>
          <a:p>
            <a:pPr eaLnBrk="1" hangingPunct="1"/>
            <a:r>
              <a:rPr lang="en-US" altLang="en-US" dirty="0">
                <a:solidFill>
                  <a:srgbClr val="1F4E79"/>
                </a:solidFill>
              </a:rPr>
              <a:t>Evaluation</a:t>
            </a:r>
          </a:p>
        </p:txBody>
      </p:sp>
      <p:sp>
        <p:nvSpPr>
          <p:cNvPr id="2" name="TextBox 1">
            <a:extLst>
              <a:ext uri="{FF2B5EF4-FFF2-40B4-BE49-F238E27FC236}">
                <a16:creationId xmlns:a16="http://schemas.microsoft.com/office/drawing/2014/main" id="{EBEE1393-8E80-4EF0-B604-E83684850EB6}"/>
              </a:ext>
            </a:extLst>
          </p:cNvPr>
          <p:cNvSpPr txBox="1"/>
          <p:nvPr/>
        </p:nvSpPr>
        <p:spPr>
          <a:xfrm>
            <a:off x="1257300" y="1647526"/>
            <a:ext cx="9677400" cy="1569660"/>
          </a:xfrm>
          <a:prstGeom prst="rect">
            <a:avLst/>
          </a:prstGeom>
          <a:noFill/>
        </p:spPr>
        <p:txBody>
          <a:bodyPr wrap="square" rtlCol="0">
            <a:spAutoFit/>
          </a:bodyPr>
          <a:lstStyle/>
          <a:p>
            <a:pPr algn="ctr"/>
            <a:r>
              <a:rPr lang="en-US" sz="4800" dirty="0">
                <a:latin typeface="Tahoma" panose="020B0604030504040204" pitchFamily="34" charset="0"/>
                <a:ea typeface="Tahoma" panose="020B0604030504040204" pitchFamily="34" charset="0"/>
                <a:cs typeface="Tahoma" panose="020B0604030504040204" pitchFamily="34" charset="0"/>
              </a:rPr>
              <a:t>Thank you! </a:t>
            </a:r>
          </a:p>
          <a:p>
            <a:pPr algn="ctr"/>
            <a:r>
              <a:rPr lang="en-US" sz="4800" dirty="0">
                <a:latin typeface="Tahoma" panose="020B0604030504040204" pitchFamily="34" charset="0"/>
                <a:ea typeface="Tahoma" panose="020B0604030504040204" pitchFamily="34" charset="0"/>
                <a:cs typeface="Tahoma" panose="020B0604030504040204" pitchFamily="34" charset="0"/>
              </a:rPr>
              <a:t>We welcome your feedback.</a:t>
            </a:r>
            <a:endParaRPr lang="en-GB" sz="4800"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50057A5D-49AC-7246-959B-A1F11631647E}"/>
              </a:ext>
            </a:extLst>
          </p:cNvPr>
          <p:cNvSpPr/>
          <p:nvPr/>
        </p:nvSpPr>
        <p:spPr>
          <a:xfrm>
            <a:off x="697424" y="4602997"/>
            <a:ext cx="2495227" cy="18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LOGO</a:t>
            </a:r>
          </a:p>
        </p:txBody>
      </p:sp>
      <p:sp>
        <p:nvSpPr>
          <p:cNvPr id="8" name="Rectangle 7">
            <a:extLst>
              <a:ext uri="{FF2B5EF4-FFF2-40B4-BE49-F238E27FC236}">
                <a16:creationId xmlns:a16="http://schemas.microsoft.com/office/drawing/2014/main" id="{0D7A6A4E-AF02-8049-B629-8D77193FC4EE}"/>
              </a:ext>
            </a:extLst>
          </p:cNvPr>
          <p:cNvSpPr/>
          <p:nvPr/>
        </p:nvSpPr>
        <p:spPr>
          <a:xfrm>
            <a:off x="3407045" y="4602997"/>
            <a:ext cx="2495227" cy="18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LOGO</a:t>
            </a:r>
          </a:p>
        </p:txBody>
      </p:sp>
      <p:sp>
        <p:nvSpPr>
          <p:cNvPr id="10" name="Rectangle 9">
            <a:extLst>
              <a:ext uri="{FF2B5EF4-FFF2-40B4-BE49-F238E27FC236}">
                <a16:creationId xmlns:a16="http://schemas.microsoft.com/office/drawing/2014/main" id="{97174C9C-CC43-C646-B131-2418960FB15E}"/>
              </a:ext>
            </a:extLst>
          </p:cNvPr>
          <p:cNvSpPr/>
          <p:nvPr/>
        </p:nvSpPr>
        <p:spPr>
          <a:xfrm>
            <a:off x="6145080" y="4602997"/>
            <a:ext cx="2495227" cy="18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LOGO</a:t>
            </a:r>
          </a:p>
        </p:txBody>
      </p:sp>
      <p:sp>
        <p:nvSpPr>
          <p:cNvPr id="11" name="Rectangle 10">
            <a:extLst>
              <a:ext uri="{FF2B5EF4-FFF2-40B4-BE49-F238E27FC236}">
                <a16:creationId xmlns:a16="http://schemas.microsoft.com/office/drawing/2014/main" id="{5C7A6C26-8CE3-6A4D-8ACF-D2F3D9208FF1}"/>
              </a:ext>
            </a:extLst>
          </p:cNvPr>
          <p:cNvSpPr/>
          <p:nvPr/>
        </p:nvSpPr>
        <p:spPr>
          <a:xfrm>
            <a:off x="8883115" y="4602997"/>
            <a:ext cx="2495227" cy="18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LOGO</a:t>
            </a:r>
          </a:p>
        </p:txBody>
      </p:sp>
    </p:spTree>
    <p:extLst>
      <p:ext uri="{BB962C8B-B14F-4D97-AF65-F5344CB8AC3E}">
        <p14:creationId xmlns:p14="http://schemas.microsoft.com/office/powerpoint/2010/main" val="42374658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03E23C-8383-4ACE-A75E-2CD4F85ABEF6}"/>
              </a:ext>
            </a:extLst>
          </p:cNvPr>
          <p:cNvSpPr txBox="1">
            <a:spLocks/>
          </p:cNvSpPr>
          <p:nvPr/>
        </p:nvSpPr>
        <p:spPr>
          <a:xfrm>
            <a:off x="1981200" y="152400"/>
            <a:ext cx="8229600" cy="1143000"/>
          </a:xfrm>
          <a:prstGeom prst="rect">
            <a:avLst/>
          </a:prstGeom>
        </p:spPr>
        <p:txBody>
          <a:bodyPr/>
          <a:lstStyle>
            <a:lvl1pPr>
              <a:defRPr>
                <a:solidFill>
                  <a:schemeClr val="bg1"/>
                </a:solidFill>
              </a:defRPr>
            </a:lvl1pPr>
          </a:lstStyle>
          <a:p>
            <a:pPr algn="ctr" eaLnBrk="1" fontAlgn="auto" hangingPunct="1">
              <a:spcAft>
                <a:spcPts val="0"/>
              </a:spcAft>
              <a:defRPr/>
            </a:pPr>
            <a:endParaRPr lang="en-US" sz="3600" dirty="0">
              <a:latin typeface="Arial" panose="020B0604020202020204" pitchFamily="34" charset="0"/>
              <a:ea typeface="+mj-ea"/>
              <a:cs typeface="Arial" panose="020B0604020202020204" pitchFamily="34" charset="0"/>
            </a:endParaRPr>
          </a:p>
        </p:txBody>
      </p:sp>
      <p:sp>
        <p:nvSpPr>
          <p:cNvPr id="9" name="Text Placeholder 5">
            <a:extLst>
              <a:ext uri="{FF2B5EF4-FFF2-40B4-BE49-F238E27FC236}">
                <a16:creationId xmlns:a16="http://schemas.microsoft.com/office/drawing/2014/main" id="{4211714B-57D0-44CD-9F62-C837D750D739}"/>
              </a:ext>
            </a:extLst>
          </p:cNvPr>
          <p:cNvSpPr txBox="1">
            <a:spLocks/>
          </p:cNvSpPr>
          <p:nvPr/>
        </p:nvSpPr>
        <p:spPr>
          <a:xfrm>
            <a:off x="1962150" y="1752600"/>
            <a:ext cx="8229600" cy="4495800"/>
          </a:xfrm>
          <a:prstGeom prst="rect">
            <a:avLst/>
          </a:prstGeom>
        </p:spPr>
        <p:txBody>
          <a:bodyPr>
            <a:normAutofit/>
          </a:bodyPr>
          <a:lstStyle/>
          <a:p>
            <a:pPr marL="342900" indent="-342900" eaLnBrk="1" fontAlgn="auto" hangingPunct="1">
              <a:spcBef>
                <a:spcPts val="0"/>
              </a:spcBef>
              <a:spcAft>
                <a:spcPts val="900"/>
              </a:spcAft>
              <a:buClr>
                <a:srgbClr val="00B3FF"/>
              </a:buClr>
              <a:buSzPct val="75000"/>
              <a:defRPr/>
            </a:pPr>
            <a:endParaRPr lang="en-US" sz="2400" dirty="0">
              <a:solidFill>
                <a:schemeClr val="accent2">
                  <a:lumMod val="85000"/>
                  <a:lumOff val="15000"/>
                </a:schemeClr>
              </a:solidFill>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84E7547F-713F-604E-B50D-53F0B5FB9FFB}"/>
              </a:ext>
            </a:extLst>
          </p:cNvPr>
          <p:cNvSpPr>
            <a:spLocks noGrp="1"/>
          </p:cNvSpPr>
          <p:nvPr>
            <p:ph type="title"/>
          </p:nvPr>
        </p:nvSpPr>
        <p:spPr/>
        <p:txBody>
          <a:bodyPr>
            <a:normAutofit/>
          </a:bodyPr>
          <a:lstStyle/>
          <a:p>
            <a:pPr algn="ctr"/>
            <a:r>
              <a:rPr lang="en-US" sz="4000" dirty="0">
                <a:solidFill>
                  <a:srgbClr val="1F4E79"/>
                </a:solidFill>
              </a:rPr>
              <a:t>For Facilitator</a:t>
            </a:r>
            <a:br>
              <a:rPr lang="en-US" sz="4000" dirty="0">
                <a:solidFill>
                  <a:srgbClr val="1F4E79"/>
                </a:solidFill>
              </a:rPr>
            </a:br>
            <a:r>
              <a:rPr lang="en-US" sz="4000" dirty="0">
                <a:solidFill>
                  <a:srgbClr val="1F4E79"/>
                </a:solidFill>
              </a:rPr>
              <a:t>Phase 3 </a:t>
            </a:r>
          </a:p>
        </p:txBody>
      </p:sp>
      <p:sp>
        <p:nvSpPr>
          <p:cNvPr id="3" name="Text Placeholder 2">
            <a:extLst>
              <a:ext uri="{FF2B5EF4-FFF2-40B4-BE49-F238E27FC236}">
                <a16:creationId xmlns:a16="http://schemas.microsoft.com/office/drawing/2014/main" id="{7C10A74D-007C-3C46-B0CA-81049EC1F829}"/>
              </a:ext>
            </a:extLst>
          </p:cNvPr>
          <p:cNvSpPr>
            <a:spLocks noGrp="1"/>
          </p:cNvSpPr>
          <p:nvPr>
            <p:ph idx="1"/>
          </p:nvPr>
        </p:nvSpPr>
        <p:spPr/>
        <p:txBody>
          <a:bodyPr>
            <a:normAutofit/>
          </a:bodyPr>
          <a:lstStyle/>
          <a:p>
            <a:pPr marL="347472" indent="-347472">
              <a:lnSpc>
                <a:spcPct val="100000"/>
              </a:lnSpc>
              <a:spcBef>
                <a:spcPts val="900"/>
              </a:spcBef>
              <a:spcAft>
                <a:spcPts val="900"/>
              </a:spcAft>
            </a:pPr>
            <a:r>
              <a:rPr lang="en-US" dirty="0"/>
              <a:t>This phase energizes the advocacy working group to communicate clearly and succinctly, develop a monitoring framework, and continue the advocacy cycle. </a:t>
            </a:r>
          </a:p>
          <a:p>
            <a:pPr marL="347472" indent="-347472">
              <a:lnSpc>
                <a:spcPct val="100000"/>
              </a:lnSpc>
              <a:spcBef>
                <a:spcPts val="900"/>
              </a:spcBef>
              <a:spcAft>
                <a:spcPts val="900"/>
              </a:spcAft>
            </a:pPr>
            <a:r>
              <a:rPr lang="en-US" dirty="0"/>
              <a:t>You may not be able or want to complete all three SMART Advocacy phases in one facilitation.</a:t>
            </a:r>
          </a:p>
          <a:p>
            <a:pPr marL="347472" indent="-347472">
              <a:lnSpc>
                <a:spcPct val="100000"/>
              </a:lnSpc>
              <a:spcBef>
                <a:spcPts val="900"/>
              </a:spcBef>
              <a:spcAft>
                <a:spcPts val="900"/>
              </a:spcAft>
            </a:pPr>
            <a:r>
              <a:rPr lang="en-US" dirty="0"/>
              <a:t>You may choose to set up a second facilitation for Phase 3. </a:t>
            </a:r>
          </a:p>
          <a:p>
            <a:pPr marL="347472" indent="-347472">
              <a:lnSpc>
                <a:spcPct val="100000"/>
              </a:lnSpc>
              <a:spcBef>
                <a:spcPts val="900"/>
              </a:spcBef>
              <a:spcAft>
                <a:spcPts val="900"/>
              </a:spcAft>
            </a:pPr>
            <a:r>
              <a:rPr lang="en-US" dirty="0"/>
              <a:t>Revisiting steps 7-9 after a first-time or recent advocacy win is also helpful.</a:t>
            </a:r>
          </a:p>
        </p:txBody>
      </p:sp>
    </p:spTree>
    <p:extLst>
      <p:ext uri="{BB962C8B-B14F-4D97-AF65-F5344CB8AC3E}">
        <p14:creationId xmlns:p14="http://schemas.microsoft.com/office/powerpoint/2010/main" val="2596720229"/>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DDCE68-2EB8-524F-AB10-BD92942D0A8E}"/>
              </a:ext>
            </a:extLst>
          </p:cNvPr>
          <p:cNvSpPr>
            <a:spLocks noGrp="1"/>
          </p:cNvSpPr>
          <p:nvPr>
            <p:ph type="title"/>
          </p:nvPr>
        </p:nvSpPr>
        <p:spPr/>
        <p:txBody>
          <a:bodyPr/>
          <a:lstStyle/>
          <a:p>
            <a:r>
              <a:rPr lang="en-US" dirty="0"/>
              <a:t>Phase 3: Achieve Change</a:t>
            </a:r>
          </a:p>
        </p:txBody>
      </p:sp>
      <p:pic>
        <p:nvPicPr>
          <p:cNvPr id="7" name="Content Placeholder 6" descr="Diagram&#10;&#10;Description automatically generated">
            <a:extLst>
              <a:ext uri="{FF2B5EF4-FFF2-40B4-BE49-F238E27FC236}">
                <a16:creationId xmlns:a16="http://schemas.microsoft.com/office/drawing/2014/main" id="{331AD5A3-0AA8-45AE-B340-F37E4B262AE3}"/>
              </a:ext>
            </a:extLst>
          </p:cNvPr>
          <p:cNvPicPr>
            <a:picLocks noGrp="1" noChangeAspect="1"/>
          </p:cNvPicPr>
          <p:nvPr>
            <p:ph idx="1"/>
          </p:nvPr>
        </p:nvPicPr>
        <p:blipFill>
          <a:blip r:embed="rId3"/>
          <a:stretch>
            <a:fillRect/>
          </a:stretch>
        </p:blipFill>
        <p:spPr>
          <a:xfrm>
            <a:off x="3157696" y="1165860"/>
            <a:ext cx="5692140" cy="5692140"/>
          </a:xfrm>
        </p:spPr>
      </p:pic>
    </p:spTree>
    <p:extLst>
      <p:ext uri="{BB962C8B-B14F-4D97-AF65-F5344CB8AC3E}">
        <p14:creationId xmlns:p14="http://schemas.microsoft.com/office/powerpoint/2010/main" val="25120524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82" name="TextBox 1">
            <a:extLst>
              <a:ext uri="{FF2B5EF4-FFF2-40B4-BE49-F238E27FC236}">
                <a16:creationId xmlns:a16="http://schemas.microsoft.com/office/drawing/2014/main" id="{7752A927-8E4D-432E-B2E7-DBFA3F83EEFF}"/>
              </a:ext>
            </a:extLst>
          </p:cNvPr>
          <p:cNvSpPr txBox="1">
            <a:spLocks noChangeArrowheads="1"/>
          </p:cNvSpPr>
          <p:nvPr/>
        </p:nvSpPr>
        <p:spPr bwMode="auto">
          <a:xfrm>
            <a:off x="2438400" y="304800"/>
            <a:ext cx="746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900"/>
              </a:spcBef>
              <a:spcAft>
                <a:spcPts val="900"/>
              </a:spcAft>
              <a:buClr>
                <a:srgbClr val="800080"/>
              </a:buClr>
              <a:buSzPct val="75000"/>
              <a:buFont typeface="Wingdings" panose="05000000000000000000" pitchFamily="2" charset="2"/>
              <a:buChar char=""/>
              <a:defRPr sz="2400">
                <a:solidFill>
                  <a:srgbClr val="2626F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600"/>
              </a:spcBef>
              <a:spcAft>
                <a:spcPts val="600"/>
              </a:spcAft>
              <a:buSzPct val="100000"/>
              <a:buFont typeface="Wingdings" panose="05000000000000000000" pitchFamily="2" charset="2"/>
              <a:buChar char="§"/>
              <a:defRPr sz="2000">
                <a:solidFill>
                  <a:srgbClr val="2626F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ts val="300"/>
              </a:spcBef>
              <a:spcAft>
                <a:spcPts val="300"/>
              </a:spcAft>
              <a:buClr>
                <a:srgbClr val="800080"/>
              </a:buClr>
              <a:buSzPct val="75000"/>
              <a:buFont typeface="Wingdings" panose="05000000000000000000" pitchFamily="2" charset="2"/>
              <a:buChar char="§"/>
              <a:defRPr>
                <a:solidFill>
                  <a:srgbClr val="2626F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ts val="300"/>
              </a:spcBef>
              <a:spcAft>
                <a:spcPts val="300"/>
              </a:spcAft>
              <a:buClr>
                <a:schemeClr val="accent2"/>
              </a:buClr>
              <a:buSzPct val="50000"/>
              <a:buFont typeface="National Book" charset="0"/>
              <a:buChar char=""/>
              <a:defRPr sz="1600">
                <a:solidFill>
                  <a:srgbClr val="2626F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spcAft>
                <a:spcPct val="0"/>
              </a:spcAft>
              <a:buClrTx/>
              <a:buSzTx/>
              <a:buFontTx/>
              <a:buNone/>
            </a:pPr>
            <a:endParaRPr lang="en-US" altLang="en-US" sz="1800">
              <a:solidFill>
                <a:schemeClr val="tx1"/>
              </a:solidFill>
              <a:latin typeface="National Book" charset="0"/>
            </a:endParaRPr>
          </a:p>
        </p:txBody>
      </p:sp>
      <p:sp>
        <p:nvSpPr>
          <p:cNvPr id="2" name="Title 1">
            <a:extLst>
              <a:ext uri="{FF2B5EF4-FFF2-40B4-BE49-F238E27FC236}">
                <a16:creationId xmlns:a16="http://schemas.microsoft.com/office/drawing/2014/main" id="{649888A3-4DA5-2048-AE9D-6A8F661274C4}"/>
              </a:ext>
            </a:extLst>
          </p:cNvPr>
          <p:cNvSpPr>
            <a:spLocks noGrp="1"/>
          </p:cNvSpPr>
          <p:nvPr>
            <p:ph type="title"/>
          </p:nvPr>
        </p:nvSpPr>
        <p:spPr>
          <a:xfrm>
            <a:off x="1569027" y="184633"/>
            <a:ext cx="9677400" cy="1325563"/>
          </a:xfrm>
        </p:spPr>
        <p:txBody>
          <a:bodyPr>
            <a:normAutofit/>
          </a:bodyPr>
          <a:lstStyle/>
          <a:p>
            <a:pPr algn="ctr"/>
            <a:r>
              <a:rPr lang="en-US" sz="4000" dirty="0">
                <a:solidFill>
                  <a:srgbClr val="1F4E79"/>
                </a:solidFill>
              </a:rPr>
              <a:t>For Facilitator</a:t>
            </a:r>
            <a:br>
              <a:rPr lang="en-US" sz="4000" dirty="0">
                <a:solidFill>
                  <a:srgbClr val="1F4E79"/>
                </a:solidFill>
              </a:rPr>
            </a:br>
            <a:r>
              <a:rPr lang="en-US" sz="4000" dirty="0">
                <a:solidFill>
                  <a:srgbClr val="1F4E79"/>
                </a:solidFill>
              </a:rPr>
              <a:t>Step 7</a:t>
            </a:r>
          </a:p>
        </p:txBody>
      </p:sp>
      <p:sp>
        <p:nvSpPr>
          <p:cNvPr id="3" name="Content Placeholder 2">
            <a:extLst>
              <a:ext uri="{FF2B5EF4-FFF2-40B4-BE49-F238E27FC236}">
                <a16:creationId xmlns:a16="http://schemas.microsoft.com/office/drawing/2014/main" id="{6CC0FB06-D9DA-3D40-BBB8-757DB0C9661A}"/>
              </a:ext>
            </a:extLst>
          </p:cNvPr>
          <p:cNvSpPr>
            <a:spLocks noGrp="1"/>
          </p:cNvSpPr>
          <p:nvPr>
            <p:ph idx="1"/>
          </p:nvPr>
        </p:nvSpPr>
        <p:spPr/>
        <p:txBody>
          <a:bodyPr>
            <a:normAutofit/>
          </a:bodyPr>
          <a:lstStyle/>
          <a:p>
            <a:pPr>
              <a:spcBef>
                <a:spcPct val="0"/>
              </a:spcBef>
              <a:buNone/>
            </a:pPr>
            <a:r>
              <a:rPr lang="en-US" altLang="en-US" b="1" dirty="0"/>
              <a:t>Set aside 20-30 minutes to cover content in Step 7; if using Step 7 to create new or update existing advocacy materials, you may need more time.</a:t>
            </a:r>
          </a:p>
          <a:p>
            <a:pPr>
              <a:spcBef>
                <a:spcPct val="0"/>
              </a:spcBef>
              <a:buNone/>
            </a:pPr>
            <a:endParaRPr lang="en-US" altLang="en-US" b="1" dirty="0"/>
          </a:p>
          <a:p>
            <a:pPr marL="0" indent="0">
              <a:lnSpc>
                <a:spcPct val="70000"/>
              </a:lnSpc>
              <a:buNone/>
            </a:pPr>
            <a:r>
              <a:rPr lang="en-US" altLang="en-US" sz="2800" u="sng" dirty="0"/>
              <a:t>Before the session:</a:t>
            </a:r>
          </a:p>
          <a:p>
            <a:pPr marL="347472" indent="-347472">
              <a:lnSpc>
                <a:spcPct val="100000"/>
              </a:lnSpc>
              <a:spcBef>
                <a:spcPts val="900"/>
              </a:spcBef>
              <a:spcAft>
                <a:spcPts val="900"/>
              </a:spcAft>
            </a:pPr>
            <a:r>
              <a:rPr lang="en-US" altLang="en-US" sz="2800" dirty="0"/>
              <a:t>Adapt Slide 75 to include a locally relevant communication material. </a:t>
            </a:r>
          </a:p>
          <a:p>
            <a:pPr>
              <a:spcBef>
                <a:spcPct val="0"/>
              </a:spcBef>
              <a:buNone/>
            </a:pPr>
            <a:endParaRPr lang="en-US" altLang="en-US" b="1" dirty="0"/>
          </a:p>
        </p:txBody>
      </p:sp>
    </p:spTree>
    <p:extLst>
      <p:ext uri="{BB962C8B-B14F-4D97-AF65-F5344CB8AC3E}">
        <p14:creationId xmlns:p14="http://schemas.microsoft.com/office/powerpoint/2010/main" val="2749310075"/>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6B5D1"/>
        </a:solidFill>
        <a:effectLst/>
      </p:bgPr>
    </p:bg>
    <p:spTree>
      <p:nvGrpSpPr>
        <p:cNvPr id="1" name=""/>
        <p:cNvGrpSpPr/>
        <p:nvPr/>
      </p:nvGrpSpPr>
      <p:grpSpPr>
        <a:xfrm>
          <a:off x="0" y="0"/>
          <a:ext cx="0" cy="0"/>
          <a:chOff x="0" y="0"/>
          <a:chExt cx="0" cy="0"/>
        </a:xfrm>
      </p:grpSpPr>
      <p:sp>
        <p:nvSpPr>
          <p:cNvPr id="4" name="Snip Same Side Corner Rectangle 3">
            <a:extLst>
              <a:ext uri="{FF2B5EF4-FFF2-40B4-BE49-F238E27FC236}">
                <a16:creationId xmlns:a16="http://schemas.microsoft.com/office/drawing/2014/main" id="{A6AF4D73-59AA-6F42-B8C7-D4FFA6B5E247}"/>
              </a:ext>
            </a:extLst>
          </p:cNvPr>
          <p:cNvSpPr/>
          <p:nvPr/>
        </p:nvSpPr>
        <p:spPr>
          <a:xfrm rot="5400000">
            <a:off x="2572671" y="-2700856"/>
            <a:ext cx="6968571" cy="12270085"/>
          </a:xfrm>
          <a:custGeom>
            <a:avLst/>
            <a:gdLst>
              <a:gd name="connsiteX0" fmla="*/ 3436144 w 6872288"/>
              <a:gd name="connsiteY0" fmla="*/ 0 h 6915150"/>
              <a:gd name="connsiteX1" fmla="*/ 3436144 w 6872288"/>
              <a:gd name="connsiteY1" fmla="*/ 0 h 6915150"/>
              <a:gd name="connsiteX2" fmla="*/ 6872288 w 6872288"/>
              <a:gd name="connsiteY2" fmla="*/ 3436144 h 6915150"/>
              <a:gd name="connsiteX3" fmla="*/ 6872288 w 6872288"/>
              <a:gd name="connsiteY3" fmla="*/ 6915150 h 6915150"/>
              <a:gd name="connsiteX4" fmla="*/ 6872288 w 6872288"/>
              <a:gd name="connsiteY4" fmla="*/ 6915150 h 6915150"/>
              <a:gd name="connsiteX5" fmla="*/ 0 w 6872288"/>
              <a:gd name="connsiteY5" fmla="*/ 6915150 h 6915150"/>
              <a:gd name="connsiteX6" fmla="*/ 0 w 6872288"/>
              <a:gd name="connsiteY6" fmla="*/ 6915150 h 6915150"/>
              <a:gd name="connsiteX7" fmla="*/ 0 w 6872288"/>
              <a:gd name="connsiteY7" fmla="*/ 3436144 h 6915150"/>
              <a:gd name="connsiteX8" fmla="*/ 3436144 w 6872288"/>
              <a:gd name="connsiteY8" fmla="*/ 0 h 6915150"/>
              <a:gd name="connsiteX0" fmla="*/ 3436144 w 6872288"/>
              <a:gd name="connsiteY0" fmla="*/ 0 h 8229600"/>
              <a:gd name="connsiteX1" fmla="*/ 3436144 w 6872288"/>
              <a:gd name="connsiteY1" fmla="*/ 0 h 8229600"/>
              <a:gd name="connsiteX2" fmla="*/ 6872288 w 6872288"/>
              <a:gd name="connsiteY2" fmla="*/ 3436144 h 8229600"/>
              <a:gd name="connsiteX3" fmla="*/ 6872288 w 6872288"/>
              <a:gd name="connsiteY3" fmla="*/ 6915150 h 8229600"/>
              <a:gd name="connsiteX4" fmla="*/ 5000625 w 6872288"/>
              <a:gd name="connsiteY4" fmla="*/ 8229600 h 8229600"/>
              <a:gd name="connsiteX5" fmla="*/ 0 w 6872288"/>
              <a:gd name="connsiteY5" fmla="*/ 6915150 h 8229600"/>
              <a:gd name="connsiteX6" fmla="*/ 0 w 6872288"/>
              <a:gd name="connsiteY6" fmla="*/ 6915150 h 8229600"/>
              <a:gd name="connsiteX7" fmla="*/ 0 w 6872288"/>
              <a:gd name="connsiteY7" fmla="*/ 3436144 h 8229600"/>
              <a:gd name="connsiteX8" fmla="*/ 3436144 w 6872288"/>
              <a:gd name="connsiteY8" fmla="*/ 0 h 8229600"/>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0 w 6886575"/>
              <a:gd name="connsiteY6" fmla="*/ 6915150 h 8786813"/>
              <a:gd name="connsiteX7" fmla="*/ 0 w 6886575"/>
              <a:gd name="connsiteY7" fmla="*/ 3436144 h 8786813"/>
              <a:gd name="connsiteX8" fmla="*/ 3436144 w 6886575"/>
              <a:gd name="connsiteY8" fmla="*/ 0 h 8786813"/>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1014413 w 6886575"/>
              <a:gd name="connsiteY6" fmla="*/ 7586662 h 8786813"/>
              <a:gd name="connsiteX7" fmla="*/ 0 w 6886575"/>
              <a:gd name="connsiteY7" fmla="*/ 3436144 h 8786813"/>
              <a:gd name="connsiteX8" fmla="*/ 3436144 w 6886575"/>
              <a:gd name="connsiteY8" fmla="*/ 0 h 8786813"/>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642938 w 6886575"/>
              <a:gd name="connsiteY6" fmla="*/ 5357812 h 8786813"/>
              <a:gd name="connsiteX7" fmla="*/ 0 w 6886575"/>
              <a:gd name="connsiteY7" fmla="*/ 3436144 h 8786813"/>
              <a:gd name="connsiteX8" fmla="*/ 3436144 w 6886575"/>
              <a:gd name="connsiteY8"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5029200 w 6915150"/>
              <a:gd name="connsiteY4" fmla="*/ 8229600 h 8786813"/>
              <a:gd name="connsiteX5" fmla="*/ 0 w 6915150"/>
              <a:gd name="connsiteY5" fmla="*/ 8786813 h 8786813"/>
              <a:gd name="connsiteX6" fmla="*/ 671513 w 6915150"/>
              <a:gd name="connsiteY6" fmla="*/ 5357812 h 8786813"/>
              <a:gd name="connsiteX7" fmla="*/ 28575 w 6915150"/>
              <a:gd name="connsiteY7" fmla="*/ 3436144 h 8786813"/>
              <a:gd name="connsiteX8" fmla="*/ 3464719 w 6915150"/>
              <a:gd name="connsiteY8"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5029200 w 6915150"/>
              <a:gd name="connsiteY4" fmla="*/ 8229600 h 8786813"/>
              <a:gd name="connsiteX5" fmla="*/ 0 w 6915150"/>
              <a:gd name="connsiteY5" fmla="*/ 8786813 h 8786813"/>
              <a:gd name="connsiteX6" fmla="*/ 28575 w 6915150"/>
              <a:gd name="connsiteY6" fmla="*/ 3436144 h 8786813"/>
              <a:gd name="connsiteX7" fmla="*/ 3464719 w 6915150"/>
              <a:gd name="connsiteY7"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6" fmla="*/ 3464719 w 6915150"/>
              <a:gd name="connsiteY6" fmla="*/ 0 h 8786813"/>
              <a:gd name="connsiteX0" fmla="*/ 1535907 w 6915150"/>
              <a:gd name="connsiteY0" fmla="*/ 1771651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6" fmla="*/ 1535907 w 6915150"/>
              <a:gd name="connsiteY6" fmla="*/ 1771651 h 8786813"/>
              <a:gd name="connsiteX0" fmla="*/ 28575 w 6915150"/>
              <a:gd name="connsiteY0" fmla="*/ 3436144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0" fmla="*/ 28575 w 6915150"/>
              <a:gd name="connsiteY0" fmla="*/ 2150268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28575 w 6915150"/>
              <a:gd name="connsiteY5" fmla="*/ 2150268 h 7500937"/>
              <a:gd name="connsiteX0" fmla="*/ 42862 w 6915150"/>
              <a:gd name="connsiteY0" fmla="*/ 2135981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42862 w 6915150"/>
              <a:gd name="connsiteY5" fmla="*/ 2135981 h 7500937"/>
              <a:gd name="connsiteX0" fmla="*/ 313796 w 6915150"/>
              <a:gd name="connsiteY0" fmla="*/ 2164203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313796 w 6915150"/>
              <a:gd name="connsiteY5" fmla="*/ 2164203 h 7500937"/>
              <a:gd name="connsiteX0" fmla="*/ 25930 w 6915150"/>
              <a:gd name="connsiteY0" fmla="*/ 2248870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25930 w 6915150"/>
              <a:gd name="connsiteY5" fmla="*/ 2248870 h 7500937"/>
              <a:gd name="connsiteX0" fmla="*/ 0 w 6923087"/>
              <a:gd name="connsiteY0" fmla="*/ 2254514 h 7500937"/>
              <a:gd name="connsiteX1" fmla="*/ 3544093 w 6923087"/>
              <a:gd name="connsiteY1" fmla="*/ 0 h 7500937"/>
              <a:gd name="connsiteX2" fmla="*/ 6908800 w 6923087"/>
              <a:gd name="connsiteY2" fmla="*/ 2150268 h 7500937"/>
              <a:gd name="connsiteX3" fmla="*/ 6923087 w 6923087"/>
              <a:gd name="connsiteY3" fmla="*/ 7500937 h 7500937"/>
              <a:gd name="connsiteX4" fmla="*/ 7937 w 6923087"/>
              <a:gd name="connsiteY4" fmla="*/ 7500937 h 7500937"/>
              <a:gd name="connsiteX5" fmla="*/ 0 w 6923087"/>
              <a:gd name="connsiteY5" fmla="*/ 2254514 h 7500937"/>
              <a:gd name="connsiteX0" fmla="*/ 13586 w 6936673"/>
              <a:gd name="connsiteY0" fmla="*/ 2254514 h 10595011"/>
              <a:gd name="connsiteX1" fmla="*/ 3557679 w 6936673"/>
              <a:gd name="connsiteY1" fmla="*/ 0 h 10595011"/>
              <a:gd name="connsiteX2" fmla="*/ 6922386 w 6936673"/>
              <a:gd name="connsiteY2" fmla="*/ 2150268 h 10595011"/>
              <a:gd name="connsiteX3" fmla="*/ 6936673 w 6936673"/>
              <a:gd name="connsiteY3" fmla="*/ 7500937 h 10595011"/>
              <a:gd name="connsiteX4" fmla="*/ 258 w 6936673"/>
              <a:gd name="connsiteY4" fmla="*/ 10595011 h 10595011"/>
              <a:gd name="connsiteX5" fmla="*/ 13586 w 6936673"/>
              <a:gd name="connsiteY5" fmla="*/ 2254514 h 10595011"/>
              <a:gd name="connsiteX0" fmla="*/ 13586 w 6968571"/>
              <a:gd name="connsiteY0" fmla="*/ 2254514 h 10595011"/>
              <a:gd name="connsiteX1" fmla="*/ 3557679 w 6968571"/>
              <a:gd name="connsiteY1" fmla="*/ 0 h 10595011"/>
              <a:gd name="connsiteX2" fmla="*/ 6922386 w 6968571"/>
              <a:gd name="connsiteY2" fmla="*/ 2150268 h 10595011"/>
              <a:gd name="connsiteX3" fmla="*/ 6968571 w 6968571"/>
              <a:gd name="connsiteY3" fmla="*/ 10563114 h 10595011"/>
              <a:gd name="connsiteX4" fmla="*/ 258 w 6968571"/>
              <a:gd name="connsiteY4" fmla="*/ 10595011 h 10595011"/>
              <a:gd name="connsiteX5" fmla="*/ 13586 w 6968571"/>
              <a:gd name="connsiteY5" fmla="*/ 2254514 h 1059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8571" h="10595011">
                <a:moveTo>
                  <a:pt x="13586" y="2254514"/>
                </a:moveTo>
                <a:lnTo>
                  <a:pt x="3557679" y="0"/>
                </a:lnTo>
                <a:lnTo>
                  <a:pt x="6922386" y="2150268"/>
                </a:lnTo>
                <a:cubicBezTo>
                  <a:pt x="6927148" y="3933824"/>
                  <a:pt x="6963809" y="8779558"/>
                  <a:pt x="6968571" y="10563114"/>
                </a:cubicBezTo>
                <a:lnTo>
                  <a:pt x="258" y="10595011"/>
                </a:lnTo>
                <a:cubicBezTo>
                  <a:pt x="-2388" y="8846203"/>
                  <a:pt x="16232" y="4003322"/>
                  <a:pt x="13586" y="2254514"/>
                </a:cubicBezTo>
                <a:close/>
              </a:path>
            </a:pathLst>
          </a:custGeom>
          <a:solidFill>
            <a:srgbClr val="E35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5" name="TextBox 4">
            <a:extLst>
              <a:ext uri="{FF2B5EF4-FFF2-40B4-BE49-F238E27FC236}">
                <a16:creationId xmlns:a16="http://schemas.microsoft.com/office/drawing/2014/main" id="{E177EBE5-CF7D-614F-853C-79497B93E12E}"/>
              </a:ext>
            </a:extLst>
          </p:cNvPr>
          <p:cNvSpPr txBox="1"/>
          <p:nvPr/>
        </p:nvSpPr>
        <p:spPr>
          <a:xfrm>
            <a:off x="6714066" y="2902745"/>
            <a:ext cx="4859866" cy="1323439"/>
          </a:xfrm>
          <a:prstGeom prst="rect">
            <a:avLst/>
          </a:prstGeom>
          <a:noFill/>
        </p:spPr>
        <p:txBody>
          <a:bodyPr wrap="square" rtlCol="0">
            <a:spAutoFit/>
          </a:bodyPr>
          <a:lstStyle/>
          <a:p>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Step 7 Outcome:</a:t>
            </a:r>
          </a:p>
          <a:p>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Advocacy Materials </a:t>
            </a:r>
          </a:p>
        </p:txBody>
      </p:sp>
      <p:pic>
        <p:nvPicPr>
          <p:cNvPr id="3" name="Picture 2" descr="Diagram&#10;&#10;Description automatically generated">
            <a:extLst>
              <a:ext uri="{FF2B5EF4-FFF2-40B4-BE49-F238E27FC236}">
                <a16:creationId xmlns:a16="http://schemas.microsoft.com/office/drawing/2014/main" id="{EE11DE96-9563-454F-ADF2-1CD2DC8BE305}"/>
              </a:ext>
            </a:extLst>
          </p:cNvPr>
          <p:cNvPicPr>
            <a:picLocks noChangeAspect="1"/>
          </p:cNvPicPr>
          <p:nvPr/>
        </p:nvPicPr>
        <p:blipFill>
          <a:blip r:embed="rId3"/>
          <a:stretch>
            <a:fillRect/>
          </a:stretch>
        </p:blipFill>
        <p:spPr>
          <a:xfrm>
            <a:off x="0" y="297180"/>
            <a:ext cx="6263640" cy="6263640"/>
          </a:xfrm>
          <a:prstGeom prst="rect">
            <a:avLst/>
          </a:prstGeom>
        </p:spPr>
      </p:pic>
    </p:spTree>
    <p:extLst>
      <p:ext uri="{BB962C8B-B14F-4D97-AF65-F5344CB8AC3E}">
        <p14:creationId xmlns:p14="http://schemas.microsoft.com/office/powerpoint/2010/main" val="7302549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1E2764-E1CF-4B86-96B3-DA47DE661C00}"/>
              </a:ext>
            </a:extLst>
          </p:cNvPr>
          <p:cNvSpPr>
            <a:spLocks noGrp="1"/>
          </p:cNvSpPr>
          <p:nvPr>
            <p:ph idx="1"/>
          </p:nvPr>
        </p:nvSpPr>
        <p:spPr>
          <a:xfrm>
            <a:off x="838200" y="1631253"/>
            <a:ext cx="6816213" cy="5047206"/>
          </a:xfrm>
        </p:spPr>
        <p:txBody>
          <a:bodyPr>
            <a:normAutofit fontScale="70000" lnSpcReduction="20000"/>
          </a:bodyPr>
          <a:lstStyle/>
          <a:p>
            <a:pPr marL="512064" indent="-512064">
              <a:lnSpc>
                <a:spcPct val="130000"/>
              </a:lnSpc>
              <a:buNone/>
              <a:defRPr/>
            </a:pPr>
            <a:r>
              <a:rPr lang="en-US" sz="4000" dirty="0"/>
              <a:t>Characteristics of good communication:</a:t>
            </a:r>
          </a:p>
          <a:p>
            <a:pPr marL="347472" indent="-347472">
              <a:lnSpc>
                <a:spcPct val="120000"/>
              </a:lnSpc>
              <a:spcBef>
                <a:spcPts val="900"/>
              </a:spcBef>
              <a:spcAft>
                <a:spcPts val="900"/>
              </a:spcAft>
              <a:defRPr/>
            </a:pPr>
            <a:r>
              <a:rPr lang="en-US" sz="3600" b="1" dirty="0"/>
              <a:t>Clear and succinct</a:t>
            </a:r>
            <a:r>
              <a:rPr lang="en-US" sz="3600" dirty="0"/>
              <a:t>—Everything presented supports your SMART objective, for example, on one or two sides of a printed page</a:t>
            </a:r>
          </a:p>
          <a:p>
            <a:pPr marL="347472" indent="-347472">
              <a:lnSpc>
                <a:spcPct val="120000"/>
              </a:lnSpc>
              <a:spcBef>
                <a:spcPts val="900"/>
              </a:spcBef>
              <a:spcAft>
                <a:spcPts val="900"/>
              </a:spcAft>
              <a:defRPr/>
            </a:pPr>
            <a:r>
              <a:rPr lang="en-US" sz="3600" b="1" dirty="0"/>
              <a:t>Evidence-based</a:t>
            </a:r>
            <a:r>
              <a:rPr lang="en-US" sz="3600" dirty="0"/>
              <a:t>—but not technical</a:t>
            </a:r>
          </a:p>
          <a:p>
            <a:pPr marL="347472" indent="-347472">
              <a:lnSpc>
                <a:spcPct val="120000"/>
              </a:lnSpc>
              <a:spcBef>
                <a:spcPts val="900"/>
              </a:spcBef>
              <a:spcAft>
                <a:spcPts val="900"/>
              </a:spcAft>
              <a:defRPr/>
            </a:pPr>
            <a:r>
              <a:rPr lang="en-US" sz="3600" b="1" dirty="0"/>
              <a:t>Relevant and specific </a:t>
            </a:r>
            <a:r>
              <a:rPr lang="en-US" sz="3600" dirty="0"/>
              <a:t>to the place and time</a:t>
            </a:r>
          </a:p>
          <a:p>
            <a:pPr marL="347472" indent="-347472">
              <a:lnSpc>
                <a:spcPct val="120000"/>
              </a:lnSpc>
              <a:spcBef>
                <a:spcPts val="900"/>
              </a:spcBef>
              <a:spcAft>
                <a:spcPts val="900"/>
              </a:spcAft>
              <a:defRPr/>
            </a:pPr>
            <a:r>
              <a:rPr lang="en-US" sz="3600" b="1" dirty="0"/>
              <a:t>Actionable and urgent</a:t>
            </a:r>
          </a:p>
          <a:p>
            <a:pPr marL="0" indent="0">
              <a:buNone/>
              <a:defRPr/>
            </a:pPr>
            <a:endParaRPr lang="en-US" dirty="0">
              <a:solidFill>
                <a:schemeClr val="tx1"/>
              </a:solidFill>
            </a:endParaRPr>
          </a:p>
          <a:p>
            <a:pPr>
              <a:defRPr/>
            </a:pPr>
            <a:endParaRPr lang="en-GB" dirty="0"/>
          </a:p>
        </p:txBody>
      </p:sp>
      <p:sp>
        <p:nvSpPr>
          <p:cNvPr id="148482" name="Title 1">
            <a:extLst>
              <a:ext uri="{FF2B5EF4-FFF2-40B4-BE49-F238E27FC236}">
                <a16:creationId xmlns:a16="http://schemas.microsoft.com/office/drawing/2014/main" id="{BEF806D7-F9C7-4769-8D1A-9D00C24BB056}"/>
              </a:ext>
            </a:extLst>
          </p:cNvPr>
          <p:cNvSpPr>
            <a:spLocks noGrp="1"/>
          </p:cNvSpPr>
          <p:nvPr>
            <p:ph type="title"/>
          </p:nvPr>
        </p:nvSpPr>
        <p:spPr>
          <a:noFill/>
        </p:spPr>
        <p:txBody>
          <a:bodyPr/>
          <a:lstStyle/>
          <a:p>
            <a:r>
              <a:rPr lang="en-US" altLang="en-US" dirty="0"/>
              <a:t>Step 7—Develop Materials</a:t>
            </a:r>
            <a:endParaRPr lang="en-GB" altLang="en-US" dirty="0"/>
          </a:p>
        </p:txBody>
      </p:sp>
      <p:sp>
        <p:nvSpPr>
          <p:cNvPr id="2" name="TextBox 1">
            <a:extLst>
              <a:ext uri="{FF2B5EF4-FFF2-40B4-BE49-F238E27FC236}">
                <a16:creationId xmlns:a16="http://schemas.microsoft.com/office/drawing/2014/main" id="{B729D2FD-A1F5-7048-B6F5-C3D94E56BCE4}"/>
              </a:ext>
            </a:extLst>
          </p:cNvPr>
          <p:cNvSpPr txBox="1"/>
          <p:nvPr/>
        </p:nvSpPr>
        <p:spPr>
          <a:xfrm>
            <a:off x="10542494" y="430306"/>
            <a:ext cx="184731" cy="369332"/>
          </a:xfrm>
          <a:prstGeom prst="rect">
            <a:avLst/>
          </a:prstGeom>
          <a:noFill/>
        </p:spPr>
        <p:txBody>
          <a:bodyPr wrap="none" rtlCol="0">
            <a:spAutoFit/>
          </a:bodyPr>
          <a:lstStyle/>
          <a:p>
            <a:endParaRPr lang="en-US" dirty="0"/>
          </a:p>
        </p:txBody>
      </p:sp>
      <p:sp>
        <p:nvSpPr>
          <p:cNvPr id="5" name="Content Placeholder 19">
            <a:extLst>
              <a:ext uri="{FF2B5EF4-FFF2-40B4-BE49-F238E27FC236}">
                <a16:creationId xmlns:a16="http://schemas.microsoft.com/office/drawing/2014/main" id="{AB93AC41-B205-48CB-B81C-C1494400CC82}"/>
              </a:ext>
            </a:extLst>
          </p:cNvPr>
          <p:cNvSpPr txBox="1">
            <a:spLocks/>
          </p:cNvSpPr>
          <p:nvPr/>
        </p:nvSpPr>
        <p:spPr>
          <a:xfrm>
            <a:off x="7861642" y="1657124"/>
            <a:ext cx="3853869" cy="4770569"/>
          </a:xfrm>
          <a:prstGeom prst="rect">
            <a:avLst/>
          </a:prstGeom>
          <a:ln>
            <a:solidFill>
              <a:schemeClr val="tx2">
                <a:lumMod val="50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sz="2000" dirty="0"/>
              <a:t>[Insert sample advocacy brief, video, or photo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C07840-BB97-024A-9616-2A054647364B}"/>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B609ADD1-2D5D-4C5E-AA15-9623DC20208B}"/>
              </a:ext>
            </a:extLst>
          </p:cNvPr>
          <p:cNvSpPr>
            <a:spLocks noGrp="1"/>
          </p:cNvSpPr>
          <p:nvPr>
            <p:ph type="title"/>
          </p:nvPr>
        </p:nvSpPr>
        <p:spPr/>
        <p:txBody>
          <a:bodyPr>
            <a:normAutofit/>
          </a:bodyPr>
          <a:lstStyle/>
          <a:p>
            <a:pPr>
              <a:defRPr/>
            </a:pPr>
            <a:r>
              <a:rPr lang="en-US" dirty="0"/>
              <a:t>Step 7 — Meet the Decision-maker</a:t>
            </a:r>
            <a:endParaRPr lang="en-GB" dirty="0"/>
          </a:p>
        </p:txBody>
      </p:sp>
      <p:graphicFrame>
        <p:nvGraphicFramePr>
          <p:cNvPr id="3" name="Diagram 2">
            <a:extLst>
              <a:ext uri="{FF2B5EF4-FFF2-40B4-BE49-F238E27FC236}">
                <a16:creationId xmlns:a16="http://schemas.microsoft.com/office/drawing/2014/main" id="{E886C3C1-B39E-4659-974A-4031642EC23C}"/>
              </a:ext>
            </a:extLst>
          </p:cNvPr>
          <p:cNvGraphicFramePr/>
          <p:nvPr/>
        </p:nvGraphicFramePr>
        <p:xfrm>
          <a:off x="609600" y="1039659"/>
          <a:ext cx="107823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03E23C-8383-4ACE-A75E-2CD4F85ABEF6}"/>
              </a:ext>
            </a:extLst>
          </p:cNvPr>
          <p:cNvSpPr txBox="1">
            <a:spLocks/>
          </p:cNvSpPr>
          <p:nvPr/>
        </p:nvSpPr>
        <p:spPr>
          <a:xfrm>
            <a:off x="1981200" y="152400"/>
            <a:ext cx="8229600" cy="1143000"/>
          </a:xfrm>
          <a:prstGeom prst="rect">
            <a:avLst/>
          </a:prstGeom>
        </p:spPr>
        <p:txBody>
          <a:bodyPr/>
          <a:lstStyle>
            <a:lvl1pPr>
              <a:defRPr>
                <a:solidFill>
                  <a:schemeClr val="bg1"/>
                </a:solidFill>
              </a:defRPr>
            </a:lvl1pPr>
          </a:lstStyle>
          <a:p>
            <a:pPr algn="ctr" eaLnBrk="1" fontAlgn="auto" hangingPunct="1">
              <a:spcAft>
                <a:spcPts val="0"/>
              </a:spcAft>
              <a:defRPr/>
            </a:pPr>
            <a:endParaRPr lang="en-US" sz="3600" dirty="0">
              <a:latin typeface="Arial" panose="020B0604020202020204" pitchFamily="34" charset="0"/>
              <a:ea typeface="+mj-ea"/>
              <a:cs typeface="Arial" panose="020B0604020202020204" pitchFamily="34" charset="0"/>
            </a:endParaRPr>
          </a:p>
        </p:txBody>
      </p:sp>
      <p:sp>
        <p:nvSpPr>
          <p:cNvPr id="152582" name="TextBox 1">
            <a:extLst>
              <a:ext uri="{FF2B5EF4-FFF2-40B4-BE49-F238E27FC236}">
                <a16:creationId xmlns:a16="http://schemas.microsoft.com/office/drawing/2014/main" id="{7752A927-8E4D-432E-B2E7-DBFA3F83EEFF}"/>
              </a:ext>
            </a:extLst>
          </p:cNvPr>
          <p:cNvSpPr txBox="1">
            <a:spLocks noChangeArrowheads="1"/>
          </p:cNvSpPr>
          <p:nvPr/>
        </p:nvSpPr>
        <p:spPr bwMode="auto">
          <a:xfrm>
            <a:off x="2438400" y="304800"/>
            <a:ext cx="746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900"/>
              </a:spcBef>
              <a:spcAft>
                <a:spcPts val="900"/>
              </a:spcAft>
              <a:buClr>
                <a:srgbClr val="800080"/>
              </a:buClr>
              <a:buSzPct val="75000"/>
              <a:buFont typeface="Wingdings" panose="05000000000000000000" pitchFamily="2" charset="2"/>
              <a:buChar char=""/>
              <a:defRPr sz="2400">
                <a:solidFill>
                  <a:srgbClr val="2626F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600"/>
              </a:spcBef>
              <a:spcAft>
                <a:spcPts val="600"/>
              </a:spcAft>
              <a:buSzPct val="100000"/>
              <a:buFont typeface="Wingdings" panose="05000000000000000000" pitchFamily="2" charset="2"/>
              <a:buChar char="§"/>
              <a:defRPr sz="2000">
                <a:solidFill>
                  <a:srgbClr val="2626F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ts val="300"/>
              </a:spcBef>
              <a:spcAft>
                <a:spcPts val="300"/>
              </a:spcAft>
              <a:buClr>
                <a:srgbClr val="800080"/>
              </a:buClr>
              <a:buSzPct val="75000"/>
              <a:buFont typeface="Wingdings" panose="05000000000000000000" pitchFamily="2" charset="2"/>
              <a:buChar char="§"/>
              <a:defRPr>
                <a:solidFill>
                  <a:srgbClr val="2626F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ts val="300"/>
              </a:spcBef>
              <a:spcAft>
                <a:spcPts val="300"/>
              </a:spcAft>
              <a:buClr>
                <a:schemeClr val="accent2"/>
              </a:buClr>
              <a:buSzPct val="50000"/>
              <a:buFont typeface="National Book" charset="0"/>
              <a:buChar char=""/>
              <a:defRPr sz="1600">
                <a:solidFill>
                  <a:srgbClr val="2626F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ts val="300"/>
              </a:spcBef>
              <a:spcAft>
                <a:spcPts val="300"/>
              </a:spcAft>
              <a:buClr>
                <a:srgbClr val="003074"/>
              </a:buClr>
              <a:buSzPct val="50000"/>
              <a:buFont typeface="Courier New" panose="02070309020205020404" pitchFamily="49" charset="0"/>
              <a:buChar char="o"/>
              <a:defRPr sz="1400">
                <a:solidFill>
                  <a:srgbClr val="2626F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spcAft>
                <a:spcPct val="0"/>
              </a:spcAft>
              <a:buClrTx/>
              <a:buSzTx/>
              <a:buFontTx/>
              <a:buNone/>
            </a:pPr>
            <a:endParaRPr lang="en-US" altLang="en-US" sz="1800">
              <a:solidFill>
                <a:schemeClr val="tx1"/>
              </a:solidFill>
              <a:latin typeface="National Book" charset="0"/>
            </a:endParaRPr>
          </a:p>
        </p:txBody>
      </p:sp>
      <p:sp>
        <p:nvSpPr>
          <p:cNvPr id="2" name="Title 1">
            <a:extLst>
              <a:ext uri="{FF2B5EF4-FFF2-40B4-BE49-F238E27FC236}">
                <a16:creationId xmlns:a16="http://schemas.microsoft.com/office/drawing/2014/main" id="{649888A3-4DA5-2048-AE9D-6A8F661274C4}"/>
              </a:ext>
            </a:extLst>
          </p:cNvPr>
          <p:cNvSpPr>
            <a:spLocks noGrp="1"/>
          </p:cNvSpPr>
          <p:nvPr>
            <p:ph type="title"/>
          </p:nvPr>
        </p:nvSpPr>
        <p:spPr>
          <a:xfrm>
            <a:off x="1676400" y="152400"/>
            <a:ext cx="9677400" cy="1325563"/>
          </a:xfrm>
        </p:spPr>
        <p:txBody>
          <a:bodyPr>
            <a:normAutofit/>
          </a:bodyPr>
          <a:lstStyle/>
          <a:p>
            <a:pPr algn="ctr"/>
            <a:r>
              <a:rPr lang="en-US" sz="4000" dirty="0">
                <a:solidFill>
                  <a:srgbClr val="1F4E79"/>
                </a:solidFill>
              </a:rPr>
              <a:t>For Facilitator</a:t>
            </a:r>
            <a:br>
              <a:rPr lang="en-US" sz="4000" dirty="0">
                <a:solidFill>
                  <a:srgbClr val="1F4E79"/>
                </a:solidFill>
              </a:rPr>
            </a:br>
            <a:r>
              <a:rPr lang="en-US" sz="4000" dirty="0">
                <a:solidFill>
                  <a:srgbClr val="1F4E79"/>
                </a:solidFill>
              </a:rPr>
              <a:t>Step 8</a:t>
            </a:r>
          </a:p>
        </p:txBody>
      </p:sp>
      <p:sp>
        <p:nvSpPr>
          <p:cNvPr id="3" name="Content Placeholder 2">
            <a:extLst>
              <a:ext uri="{FF2B5EF4-FFF2-40B4-BE49-F238E27FC236}">
                <a16:creationId xmlns:a16="http://schemas.microsoft.com/office/drawing/2014/main" id="{6CC0FB06-D9DA-3D40-BBB8-757DB0C9661A}"/>
              </a:ext>
            </a:extLst>
          </p:cNvPr>
          <p:cNvSpPr>
            <a:spLocks noGrp="1"/>
          </p:cNvSpPr>
          <p:nvPr>
            <p:ph idx="1"/>
          </p:nvPr>
        </p:nvSpPr>
        <p:spPr/>
        <p:txBody>
          <a:bodyPr>
            <a:normAutofit lnSpcReduction="10000"/>
          </a:bodyPr>
          <a:lstStyle/>
          <a:p>
            <a:pPr>
              <a:spcBef>
                <a:spcPct val="0"/>
              </a:spcBef>
              <a:buNone/>
            </a:pPr>
            <a:r>
              <a:rPr lang="en-US" altLang="en-US" b="1" dirty="0"/>
              <a:t>Set aside at 2-3 hours for Step 8.</a:t>
            </a:r>
          </a:p>
          <a:p>
            <a:pPr>
              <a:spcBef>
                <a:spcPct val="0"/>
              </a:spcBef>
              <a:buNone/>
            </a:pPr>
            <a:endParaRPr lang="en-US" altLang="en-US" b="1" dirty="0"/>
          </a:p>
          <a:p>
            <a:pPr marL="0" indent="0">
              <a:lnSpc>
                <a:spcPct val="80000"/>
              </a:lnSpc>
              <a:buNone/>
            </a:pPr>
            <a:r>
              <a:rPr lang="en-US" altLang="en-US" u="sng" dirty="0"/>
              <a:t>Before the session: </a:t>
            </a:r>
          </a:p>
          <a:p>
            <a:pPr marL="347472" indent="-347472">
              <a:lnSpc>
                <a:spcPct val="110000"/>
              </a:lnSpc>
              <a:spcBef>
                <a:spcPts val="900"/>
              </a:spcBef>
              <a:spcAft>
                <a:spcPts val="900"/>
              </a:spcAft>
            </a:pPr>
            <a:r>
              <a:rPr lang="en-US" altLang="en-US" dirty="0"/>
              <a:t>Prepare flip chart sheets or a whiteboard with the titles </a:t>
            </a:r>
            <a:r>
              <a:rPr lang="ja-JP" altLang="en-US" dirty="0"/>
              <a:t>“</a:t>
            </a:r>
            <a:r>
              <a:rPr lang="en-US" altLang="ja-JP" dirty="0"/>
              <a:t>Outputs,” “Outcomes,</a:t>
            </a:r>
            <a:r>
              <a:rPr lang="ja-JP" altLang="en-US" dirty="0"/>
              <a:t>” </a:t>
            </a:r>
            <a:r>
              <a:rPr lang="en-US" altLang="ja-JP" dirty="0"/>
              <a:t>and “Impact” to record the brainstorming exercises.</a:t>
            </a:r>
          </a:p>
          <a:p>
            <a:pPr marL="0" indent="0">
              <a:lnSpc>
                <a:spcPct val="80000"/>
              </a:lnSpc>
              <a:buNone/>
            </a:pPr>
            <a:r>
              <a:rPr lang="en-US" altLang="ja-JP" u="sng" dirty="0"/>
              <a:t>During the session:</a:t>
            </a:r>
          </a:p>
          <a:p>
            <a:pPr marL="347472" indent="-347472">
              <a:lnSpc>
                <a:spcPct val="110000"/>
              </a:lnSpc>
              <a:spcBef>
                <a:spcPts val="900"/>
              </a:spcBef>
              <a:spcAft>
                <a:spcPts val="900"/>
              </a:spcAft>
            </a:pPr>
            <a:r>
              <a:rPr lang="en-US" altLang="en-US" dirty="0"/>
              <a:t>Consider icebreakers or breaks to help retain focus, especially if your group is new to these concepts.</a:t>
            </a:r>
          </a:p>
          <a:p>
            <a:pPr marL="347472" indent="-347472">
              <a:lnSpc>
                <a:spcPct val="110000"/>
              </a:lnSpc>
              <a:spcBef>
                <a:spcPts val="900"/>
              </a:spcBef>
              <a:spcAft>
                <a:spcPts val="900"/>
              </a:spcAft>
            </a:pPr>
            <a:endParaRPr lang="en-US" dirty="0"/>
          </a:p>
        </p:txBody>
      </p:sp>
    </p:spTree>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6B5D1"/>
        </a:solidFill>
        <a:effectLst/>
      </p:bgPr>
    </p:bg>
    <p:spTree>
      <p:nvGrpSpPr>
        <p:cNvPr id="1" name=""/>
        <p:cNvGrpSpPr/>
        <p:nvPr/>
      </p:nvGrpSpPr>
      <p:grpSpPr>
        <a:xfrm>
          <a:off x="0" y="0"/>
          <a:ext cx="0" cy="0"/>
          <a:chOff x="0" y="0"/>
          <a:chExt cx="0" cy="0"/>
        </a:xfrm>
      </p:grpSpPr>
      <p:sp>
        <p:nvSpPr>
          <p:cNvPr id="4" name="Snip Same Side Corner Rectangle 3">
            <a:extLst>
              <a:ext uri="{FF2B5EF4-FFF2-40B4-BE49-F238E27FC236}">
                <a16:creationId xmlns:a16="http://schemas.microsoft.com/office/drawing/2014/main" id="{A6AF4D73-59AA-6F42-B8C7-D4FFA6B5E247}"/>
              </a:ext>
            </a:extLst>
          </p:cNvPr>
          <p:cNvSpPr/>
          <p:nvPr/>
        </p:nvSpPr>
        <p:spPr>
          <a:xfrm rot="5400000">
            <a:off x="2572672" y="-2702336"/>
            <a:ext cx="6968571" cy="12270085"/>
          </a:xfrm>
          <a:custGeom>
            <a:avLst/>
            <a:gdLst>
              <a:gd name="connsiteX0" fmla="*/ 3436144 w 6872288"/>
              <a:gd name="connsiteY0" fmla="*/ 0 h 6915150"/>
              <a:gd name="connsiteX1" fmla="*/ 3436144 w 6872288"/>
              <a:gd name="connsiteY1" fmla="*/ 0 h 6915150"/>
              <a:gd name="connsiteX2" fmla="*/ 6872288 w 6872288"/>
              <a:gd name="connsiteY2" fmla="*/ 3436144 h 6915150"/>
              <a:gd name="connsiteX3" fmla="*/ 6872288 w 6872288"/>
              <a:gd name="connsiteY3" fmla="*/ 6915150 h 6915150"/>
              <a:gd name="connsiteX4" fmla="*/ 6872288 w 6872288"/>
              <a:gd name="connsiteY4" fmla="*/ 6915150 h 6915150"/>
              <a:gd name="connsiteX5" fmla="*/ 0 w 6872288"/>
              <a:gd name="connsiteY5" fmla="*/ 6915150 h 6915150"/>
              <a:gd name="connsiteX6" fmla="*/ 0 w 6872288"/>
              <a:gd name="connsiteY6" fmla="*/ 6915150 h 6915150"/>
              <a:gd name="connsiteX7" fmla="*/ 0 w 6872288"/>
              <a:gd name="connsiteY7" fmla="*/ 3436144 h 6915150"/>
              <a:gd name="connsiteX8" fmla="*/ 3436144 w 6872288"/>
              <a:gd name="connsiteY8" fmla="*/ 0 h 6915150"/>
              <a:gd name="connsiteX0" fmla="*/ 3436144 w 6872288"/>
              <a:gd name="connsiteY0" fmla="*/ 0 h 8229600"/>
              <a:gd name="connsiteX1" fmla="*/ 3436144 w 6872288"/>
              <a:gd name="connsiteY1" fmla="*/ 0 h 8229600"/>
              <a:gd name="connsiteX2" fmla="*/ 6872288 w 6872288"/>
              <a:gd name="connsiteY2" fmla="*/ 3436144 h 8229600"/>
              <a:gd name="connsiteX3" fmla="*/ 6872288 w 6872288"/>
              <a:gd name="connsiteY3" fmla="*/ 6915150 h 8229600"/>
              <a:gd name="connsiteX4" fmla="*/ 5000625 w 6872288"/>
              <a:gd name="connsiteY4" fmla="*/ 8229600 h 8229600"/>
              <a:gd name="connsiteX5" fmla="*/ 0 w 6872288"/>
              <a:gd name="connsiteY5" fmla="*/ 6915150 h 8229600"/>
              <a:gd name="connsiteX6" fmla="*/ 0 w 6872288"/>
              <a:gd name="connsiteY6" fmla="*/ 6915150 h 8229600"/>
              <a:gd name="connsiteX7" fmla="*/ 0 w 6872288"/>
              <a:gd name="connsiteY7" fmla="*/ 3436144 h 8229600"/>
              <a:gd name="connsiteX8" fmla="*/ 3436144 w 6872288"/>
              <a:gd name="connsiteY8" fmla="*/ 0 h 8229600"/>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0 w 6886575"/>
              <a:gd name="connsiteY6" fmla="*/ 6915150 h 8786813"/>
              <a:gd name="connsiteX7" fmla="*/ 0 w 6886575"/>
              <a:gd name="connsiteY7" fmla="*/ 3436144 h 8786813"/>
              <a:gd name="connsiteX8" fmla="*/ 3436144 w 6886575"/>
              <a:gd name="connsiteY8" fmla="*/ 0 h 8786813"/>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1014413 w 6886575"/>
              <a:gd name="connsiteY6" fmla="*/ 7586662 h 8786813"/>
              <a:gd name="connsiteX7" fmla="*/ 0 w 6886575"/>
              <a:gd name="connsiteY7" fmla="*/ 3436144 h 8786813"/>
              <a:gd name="connsiteX8" fmla="*/ 3436144 w 6886575"/>
              <a:gd name="connsiteY8" fmla="*/ 0 h 8786813"/>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642938 w 6886575"/>
              <a:gd name="connsiteY6" fmla="*/ 5357812 h 8786813"/>
              <a:gd name="connsiteX7" fmla="*/ 0 w 6886575"/>
              <a:gd name="connsiteY7" fmla="*/ 3436144 h 8786813"/>
              <a:gd name="connsiteX8" fmla="*/ 3436144 w 6886575"/>
              <a:gd name="connsiteY8"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5029200 w 6915150"/>
              <a:gd name="connsiteY4" fmla="*/ 8229600 h 8786813"/>
              <a:gd name="connsiteX5" fmla="*/ 0 w 6915150"/>
              <a:gd name="connsiteY5" fmla="*/ 8786813 h 8786813"/>
              <a:gd name="connsiteX6" fmla="*/ 671513 w 6915150"/>
              <a:gd name="connsiteY6" fmla="*/ 5357812 h 8786813"/>
              <a:gd name="connsiteX7" fmla="*/ 28575 w 6915150"/>
              <a:gd name="connsiteY7" fmla="*/ 3436144 h 8786813"/>
              <a:gd name="connsiteX8" fmla="*/ 3464719 w 6915150"/>
              <a:gd name="connsiteY8"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5029200 w 6915150"/>
              <a:gd name="connsiteY4" fmla="*/ 8229600 h 8786813"/>
              <a:gd name="connsiteX5" fmla="*/ 0 w 6915150"/>
              <a:gd name="connsiteY5" fmla="*/ 8786813 h 8786813"/>
              <a:gd name="connsiteX6" fmla="*/ 28575 w 6915150"/>
              <a:gd name="connsiteY6" fmla="*/ 3436144 h 8786813"/>
              <a:gd name="connsiteX7" fmla="*/ 3464719 w 6915150"/>
              <a:gd name="connsiteY7"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6" fmla="*/ 3464719 w 6915150"/>
              <a:gd name="connsiteY6" fmla="*/ 0 h 8786813"/>
              <a:gd name="connsiteX0" fmla="*/ 1535907 w 6915150"/>
              <a:gd name="connsiteY0" fmla="*/ 1771651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6" fmla="*/ 1535907 w 6915150"/>
              <a:gd name="connsiteY6" fmla="*/ 1771651 h 8786813"/>
              <a:gd name="connsiteX0" fmla="*/ 28575 w 6915150"/>
              <a:gd name="connsiteY0" fmla="*/ 3436144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0" fmla="*/ 28575 w 6915150"/>
              <a:gd name="connsiteY0" fmla="*/ 2150268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28575 w 6915150"/>
              <a:gd name="connsiteY5" fmla="*/ 2150268 h 7500937"/>
              <a:gd name="connsiteX0" fmla="*/ 42862 w 6915150"/>
              <a:gd name="connsiteY0" fmla="*/ 2135981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42862 w 6915150"/>
              <a:gd name="connsiteY5" fmla="*/ 2135981 h 7500937"/>
              <a:gd name="connsiteX0" fmla="*/ 313796 w 6915150"/>
              <a:gd name="connsiteY0" fmla="*/ 2164203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313796 w 6915150"/>
              <a:gd name="connsiteY5" fmla="*/ 2164203 h 7500937"/>
              <a:gd name="connsiteX0" fmla="*/ 25930 w 6915150"/>
              <a:gd name="connsiteY0" fmla="*/ 2248870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25930 w 6915150"/>
              <a:gd name="connsiteY5" fmla="*/ 2248870 h 7500937"/>
              <a:gd name="connsiteX0" fmla="*/ 0 w 6923087"/>
              <a:gd name="connsiteY0" fmla="*/ 2254514 h 7500937"/>
              <a:gd name="connsiteX1" fmla="*/ 3544093 w 6923087"/>
              <a:gd name="connsiteY1" fmla="*/ 0 h 7500937"/>
              <a:gd name="connsiteX2" fmla="*/ 6908800 w 6923087"/>
              <a:gd name="connsiteY2" fmla="*/ 2150268 h 7500937"/>
              <a:gd name="connsiteX3" fmla="*/ 6923087 w 6923087"/>
              <a:gd name="connsiteY3" fmla="*/ 7500937 h 7500937"/>
              <a:gd name="connsiteX4" fmla="*/ 7937 w 6923087"/>
              <a:gd name="connsiteY4" fmla="*/ 7500937 h 7500937"/>
              <a:gd name="connsiteX5" fmla="*/ 0 w 6923087"/>
              <a:gd name="connsiteY5" fmla="*/ 2254514 h 7500937"/>
              <a:gd name="connsiteX0" fmla="*/ 13586 w 6936673"/>
              <a:gd name="connsiteY0" fmla="*/ 2254514 h 10595011"/>
              <a:gd name="connsiteX1" fmla="*/ 3557679 w 6936673"/>
              <a:gd name="connsiteY1" fmla="*/ 0 h 10595011"/>
              <a:gd name="connsiteX2" fmla="*/ 6922386 w 6936673"/>
              <a:gd name="connsiteY2" fmla="*/ 2150268 h 10595011"/>
              <a:gd name="connsiteX3" fmla="*/ 6936673 w 6936673"/>
              <a:gd name="connsiteY3" fmla="*/ 7500937 h 10595011"/>
              <a:gd name="connsiteX4" fmla="*/ 258 w 6936673"/>
              <a:gd name="connsiteY4" fmla="*/ 10595011 h 10595011"/>
              <a:gd name="connsiteX5" fmla="*/ 13586 w 6936673"/>
              <a:gd name="connsiteY5" fmla="*/ 2254514 h 10595011"/>
              <a:gd name="connsiteX0" fmla="*/ 13586 w 6968571"/>
              <a:gd name="connsiteY0" fmla="*/ 2254514 h 10595011"/>
              <a:gd name="connsiteX1" fmla="*/ 3557679 w 6968571"/>
              <a:gd name="connsiteY1" fmla="*/ 0 h 10595011"/>
              <a:gd name="connsiteX2" fmla="*/ 6922386 w 6968571"/>
              <a:gd name="connsiteY2" fmla="*/ 2150268 h 10595011"/>
              <a:gd name="connsiteX3" fmla="*/ 6968571 w 6968571"/>
              <a:gd name="connsiteY3" fmla="*/ 10563114 h 10595011"/>
              <a:gd name="connsiteX4" fmla="*/ 258 w 6968571"/>
              <a:gd name="connsiteY4" fmla="*/ 10595011 h 10595011"/>
              <a:gd name="connsiteX5" fmla="*/ 13586 w 6968571"/>
              <a:gd name="connsiteY5" fmla="*/ 2254514 h 1059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8571" h="10595011">
                <a:moveTo>
                  <a:pt x="13586" y="2254514"/>
                </a:moveTo>
                <a:lnTo>
                  <a:pt x="3557679" y="0"/>
                </a:lnTo>
                <a:lnTo>
                  <a:pt x="6922386" y="2150268"/>
                </a:lnTo>
                <a:cubicBezTo>
                  <a:pt x="6927148" y="3933824"/>
                  <a:pt x="6963809" y="8779558"/>
                  <a:pt x="6968571" y="10563114"/>
                </a:cubicBezTo>
                <a:lnTo>
                  <a:pt x="258" y="10595011"/>
                </a:lnTo>
                <a:cubicBezTo>
                  <a:pt x="-2388" y="8846203"/>
                  <a:pt x="16232" y="4003322"/>
                  <a:pt x="13586" y="2254514"/>
                </a:cubicBezTo>
                <a:close/>
              </a:path>
            </a:pathLst>
          </a:custGeom>
          <a:solidFill>
            <a:srgbClr val="E35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5" name="TextBox 4">
            <a:extLst>
              <a:ext uri="{FF2B5EF4-FFF2-40B4-BE49-F238E27FC236}">
                <a16:creationId xmlns:a16="http://schemas.microsoft.com/office/drawing/2014/main" id="{79BF3348-EA09-ED4E-A599-0C2264337C62}"/>
              </a:ext>
            </a:extLst>
          </p:cNvPr>
          <p:cNvSpPr txBox="1"/>
          <p:nvPr/>
        </p:nvSpPr>
        <p:spPr>
          <a:xfrm>
            <a:off x="6892472" y="2760782"/>
            <a:ext cx="4859866" cy="1323439"/>
          </a:xfrm>
          <a:prstGeom prst="rect">
            <a:avLst/>
          </a:prstGeom>
          <a:noFill/>
        </p:spPr>
        <p:txBody>
          <a:bodyPr wrap="square" rtlCol="0">
            <a:spAutoFit/>
          </a:bodyPr>
          <a:lstStyle/>
          <a:p>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Step 8 Outcome:</a:t>
            </a:r>
          </a:p>
          <a:p>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Monitoring Plan</a:t>
            </a:r>
          </a:p>
        </p:txBody>
      </p:sp>
      <p:pic>
        <p:nvPicPr>
          <p:cNvPr id="3" name="Picture 2" descr="Diagram&#10;&#10;Description automatically generated">
            <a:extLst>
              <a:ext uri="{FF2B5EF4-FFF2-40B4-BE49-F238E27FC236}">
                <a16:creationId xmlns:a16="http://schemas.microsoft.com/office/drawing/2014/main" id="{C2BFA0A8-C20A-4FE6-8D03-E1E5BD46C709}"/>
              </a:ext>
            </a:extLst>
          </p:cNvPr>
          <p:cNvPicPr>
            <a:picLocks noChangeAspect="1"/>
          </p:cNvPicPr>
          <p:nvPr/>
        </p:nvPicPr>
        <p:blipFill>
          <a:blip r:embed="rId3"/>
          <a:stretch>
            <a:fillRect/>
          </a:stretch>
        </p:blipFill>
        <p:spPr>
          <a:xfrm>
            <a:off x="189170" y="297180"/>
            <a:ext cx="6263640" cy="6263640"/>
          </a:xfrm>
          <a:prstGeom prst="rect">
            <a:avLst/>
          </a:prstGeom>
        </p:spPr>
      </p:pic>
    </p:spTree>
    <p:extLst>
      <p:ext uri="{BB962C8B-B14F-4D97-AF65-F5344CB8AC3E}">
        <p14:creationId xmlns:p14="http://schemas.microsoft.com/office/powerpoint/2010/main" val="27695722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B3FD40-DCCB-48BB-B3B1-50A1477608BA}"/>
              </a:ext>
            </a:extLst>
          </p:cNvPr>
          <p:cNvSpPr>
            <a:spLocks noGrp="1"/>
          </p:cNvSpPr>
          <p:nvPr>
            <p:ph idx="1"/>
          </p:nvPr>
        </p:nvSpPr>
        <p:spPr/>
        <p:txBody>
          <a:bodyPr/>
          <a:lstStyle/>
          <a:p>
            <a:pPr marL="512064" indent="-512064">
              <a:lnSpc>
                <a:spcPct val="120000"/>
              </a:lnSpc>
            </a:pPr>
            <a:r>
              <a:rPr lang="en-US" sz="3200" dirty="0"/>
              <a:t>Because advocacy can produce useful results</a:t>
            </a:r>
          </a:p>
          <a:p>
            <a:pPr marL="512064" indent="-512064">
              <a:lnSpc>
                <a:spcPct val="120000"/>
              </a:lnSpc>
            </a:pPr>
            <a:r>
              <a:rPr lang="en-US" sz="3200" dirty="0"/>
              <a:t>To capture longer-term gains from advocacy wins</a:t>
            </a:r>
          </a:p>
          <a:p>
            <a:pPr marL="512064" indent="-512064">
              <a:lnSpc>
                <a:spcPct val="120000"/>
              </a:lnSpc>
            </a:pPr>
            <a:r>
              <a:rPr lang="en-US" sz="3200" dirty="0"/>
              <a:t>To better explain the value of investments in advocacy</a:t>
            </a:r>
          </a:p>
          <a:p>
            <a:pPr marL="512064" indent="-512064">
              <a:lnSpc>
                <a:spcPct val="120000"/>
              </a:lnSpc>
            </a:pPr>
            <a:r>
              <a:rPr lang="en-US" sz="3200" dirty="0"/>
              <a:t>To keep our eyes on the long-term impact as we track our advocacy wins</a:t>
            </a:r>
          </a:p>
          <a:p>
            <a:pPr marL="512064" indent="-512064">
              <a:lnSpc>
                <a:spcPct val="120000"/>
              </a:lnSpc>
            </a:pPr>
            <a:r>
              <a:rPr lang="en-US" sz="3200" dirty="0"/>
              <a:t>To replicate and scale-up success</a:t>
            </a:r>
          </a:p>
          <a:p>
            <a:endParaRPr lang="en-US" dirty="0"/>
          </a:p>
        </p:txBody>
      </p:sp>
      <p:sp>
        <p:nvSpPr>
          <p:cNvPr id="3" name="Title 2">
            <a:extLst>
              <a:ext uri="{FF2B5EF4-FFF2-40B4-BE49-F238E27FC236}">
                <a16:creationId xmlns:a16="http://schemas.microsoft.com/office/drawing/2014/main" id="{1DA6974A-B4C2-40CD-860F-A6943732DD44}"/>
              </a:ext>
            </a:extLst>
          </p:cNvPr>
          <p:cNvSpPr>
            <a:spLocks noGrp="1"/>
          </p:cNvSpPr>
          <p:nvPr>
            <p:ph type="title"/>
          </p:nvPr>
        </p:nvSpPr>
        <p:spPr/>
        <p:txBody>
          <a:bodyPr/>
          <a:lstStyle/>
          <a:p>
            <a:r>
              <a:rPr lang="en-US" dirty="0"/>
              <a:t>We monitor, evaluate, and learn </a:t>
            </a:r>
          </a:p>
        </p:txBody>
      </p:sp>
    </p:spTree>
    <p:extLst>
      <p:ext uri="{BB962C8B-B14F-4D97-AF65-F5344CB8AC3E}">
        <p14:creationId xmlns:p14="http://schemas.microsoft.com/office/powerpoint/2010/main" val="139260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24C5A-6B3B-2447-95CF-A8DE61491517}"/>
              </a:ext>
            </a:extLst>
          </p:cNvPr>
          <p:cNvSpPr>
            <a:spLocks noGrp="1"/>
          </p:cNvSpPr>
          <p:nvPr>
            <p:ph type="title"/>
          </p:nvPr>
        </p:nvSpPr>
        <p:spPr/>
        <p:txBody>
          <a:bodyPr>
            <a:normAutofit/>
          </a:bodyPr>
          <a:lstStyle/>
          <a:p>
            <a:r>
              <a:rPr lang="en-US" sz="4000" dirty="0">
                <a:solidFill>
                  <a:srgbClr val="1F4E79"/>
                </a:solidFill>
              </a:rPr>
              <a:t>Overview</a:t>
            </a:r>
          </a:p>
        </p:txBody>
      </p:sp>
      <p:sp>
        <p:nvSpPr>
          <p:cNvPr id="3" name="Content Placeholder 2">
            <a:extLst>
              <a:ext uri="{FF2B5EF4-FFF2-40B4-BE49-F238E27FC236}">
                <a16:creationId xmlns:a16="http://schemas.microsoft.com/office/drawing/2014/main" id="{234437E5-ACBC-1346-99FE-CC09868D8964}"/>
              </a:ext>
            </a:extLst>
          </p:cNvPr>
          <p:cNvSpPr>
            <a:spLocks noGrp="1"/>
          </p:cNvSpPr>
          <p:nvPr>
            <p:ph idx="1"/>
          </p:nvPr>
        </p:nvSpPr>
        <p:spPr/>
        <p:txBody>
          <a:bodyPr>
            <a:normAutofit fontScale="25000" lnSpcReduction="20000"/>
          </a:bodyPr>
          <a:lstStyle/>
          <a:p>
            <a:pPr marL="0" indent="0">
              <a:lnSpc>
                <a:spcPct val="100000"/>
              </a:lnSpc>
              <a:buNone/>
            </a:pPr>
            <a:r>
              <a:rPr lang="en-US" sz="9600" b="1" dirty="0"/>
              <a:t>Goal</a:t>
            </a:r>
          </a:p>
          <a:p>
            <a:pPr marL="740664" indent="-283464">
              <a:lnSpc>
                <a:spcPct val="120000"/>
              </a:lnSpc>
              <a:spcBef>
                <a:spcPts val="600"/>
              </a:spcBef>
              <a:spcAft>
                <a:spcPts val="600"/>
              </a:spcAft>
            </a:pPr>
            <a:r>
              <a:rPr lang="en-US" sz="9600" dirty="0"/>
              <a:t>Long-term outcome that advocacy seeks to achieve</a:t>
            </a:r>
          </a:p>
          <a:p>
            <a:endParaRPr lang="en-US" sz="9600" dirty="0"/>
          </a:p>
          <a:p>
            <a:pPr marL="0" indent="0">
              <a:lnSpc>
                <a:spcPct val="100000"/>
              </a:lnSpc>
              <a:buFont typeface="Arial" panose="020B0604020202020204" pitchFamily="34" charset="0"/>
              <a:buNone/>
            </a:pPr>
            <a:r>
              <a:rPr lang="en-US" sz="9600" b="1" dirty="0"/>
              <a:t>Objective</a:t>
            </a:r>
          </a:p>
          <a:p>
            <a:pPr marL="740664" lvl="1" indent="-283464">
              <a:lnSpc>
                <a:spcPct val="120000"/>
              </a:lnSpc>
              <a:spcBef>
                <a:spcPts val="600"/>
              </a:spcBef>
              <a:spcAft>
                <a:spcPts val="600"/>
              </a:spcAft>
            </a:pPr>
            <a:r>
              <a:rPr lang="en-US" sz="9600" dirty="0"/>
              <a:t>A near-term outcome that contributes to the goal</a:t>
            </a:r>
          </a:p>
          <a:p>
            <a:endParaRPr lang="en-US" sz="9600" dirty="0"/>
          </a:p>
          <a:p>
            <a:pPr marL="0" indent="0">
              <a:buNone/>
            </a:pPr>
            <a:r>
              <a:rPr lang="en-US" sz="9600" b="1" dirty="0"/>
              <a:t>Advocacy win</a:t>
            </a:r>
          </a:p>
          <a:p>
            <a:pPr marL="740664" lvl="2" indent="-283464">
              <a:lnSpc>
                <a:spcPct val="120000"/>
              </a:lnSpc>
              <a:spcBef>
                <a:spcPts val="600"/>
              </a:spcBef>
              <a:spcAft>
                <a:spcPts val="600"/>
              </a:spcAft>
            </a:pPr>
            <a:r>
              <a:rPr lang="en-US" sz="9600" dirty="0"/>
              <a:t>A discrete, critical policy or funding decision that meets a short-term objective. </a:t>
            </a:r>
          </a:p>
          <a:p>
            <a:pPr marL="740664" lvl="2" indent="-283464">
              <a:lnSpc>
                <a:spcPct val="120000"/>
              </a:lnSpc>
              <a:spcBef>
                <a:spcPts val="600"/>
              </a:spcBef>
              <a:spcAft>
                <a:spcPts val="600"/>
              </a:spcAft>
            </a:pPr>
            <a:r>
              <a:rPr lang="en-US" sz="9600" dirty="0"/>
              <a:t>A series of advocacy wins add up to achieve the goal</a:t>
            </a:r>
          </a:p>
          <a:p>
            <a:endParaRPr lang="en-US" dirty="0"/>
          </a:p>
          <a:p>
            <a:endParaRPr lang="en-US" sz="3000" dirty="0"/>
          </a:p>
        </p:txBody>
      </p:sp>
    </p:spTree>
    <p:extLst>
      <p:ext uri="{BB962C8B-B14F-4D97-AF65-F5344CB8AC3E}">
        <p14:creationId xmlns:p14="http://schemas.microsoft.com/office/powerpoint/2010/main" val="37422579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D4DFC8-3569-CD44-BEE1-DA8805DEACA3}"/>
              </a:ext>
            </a:extLst>
          </p:cNvPr>
          <p:cNvSpPr>
            <a:spLocks noGrp="1"/>
          </p:cNvSpPr>
          <p:nvPr>
            <p:ph idx="1"/>
          </p:nvPr>
        </p:nvSpPr>
        <p:spPr/>
        <p:txBody>
          <a:bodyPr/>
          <a:lstStyle/>
          <a:p>
            <a:endParaRPr lang="en-US"/>
          </a:p>
        </p:txBody>
      </p:sp>
      <p:sp>
        <p:nvSpPr>
          <p:cNvPr id="6" name="Title 5">
            <a:extLst>
              <a:ext uri="{FF2B5EF4-FFF2-40B4-BE49-F238E27FC236}">
                <a16:creationId xmlns:a16="http://schemas.microsoft.com/office/drawing/2014/main" id="{724434FF-6B49-C247-84C6-10EA2AE67169}"/>
              </a:ext>
            </a:extLst>
          </p:cNvPr>
          <p:cNvSpPr>
            <a:spLocks noGrp="1"/>
          </p:cNvSpPr>
          <p:nvPr>
            <p:ph type="title"/>
          </p:nvPr>
        </p:nvSpPr>
        <p:spPr/>
        <p:txBody>
          <a:bodyPr/>
          <a:lstStyle/>
          <a:p>
            <a:r>
              <a:rPr lang="en-US" dirty="0"/>
              <a:t>SMART Advocacy Theory of Change</a:t>
            </a:r>
          </a:p>
        </p:txBody>
      </p:sp>
      <p:pic>
        <p:nvPicPr>
          <p:cNvPr id="5" name="Picture 4">
            <a:extLst>
              <a:ext uri="{FF2B5EF4-FFF2-40B4-BE49-F238E27FC236}">
                <a16:creationId xmlns:a16="http://schemas.microsoft.com/office/drawing/2014/main" id="{699E6604-1596-1540-BAC3-D3A496975947}"/>
              </a:ext>
            </a:extLst>
          </p:cNvPr>
          <p:cNvPicPr>
            <a:picLocks noChangeAspect="1"/>
          </p:cNvPicPr>
          <p:nvPr/>
        </p:nvPicPr>
        <p:blipFill>
          <a:blip r:embed="rId3"/>
          <a:stretch>
            <a:fillRect/>
          </a:stretch>
        </p:blipFill>
        <p:spPr>
          <a:xfrm>
            <a:off x="0" y="1306382"/>
            <a:ext cx="12290604" cy="4870580"/>
          </a:xfrm>
          <a:prstGeom prst="rect">
            <a:avLst/>
          </a:prstGeom>
        </p:spPr>
      </p:pic>
    </p:spTree>
    <p:extLst>
      <p:ext uri="{BB962C8B-B14F-4D97-AF65-F5344CB8AC3E}">
        <p14:creationId xmlns:p14="http://schemas.microsoft.com/office/powerpoint/2010/main" val="31761878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C22C29-D689-B94C-9E2C-DFADBB387117}"/>
              </a:ext>
            </a:extLst>
          </p:cNvPr>
          <p:cNvSpPr>
            <a:spLocks noGrp="1"/>
          </p:cNvSpPr>
          <p:nvPr>
            <p:ph idx="1"/>
          </p:nvPr>
        </p:nvSpPr>
        <p:spPr/>
        <p:txBody>
          <a:bodyPr/>
          <a:lstStyle/>
          <a:p>
            <a:pPr marL="514350" lvl="0" indent="-514350">
              <a:lnSpc>
                <a:spcPct val="110000"/>
              </a:lnSpc>
              <a:spcAft>
                <a:spcPts val="600"/>
              </a:spcAft>
              <a:buFont typeface="+mj-lt"/>
              <a:buAutoNum type="arabicPeriod"/>
              <a:defRPr/>
            </a:pPr>
            <a:r>
              <a:rPr lang="en-US" altLang="en-US" sz="3200" b="1" dirty="0">
                <a:solidFill>
                  <a:srgbClr val="E35880"/>
                </a:solidFill>
              </a:rPr>
              <a:t>Outputs</a:t>
            </a:r>
            <a:r>
              <a:rPr lang="en-US" altLang="en-US" sz="3200" dirty="0"/>
              <a:t>—</a:t>
            </a:r>
            <a:r>
              <a:rPr lang="en-US" sz="3200" dirty="0"/>
              <a:t>Did you conduct the meetings and produce the materials as specified in your work plan?</a:t>
            </a:r>
          </a:p>
          <a:p>
            <a:pPr marL="514350" lvl="0" indent="-514350">
              <a:lnSpc>
                <a:spcPct val="110000"/>
              </a:lnSpc>
              <a:spcAft>
                <a:spcPts val="600"/>
              </a:spcAft>
              <a:buFont typeface="+mj-lt"/>
              <a:buAutoNum type="arabicPeriod"/>
              <a:defRPr/>
            </a:pPr>
            <a:r>
              <a:rPr lang="en-US" altLang="en-US" sz="3200" b="1" dirty="0">
                <a:solidFill>
                  <a:srgbClr val="E35880"/>
                </a:solidFill>
              </a:rPr>
              <a:t>Outcomes</a:t>
            </a:r>
            <a:r>
              <a:rPr lang="en-US" altLang="en-US" sz="3200" dirty="0"/>
              <a:t>—Did the decision-maker take the action you asked for (an advocacy win)?</a:t>
            </a:r>
          </a:p>
          <a:p>
            <a:pPr marL="514350" lvl="0" indent="-514350">
              <a:lnSpc>
                <a:spcPct val="110000"/>
              </a:lnSpc>
              <a:spcAft>
                <a:spcPts val="600"/>
              </a:spcAft>
              <a:buFont typeface="+mj-lt"/>
              <a:buAutoNum type="arabicPeriod"/>
              <a:defRPr/>
            </a:pPr>
            <a:r>
              <a:rPr lang="en-US" altLang="en-US" sz="3200" b="1" dirty="0">
                <a:solidFill>
                  <a:srgbClr val="E35880"/>
                </a:solidFill>
              </a:rPr>
              <a:t>Impact</a:t>
            </a:r>
            <a:r>
              <a:rPr lang="en-US" altLang="en-US" sz="3200" dirty="0"/>
              <a:t>—Did the changes in policy or funding improve the situation or the lives of the intended beneficiaries?</a:t>
            </a:r>
            <a:endParaRPr lang="en-GB" sz="3200" dirty="0"/>
          </a:p>
          <a:p>
            <a:endParaRPr lang="en-US" dirty="0"/>
          </a:p>
        </p:txBody>
      </p:sp>
      <p:sp>
        <p:nvSpPr>
          <p:cNvPr id="161796" name="Title 1">
            <a:extLst>
              <a:ext uri="{FF2B5EF4-FFF2-40B4-BE49-F238E27FC236}">
                <a16:creationId xmlns:a16="http://schemas.microsoft.com/office/drawing/2014/main" id="{0073540D-7034-4E05-B4A7-C9AB481EA904}"/>
              </a:ext>
            </a:extLst>
          </p:cNvPr>
          <p:cNvSpPr>
            <a:spLocks noGrp="1"/>
          </p:cNvSpPr>
          <p:nvPr>
            <p:ph type="title"/>
          </p:nvPr>
        </p:nvSpPr>
        <p:spPr/>
        <p:txBody>
          <a:bodyPr>
            <a:normAutofit/>
          </a:bodyPr>
          <a:lstStyle/>
          <a:p>
            <a:pPr eaLnBrk="1" hangingPunct="1">
              <a:defRPr/>
            </a:pPr>
            <a:r>
              <a:rPr lang="en-US" altLang="en-US" dirty="0"/>
              <a:t>Step 8—Three Ways to Measure Results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05A01A-793C-4EF3-9997-556C56086A78}"/>
              </a:ext>
            </a:extLst>
          </p:cNvPr>
          <p:cNvSpPr>
            <a:spLocks noGrp="1"/>
          </p:cNvSpPr>
          <p:nvPr>
            <p:ph idx="1"/>
          </p:nvPr>
        </p:nvSpPr>
        <p:spPr>
          <a:xfrm>
            <a:off x="838200" y="1445741"/>
            <a:ext cx="5181600" cy="4731221"/>
          </a:xfrm>
        </p:spPr>
        <p:txBody>
          <a:bodyPr>
            <a:normAutofit lnSpcReduction="10000"/>
          </a:bodyPr>
          <a:lstStyle/>
          <a:p>
            <a:pPr marL="512064" indent="-512064">
              <a:lnSpc>
                <a:spcPct val="110000"/>
              </a:lnSpc>
              <a:buNone/>
              <a:defRPr/>
            </a:pPr>
            <a:r>
              <a:rPr lang="en-US" sz="3200" dirty="0">
                <a:solidFill>
                  <a:srgbClr val="E35880"/>
                </a:solidFill>
              </a:rPr>
              <a:t>Outputs</a:t>
            </a:r>
          </a:p>
          <a:p>
            <a:pPr marL="512064" indent="-512064">
              <a:lnSpc>
                <a:spcPct val="110000"/>
              </a:lnSpc>
              <a:defRPr/>
            </a:pPr>
            <a:r>
              <a:rPr lang="en-US" sz="3200" dirty="0">
                <a:solidFill>
                  <a:schemeClr val="tx1"/>
                </a:solidFill>
              </a:rPr>
              <a:t>Are under your direct control</a:t>
            </a:r>
          </a:p>
          <a:p>
            <a:pPr marL="512064" indent="-512064">
              <a:lnSpc>
                <a:spcPct val="110000"/>
              </a:lnSpc>
              <a:defRPr/>
            </a:pPr>
            <a:r>
              <a:rPr lang="en-US" sz="3200" dirty="0">
                <a:solidFill>
                  <a:schemeClr val="tx1"/>
                </a:solidFill>
              </a:rPr>
              <a:t>Measure your productivity</a:t>
            </a:r>
          </a:p>
          <a:p>
            <a:pPr marL="512064" indent="-512064">
              <a:lnSpc>
                <a:spcPct val="110000"/>
              </a:lnSpc>
              <a:defRPr/>
            </a:pPr>
            <a:r>
              <a:rPr lang="en-US" sz="3200" dirty="0">
                <a:solidFill>
                  <a:schemeClr val="tx1"/>
                </a:solidFill>
              </a:rPr>
              <a:t>Are usually quantifiable </a:t>
            </a:r>
          </a:p>
          <a:p>
            <a:pPr marL="512064" indent="-512064">
              <a:lnSpc>
                <a:spcPct val="110000"/>
              </a:lnSpc>
              <a:defRPr/>
            </a:pPr>
            <a:r>
              <a:rPr lang="en-US" sz="3200" dirty="0">
                <a:solidFill>
                  <a:schemeClr val="tx1"/>
                </a:solidFill>
              </a:rPr>
              <a:t>Do not guarantee an advocacy win</a:t>
            </a:r>
          </a:p>
          <a:p>
            <a:pPr marL="0" indent="0">
              <a:buNone/>
            </a:pPr>
            <a:endParaRPr lang="en-US" dirty="0"/>
          </a:p>
        </p:txBody>
      </p:sp>
      <p:sp>
        <p:nvSpPr>
          <p:cNvPr id="158722" name="Title 1">
            <a:extLst>
              <a:ext uri="{FF2B5EF4-FFF2-40B4-BE49-F238E27FC236}">
                <a16:creationId xmlns:a16="http://schemas.microsoft.com/office/drawing/2014/main" id="{F8EAF998-105F-4F3A-97D5-5CE219B68BBE}"/>
              </a:ext>
            </a:extLst>
          </p:cNvPr>
          <p:cNvSpPr>
            <a:spLocks noGrp="1"/>
          </p:cNvSpPr>
          <p:nvPr>
            <p:ph type="title"/>
          </p:nvPr>
        </p:nvSpPr>
        <p:spPr/>
        <p:txBody>
          <a:bodyPr/>
          <a:lstStyle/>
          <a:p>
            <a:r>
              <a:rPr lang="en-US" altLang="en-US" dirty="0"/>
              <a:t>Step 8—Measuring Outputs</a:t>
            </a:r>
            <a:endParaRPr lang="en-GB" altLang="en-US" dirty="0"/>
          </a:p>
        </p:txBody>
      </p:sp>
      <p:sp>
        <p:nvSpPr>
          <p:cNvPr id="2" name="Content Placeholder 1">
            <a:extLst>
              <a:ext uri="{FF2B5EF4-FFF2-40B4-BE49-F238E27FC236}">
                <a16:creationId xmlns:a16="http://schemas.microsoft.com/office/drawing/2014/main" id="{11A76CE5-68A0-974B-AB6F-1C767F741322}"/>
              </a:ext>
            </a:extLst>
          </p:cNvPr>
          <p:cNvSpPr>
            <a:spLocks noGrp="1"/>
          </p:cNvSpPr>
          <p:nvPr>
            <p:ph sz="half" idx="4294967295"/>
          </p:nvPr>
        </p:nvSpPr>
        <p:spPr>
          <a:xfrm>
            <a:off x="6346723" y="1445741"/>
            <a:ext cx="5181600" cy="4351338"/>
          </a:xfrm>
        </p:spPr>
        <p:txBody>
          <a:bodyPr>
            <a:normAutofit/>
          </a:bodyPr>
          <a:lstStyle/>
          <a:p>
            <a:pPr marL="512064" indent="-512064">
              <a:lnSpc>
                <a:spcPct val="110000"/>
              </a:lnSpc>
              <a:buFont typeface="Arial" panose="020B0604020202020204" pitchFamily="34" charset="0"/>
              <a:buNone/>
              <a:defRPr/>
            </a:pPr>
            <a:r>
              <a:rPr lang="en-US" sz="3200" dirty="0">
                <a:solidFill>
                  <a:srgbClr val="E35880"/>
                </a:solidFill>
              </a:rPr>
              <a:t>Examples</a:t>
            </a:r>
          </a:p>
          <a:p>
            <a:pPr marL="512064" indent="-512064">
              <a:lnSpc>
                <a:spcPct val="110000"/>
              </a:lnSpc>
              <a:defRPr/>
            </a:pPr>
            <a:r>
              <a:rPr lang="en-US" sz="3200" dirty="0"/>
              <a:t>Meetings held with decision-makers</a:t>
            </a:r>
          </a:p>
          <a:p>
            <a:pPr marL="512064" indent="-512064">
              <a:lnSpc>
                <a:spcPct val="110000"/>
              </a:lnSpc>
              <a:defRPr/>
            </a:pPr>
            <a:r>
              <a:rPr lang="en-US" sz="3200" dirty="0"/>
              <a:t>Policy briefs or presentations</a:t>
            </a:r>
          </a:p>
          <a:p>
            <a:pPr marL="512064" indent="-512064">
              <a:lnSpc>
                <a:spcPct val="110000"/>
              </a:lnSpc>
              <a:defRPr/>
            </a:pPr>
            <a:r>
              <a:rPr lang="en-US" sz="3200" dirty="0"/>
              <a:t>Gap or landscape analysis report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FB1569-180B-8A45-A20A-B1BDBCBC6FAA}"/>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8945BF20-8B6F-436F-9821-35A3C7A2BC75}"/>
              </a:ext>
            </a:extLst>
          </p:cNvPr>
          <p:cNvSpPr>
            <a:spLocks noGrp="1"/>
          </p:cNvSpPr>
          <p:nvPr>
            <p:ph type="title"/>
          </p:nvPr>
        </p:nvSpPr>
        <p:spPr/>
        <p:txBody>
          <a:bodyPr/>
          <a:lstStyle/>
          <a:p>
            <a:r>
              <a:rPr lang="en-US" dirty="0"/>
              <a:t>Sample Outputs</a:t>
            </a:r>
          </a:p>
        </p:txBody>
      </p:sp>
      <p:graphicFrame>
        <p:nvGraphicFramePr>
          <p:cNvPr id="5" name="Table 5">
            <a:extLst>
              <a:ext uri="{FF2B5EF4-FFF2-40B4-BE49-F238E27FC236}">
                <a16:creationId xmlns:a16="http://schemas.microsoft.com/office/drawing/2014/main" id="{75C71AE9-36F2-457B-BBCF-1CB5DB725403}"/>
              </a:ext>
            </a:extLst>
          </p:cNvPr>
          <p:cNvGraphicFramePr>
            <a:graphicFrameLocks noGrp="1"/>
          </p:cNvGraphicFramePr>
          <p:nvPr>
            <p:extLst>
              <p:ext uri="{D42A27DB-BD31-4B8C-83A1-F6EECF244321}">
                <p14:modId xmlns:p14="http://schemas.microsoft.com/office/powerpoint/2010/main" val="4236971928"/>
              </p:ext>
            </p:extLst>
          </p:nvPr>
        </p:nvGraphicFramePr>
        <p:xfrm>
          <a:off x="578498" y="1445742"/>
          <a:ext cx="11035004" cy="5113822"/>
        </p:xfrm>
        <a:graphic>
          <a:graphicData uri="http://schemas.openxmlformats.org/drawingml/2006/table">
            <a:tbl>
              <a:tblPr firstRow="1" bandRow="1">
                <a:tableStyleId>{FABFCF23-3B69-468F-B69F-88F6DE6A72F2}</a:tableStyleId>
              </a:tblPr>
              <a:tblGrid>
                <a:gridCol w="4777273">
                  <a:extLst>
                    <a:ext uri="{9D8B030D-6E8A-4147-A177-3AD203B41FA5}">
                      <a16:colId xmlns:a16="http://schemas.microsoft.com/office/drawing/2014/main" val="3929736432"/>
                    </a:ext>
                  </a:extLst>
                </a:gridCol>
                <a:gridCol w="3340360">
                  <a:extLst>
                    <a:ext uri="{9D8B030D-6E8A-4147-A177-3AD203B41FA5}">
                      <a16:colId xmlns:a16="http://schemas.microsoft.com/office/drawing/2014/main" val="1463842177"/>
                    </a:ext>
                  </a:extLst>
                </a:gridCol>
                <a:gridCol w="2917371">
                  <a:extLst>
                    <a:ext uri="{9D8B030D-6E8A-4147-A177-3AD203B41FA5}">
                      <a16:colId xmlns:a16="http://schemas.microsoft.com/office/drawing/2014/main" val="1850930710"/>
                    </a:ext>
                  </a:extLst>
                </a:gridCol>
              </a:tblGrid>
              <a:tr h="878359">
                <a:tc gridSpan="3">
                  <a:txBody>
                    <a:bodyPr/>
                    <a:lstStyle/>
                    <a:p>
                      <a:r>
                        <a:rPr lang="en-US" sz="2800" dirty="0">
                          <a:latin typeface="Tahoma" panose="020B0604030504040204" pitchFamily="34" charset="0"/>
                          <a:ea typeface="Tahoma" panose="020B0604030504040204" pitchFamily="34" charset="0"/>
                          <a:cs typeface="Tahoma" panose="020B0604030504040204" pitchFamily="34" charset="0"/>
                        </a:rPr>
                        <a:t>Objective: </a:t>
                      </a:r>
                      <a:r>
                        <a:rPr lang="en-US" sz="2800" b="0" dirty="0">
                          <a:latin typeface="Tahoma" panose="020B0604030504040204" pitchFamily="34" charset="0"/>
                          <a:ea typeface="Tahoma" panose="020B0604030504040204" pitchFamily="34" charset="0"/>
                          <a:cs typeface="Tahoma" panose="020B0604030504040204" pitchFamily="34" charset="0"/>
                        </a:rPr>
                        <a:t>The State Minister of Finance allocates $100,000 in the health budget to hire and train midwives by July 2021.</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E35880"/>
                    </a:solidFill>
                  </a:tcPr>
                </a:tc>
                <a:tc hMerge="1">
                  <a:txBody>
                    <a:bodyPr/>
                    <a:lstStyle/>
                    <a:p>
                      <a:endParaRPr lang="en-US" sz="20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2D95"/>
                    </a:solidFill>
                  </a:tcPr>
                </a:tc>
                <a:tc hMerge="1">
                  <a:txBody>
                    <a:bodyPr/>
                    <a:lstStyle/>
                    <a:p>
                      <a:endParaRPr lang="en-US" sz="20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2D95"/>
                    </a:solidFill>
                  </a:tcPr>
                </a:tc>
                <a:extLst>
                  <a:ext uri="{0D108BD9-81ED-4DB2-BD59-A6C34878D82A}">
                    <a16:rowId xmlns:a16="http://schemas.microsoft.com/office/drawing/2014/main" val="1523959273"/>
                  </a:ext>
                </a:extLst>
              </a:tr>
              <a:tr h="496464">
                <a:tc>
                  <a:txBody>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Activity</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E35880"/>
                    </a:solidFill>
                  </a:tcPr>
                </a:tc>
                <a:tc>
                  <a:txBody>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Output</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E35880"/>
                    </a:solidFill>
                  </a:tcPr>
                </a:tc>
                <a:tc>
                  <a:txBody>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Data source</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E35880"/>
                    </a:solidFill>
                  </a:tcPr>
                </a:tc>
                <a:extLst>
                  <a:ext uri="{0D108BD9-81ED-4DB2-BD59-A6C34878D82A}">
                    <a16:rowId xmlns:a16="http://schemas.microsoft.com/office/drawing/2014/main" val="3649854367"/>
                  </a:ext>
                </a:extLst>
              </a:tr>
              <a:tr h="1145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Determine the number of maternal health providers in the state and map gaps in coverage </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Gap analysis completed by January 2021 </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Copy of printed/electronic gap analysis report </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1559101"/>
                  </a:ext>
                </a:extLst>
              </a:tr>
              <a:tr h="1145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Estimate costs of hiring and training midwives 	</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F6B5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Costing estimates completed by February 2021 </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F6B5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Copy of costing analysis report </a:t>
                      </a:r>
                    </a:p>
                    <a:p>
                      <a:endParaRPr lang="en-US" sz="1800" dirty="0">
                        <a:latin typeface="Tahoma" panose="020B0604030504040204" pitchFamily="34" charset="0"/>
                        <a:ea typeface="Tahoma" panose="020B0604030504040204" pitchFamily="34" charset="0"/>
                        <a:cs typeface="Tahoma" panose="020B0604030504040204" pitchFamily="34" charset="0"/>
                      </a:endParaRP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F6B5D1"/>
                    </a:solidFill>
                  </a:tcPr>
                </a:tc>
                <a:extLst>
                  <a:ext uri="{0D108BD9-81ED-4DB2-BD59-A6C34878D82A}">
                    <a16:rowId xmlns:a16="http://schemas.microsoft.com/office/drawing/2014/main" val="1282807743"/>
                  </a:ext>
                </a:extLst>
              </a:tr>
              <a:tr h="13811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Meet with the State Minister of Finance to present evidence and advocacy ask 	</a:t>
                      </a:r>
                    </a:p>
                    <a:p>
                      <a:endParaRPr lang="en-US" sz="1800" dirty="0">
                        <a:latin typeface="Tahoma" panose="020B0604030504040204" pitchFamily="34" charset="0"/>
                        <a:ea typeface="Tahoma" panose="020B0604030504040204" pitchFamily="34" charset="0"/>
                        <a:cs typeface="Tahoma" panose="020B0604030504040204" pitchFamily="34" charset="0"/>
                      </a:endParaRP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Advocacy meeting held with the Minister of Finance by May 2021</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Meeting notes </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8768691"/>
                  </a:ext>
                </a:extLst>
              </a:tr>
            </a:tbl>
          </a:graphicData>
        </a:graphic>
      </p:graphicFrame>
    </p:spTree>
    <p:extLst>
      <p:ext uri="{BB962C8B-B14F-4D97-AF65-F5344CB8AC3E}">
        <p14:creationId xmlns:p14="http://schemas.microsoft.com/office/powerpoint/2010/main" val="26136929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36C68F-E62E-49FF-AF62-3DEC8F5057BC}"/>
              </a:ext>
            </a:extLst>
          </p:cNvPr>
          <p:cNvSpPr>
            <a:spLocks noGrp="1"/>
          </p:cNvSpPr>
          <p:nvPr>
            <p:ph idx="1"/>
          </p:nvPr>
        </p:nvSpPr>
        <p:spPr>
          <a:xfrm>
            <a:off x="838200" y="1298258"/>
            <a:ext cx="10515600" cy="4731221"/>
          </a:xfrm>
        </p:spPr>
        <p:txBody>
          <a:bodyPr/>
          <a:lstStyle/>
          <a:p>
            <a:pPr marL="512064" indent="-512064" algn="ctr">
              <a:lnSpc>
                <a:spcPct val="110000"/>
              </a:lnSpc>
              <a:buNone/>
            </a:pPr>
            <a:r>
              <a:rPr lang="en-US" b="0" i="0" u="none" strike="noStrike" baseline="0" dirty="0"/>
              <a:t>From your work plan, select three key activities most important for you to monitor. Identify the associated output(s) and source(s) you will use to verify them.</a:t>
            </a:r>
          </a:p>
          <a:p>
            <a:pPr marL="0" indent="0">
              <a:buNone/>
            </a:pPr>
            <a:endParaRPr lang="en-US" dirty="0"/>
          </a:p>
          <a:p>
            <a:pPr marL="0" indent="0">
              <a:buNone/>
            </a:pPr>
            <a:endParaRPr lang="en-US" sz="1800" b="0" i="0" u="none" strike="noStrike" baseline="0" dirty="0">
              <a:solidFill>
                <a:srgbClr val="E3567E"/>
              </a:solidFill>
              <a:latin typeface="Futura PT Demi"/>
            </a:endParaRPr>
          </a:p>
          <a:p>
            <a:endParaRPr lang="en-US" dirty="0"/>
          </a:p>
        </p:txBody>
      </p:sp>
      <p:sp>
        <p:nvSpPr>
          <p:cNvPr id="3" name="Title 2">
            <a:extLst>
              <a:ext uri="{FF2B5EF4-FFF2-40B4-BE49-F238E27FC236}">
                <a16:creationId xmlns:a16="http://schemas.microsoft.com/office/drawing/2014/main" id="{8945BF20-8B6F-436F-9821-35A3C7A2BC75}"/>
              </a:ext>
            </a:extLst>
          </p:cNvPr>
          <p:cNvSpPr>
            <a:spLocks noGrp="1"/>
          </p:cNvSpPr>
          <p:nvPr>
            <p:ph type="title"/>
          </p:nvPr>
        </p:nvSpPr>
        <p:spPr/>
        <p:txBody>
          <a:bodyPr/>
          <a:lstStyle/>
          <a:p>
            <a:r>
              <a:rPr lang="en-US" dirty="0"/>
              <a:t>8.1 Outputs</a:t>
            </a:r>
          </a:p>
        </p:txBody>
      </p:sp>
      <p:graphicFrame>
        <p:nvGraphicFramePr>
          <p:cNvPr id="6" name="Table 5">
            <a:extLst>
              <a:ext uri="{FF2B5EF4-FFF2-40B4-BE49-F238E27FC236}">
                <a16:creationId xmlns:a16="http://schemas.microsoft.com/office/drawing/2014/main" id="{DCEA3491-573D-AC41-BCDC-4F5EADF82163}"/>
              </a:ext>
            </a:extLst>
          </p:cNvPr>
          <p:cNvGraphicFramePr>
            <a:graphicFrameLocks noGrp="1"/>
          </p:cNvGraphicFramePr>
          <p:nvPr>
            <p:extLst>
              <p:ext uri="{D42A27DB-BD31-4B8C-83A1-F6EECF244321}">
                <p14:modId xmlns:p14="http://schemas.microsoft.com/office/powerpoint/2010/main" val="3238986845"/>
              </p:ext>
            </p:extLst>
          </p:nvPr>
        </p:nvGraphicFramePr>
        <p:xfrm>
          <a:off x="838200" y="3018636"/>
          <a:ext cx="10224796" cy="3651575"/>
        </p:xfrm>
        <a:graphic>
          <a:graphicData uri="http://schemas.openxmlformats.org/drawingml/2006/table">
            <a:tbl>
              <a:tblPr firstRow="1" bandRow="1">
                <a:tableStyleId>{FABFCF23-3B69-468F-B69F-88F6DE6A72F2}</a:tableStyleId>
              </a:tblPr>
              <a:tblGrid>
                <a:gridCol w="4426518">
                  <a:extLst>
                    <a:ext uri="{9D8B030D-6E8A-4147-A177-3AD203B41FA5}">
                      <a16:colId xmlns:a16="http://schemas.microsoft.com/office/drawing/2014/main" val="3929736432"/>
                    </a:ext>
                  </a:extLst>
                </a:gridCol>
                <a:gridCol w="3095105">
                  <a:extLst>
                    <a:ext uri="{9D8B030D-6E8A-4147-A177-3AD203B41FA5}">
                      <a16:colId xmlns:a16="http://schemas.microsoft.com/office/drawing/2014/main" val="1463842177"/>
                    </a:ext>
                  </a:extLst>
                </a:gridCol>
                <a:gridCol w="2703173">
                  <a:extLst>
                    <a:ext uri="{9D8B030D-6E8A-4147-A177-3AD203B41FA5}">
                      <a16:colId xmlns:a16="http://schemas.microsoft.com/office/drawing/2014/main" val="1850930710"/>
                    </a:ext>
                  </a:extLst>
                </a:gridCol>
              </a:tblGrid>
              <a:tr h="0">
                <a:tc gridSpan="3">
                  <a:txBody>
                    <a:body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Objective:</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E35880"/>
                    </a:solidFill>
                  </a:tcPr>
                </a:tc>
                <a:tc hMerge="1">
                  <a:txBody>
                    <a:bodyPr/>
                    <a:lstStyle/>
                    <a:p>
                      <a:endParaRPr lang="en-US" sz="20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2D95"/>
                    </a:solidFill>
                  </a:tcPr>
                </a:tc>
                <a:tc hMerge="1">
                  <a:txBody>
                    <a:bodyPr/>
                    <a:lstStyle/>
                    <a:p>
                      <a:endParaRPr lang="en-US" sz="20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2D95"/>
                    </a:solidFill>
                  </a:tcPr>
                </a:tc>
                <a:extLst>
                  <a:ext uri="{0D108BD9-81ED-4DB2-BD59-A6C34878D82A}">
                    <a16:rowId xmlns:a16="http://schemas.microsoft.com/office/drawing/2014/main" val="2055377398"/>
                  </a:ext>
                </a:extLst>
              </a:tr>
              <a:tr h="0">
                <a:tc>
                  <a:txBody>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Activity</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E35880"/>
                    </a:solidFill>
                  </a:tcPr>
                </a:tc>
                <a:tc>
                  <a:txBody>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Output</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E35880"/>
                    </a:solidFill>
                  </a:tcPr>
                </a:tc>
                <a:tc>
                  <a:txBody>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Data source</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E35880"/>
                    </a:solidFill>
                  </a:tcPr>
                </a:tc>
                <a:extLst>
                  <a:ext uri="{0D108BD9-81ED-4DB2-BD59-A6C34878D82A}">
                    <a16:rowId xmlns:a16="http://schemas.microsoft.com/office/drawing/2014/main" val="3649854367"/>
                  </a:ext>
                </a:extLst>
              </a:tr>
              <a:tr h="847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1559101"/>
                  </a:ext>
                </a:extLst>
              </a:tr>
              <a:tr h="847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F6B5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F6B5D1"/>
                    </a:solidFill>
                  </a:tcPr>
                </a:tc>
                <a:tc>
                  <a:txBody>
                    <a:bodyPr/>
                    <a:lstStyle/>
                    <a:p>
                      <a:endParaRPr lang="en-US" sz="1800" dirty="0">
                        <a:latin typeface="Tahoma" panose="020B0604030504040204" pitchFamily="34" charset="0"/>
                        <a:ea typeface="Tahoma" panose="020B0604030504040204" pitchFamily="34" charset="0"/>
                        <a:cs typeface="Tahoma" panose="020B0604030504040204" pitchFamily="34" charset="0"/>
                      </a:endParaRP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F6B5D1"/>
                    </a:solidFill>
                  </a:tcPr>
                </a:tc>
                <a:extLst>
                  <a:ext uri="{0D108BD9-81ED-4DB2-BD59-A6C34878D82A}">
                    <a16:rowId xmlns:a16="http://schemas.microsoft.com/office/drawing/2014/main" val="1282807743"/>
                  </a:ext>
                </a:extLst>
              </a:tr>
              <a:tr h="1102295">
                <a:tc>
                  <a:txBody>
                    <a:bodyPr/>
                    <a:lstStyle/>
                    <a:p>
                      <a:endParaRPr lang="en-US" sz="1800" dirty="0">
                        <a:latin typeface="Tahoma" panose="020B0604030504040204" pitchFamily="34" charset="0"/>
                        <a:ea typeface="Tahoma" panose="020B0604030504040204" pitchFamily="34" charset="0"/>
                        <a:cs typeface="Tahoma" panose="020B0604030504040204" pitchFamily="34" charset="0"/>
                      </a:endParaRP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8768691"/>
                  </a:ext>
                </a:extLst>
              </a:tr>
            </a:tbl>
          </a:graphicData>
        </a:graphic>
      </p:graphicFrame>
    </p:spTree>
    <p:extLst>
      <p:ext uri="{BB962C8B-B14F-4D97-AF65-F5344CB8AC3E}">
        <p14:creationId xmlns:p14="http://schemas.microsoft.com/office/powerpoint/2010/main" val="1634696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C32EFC6-CC0E-4A68-BD21-1D82B4C96BFE}"/>
              </a:ext>
            </a:extLst>
          </p:cNvPr>
          <p:cNvSpPr>
            <a:spLocks noGrp="1"/>
          </p:cNvSpPr>
          <p:nvPr>
            <p:ph idx="1"/>
          </p:nvPr>
        </p:nvSpPr>
        <p:spPr>
          <a:xfrm>
            <a:off x="838200" y="1445741"/>
            <a:ext cx="5257800" cy="4731221"/>
          </a:xfrm>
        </p:spPr>
        <p:txBody>
          <a:bodyPr>
            <a:normAutofit fontScale="92500"/>
          </a:bodyPr>
          <a:lstStyle/>
          <a:p>
            <a:pPr marL="512064" indent="-512064">
              <a:lnSpc>
                <a:spcPct val="110000"/>
              </a:lnSpc>
              <a:buNone/>
              <a:defRPr/>
            </a:pPr>
            <a:r>
              <a:rPr lang="en-US" dirty="0">
                <a:solidFill>
                  <a:srgbClr val="E35880"/>
                </a:solidFill>
              </a:rPr>
              <a:t>Outcomes</a:t>
            </a:r>
          </a:p>
          <a:p>
            <a:pPr marL="512064" indent="-512064">
              <a:lnSpc>
                <a:spcPct val="110000"/>
              </a:lnSpc>
              <a:defRPr/>
            </a:pPr>
            <a:r>
              <a:rPr lang="en-US" dirty="0">
                <a:solidFill>
                  <a:schemeClr val="tx1"/>
                </a:solidFill>
              </a:rPr>
              <a:t>Reflect the effectiveness of your strategy</a:t>
            </a:r>
          </a:p>
          <a:p>
            <a:pPr marL="512064" indent="-512064">
              <a:lnSpc>
                <a:spcPct val="110000"/>
              </a:lnSpc>
              <a:defRPr/>
            </a:pPr>
            <a:r>
              <a:rPr lang="en-US" dirty="0">
                <a:solidFill>
                  <a:schemeClr val="tx1"/>
                </a:solidFill>
              </a:rPr>
              <a:t>Tell </a:t>
            </a:r>
            <a:r>
              <a:rPr lang="en-US" dirty="0"/>
              <a:t>others</a:t>
            </a:r>
            <a:r>
              <a:rPr lang="en-US" dirty="0">
                <a:solidFill>
                  <a:schemeClr val="tx1"/>
                </a:solidFill>
              </a:rPr>
              <a:t> if a SMART objective/advocacy win has been achieved</a:t>
            </a:r>
          </a:p>
          <a:p>
            <a:pPr marL="512064" indent="-512064">
              <a:lnSpc>
                <a:spcPct val="110000"/>
              </a:lnSpc>
              <a:defRPr/>
            </a:pPr>
            <a:r>
              <a:rPr lang="en-US" dirty="0">
                <a:solidFill>
                  <a:schemeClr val="tx1"/>
                </a:solidFill>
              </a:rPr>
              <a:t>May identify other intended and unintended consequences of the advocacy effort</a:t>
            </a:r>
          </a:p>
          <a:p>
            <a:pPr>
              <a:spcBef>
                <a:spcPts val="600"/>
              </a:spcBef>
              <a:spcAft>
                <a:spcPts val="600"/>
              </a:spcAft>
              <a:defRPr/>
            </a:pPr>
            <a:endParaRPr lang="en-US" dirty="0">
              <a:solidFill>
                <a:schemeClr val="tx1"/>
              </a:solidFill>
            </a:endParaRPr>
          </a:p>
          <a:p>
            <a:pPr>
              <a:spcBef>
                <a:spcPts val="600"/>
              </a:spcBef>
              <a:spcAft>
                <a:spcPts val="600"/>
              </a:spcAft>
              <a:defRPr/>
            </a:pPr>
            <a:endParaRPr lang="en-GB" dirty="0">
              <a:solidFill>
                <a:schemeClr val="tx1"/>
              </a:solidFill>
            </a:endParaRPr>
          </a:p>
        </p:txBody>
      </p:sp>
      <p:sp>
        <p:nvSpPr>
          <p:cNvPr id="160770" name="Title 1">
            <a:extLst>
              <a:ext uri="{FF2B5EF4-FFF2-40B4-BE49-F238E27FC236}">
                <a16:creationId xmlns:a16="http://schemas.microsoft.com/office/drawing/2014/main" id="{1A9BE8E1-1FFB-4767-94DC-128121494AF9}"/>
              </a:ext>
            </a:extLst>
          </p:cNvPr>
          <p:cNvSpPr>
            <a:spLocks noGrp="1"/>
          </p:cNvSpPr>
          <p:nvPr>
            <p:ph type="title"/>
          </p:nvPr>
        </p:nvSpPr>
        <p:spPr/>
        <p:txBody>
          <a:bodyPr/>
          <a:lstStyle/>
          <a:p>
            <a:r>
              <a:rPr lang="en-US" altLang="en-US" dirty="0"/>
              <a:t>Step 8—Measuring Outcomes</a:t>
            </a:r>
            <a:endParaRPr lang="en-GB" altLang="en-US" dirty="0"/>
          </a:p>
        </p:txBody>
      </p:sp>
      <p:sp>
        <p:nvSpPr>
          <p:cNvPr id="6" name="Content Placeholder 5">
            <a:extLst>
              <a:ext uri="{FF2B5EF4-FFF2-40B4-BE49-F238E27FC236}">
                <a16:creationId xmlns:a16="http://schemas.microsoft.com/office/drawing/2014/main" id="{D819E4FE-3816-4C8B-8E8A-D739052494A6}"/>
              </a:ext>
            </a:extLst>
          </p:cNvPr>
          <p:cNvSpPr>
            <a:spLocks noGrp="1"/>
          </p:cNvSpPr>
          <p:nvPr>
            <p:ph sz="half" idx="4294967295"/>
          </p:nvPr>
        </p:nvSpPr>
        <p:spPr>
          <a:xfrm>
            <a:off x="6685936" y="1445741"/>
            <a:ext cx="5181600" cy="4351338"/>
          </a:xfrm>
        </p:spPr>
        <p:txBody>
          <a:bodyPr>
            <a:normAutofit fontScale="92500" lnSpcReduction="10000"/>
          </a:bodyPr>
          <a:lstStyle/>
          <a:p>
            <a:pPr marL="512064" indent="-512064">
              <a:lnSpc>
                <a:spcPct val="110000"/>
              </a:lnSpc>
              <a:spcAft>
                <a:spcPts val="600"/>
              </a:spcAft>
              <a:buFont typeface="Wingdings" panose="05000000000000000000" pitchFamily="2" charset="2"/>
              <a:buNone/>
              <a:defRPr/>
            </a:pPr>
            <a:r>
              <a:rPr lang="en-US" dirty="0">
                <a:solidFill>
                  <a:srgbClr val="E35880"/>
                </a:solidFill>
              </a:rPr>
              <a:t>Examples</a:t>
            </a:r>
          </a:p>
          <a:p>
            <a:pPr marL="512064" indent="-512064">
              <a:lnSpc>
                <a:spcPct val="110000"/>
              </a:lnSpc>
              <a:spcAft>
                <a:spcPts val="600"/>
              </a:spcAft>
              <a:defRPr/>
            </a:pPr>
            <a:r>
              <a:rPr lang="en-US" dirty="0"/>
              <a:t>Increases in budget allocations, verifiable by official documents</a:t>
            </a:r>
          </a:p>
          <a:p>
            <a:pPr marL="512064" indent="-512064">
              <a:lnSpc>
                <a:spcPct val="110000"/>
              </a:lnSpc>
              <a:spcAft>
                <a:spcPts val="600"/>
              </a:spcAft>
              <a:defRPr/>
            </a:pPr>
            <a:r>
              <a:rPr lang="en-US" dirty="0"/>
              <a:t>Policy changes, including changes in administrative policy</a:t>
            </a:r>
          </a:p>
          <a:p>
            <a:pPr marL="512064" indent="-512064">
              <a:lnSpc>
                <a:spcPct val="110000"/>
              </a:lnSpc>
              <a:spcAft>
                <a:spcPts val="600"/>
              </a:spcAft>
              <a:defRPr/>
            </a:pPr>
            <a:r>
              <a:rPr lang="en-US" dirty="0"/>
              <a:t>Programmatic changes resulting from a policy change</a:t>
            </a:r>
            <a:endParaRPr lang="en-GB" dirty="0"/>
          </a:p>
          <a:p>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36C68F-E62E-49FF-AF62-3DEC8F5057BC}"/>
              </a:ext>
            </a:extLst>
          </p:cNvPr>
          <p:cNvSpPr>
            <a:spLocks noGrp="1"/>
          </p:cNvSpPr>
          <p:nvPr>
            <p:ph idx="1"/>
          </p:nvPr>
        </p:nvSpPr>
        <p:spPr/>
        <p:txBody>
          <a:bodyPr/>
          <a:lstStyle/>
          <a:p>
            <a:pPr marL="0" indent="0">
              <a:buNone/>
            </a:pPr>
            <a:endParaRPr lang="en-US" sz="1800" b="0" i="0" u="none" strike="noStrike" baseline="0" dirty="0">
              <a:solidFill>
                <a:srgbClr val="E3567E"/>
              </a:solidFill>
              <a:latin typeface="Futura PT Demi"/>
            </a:endParaRPr>
          </a:p>
          <a:p>
            <a:endParaRPr lang="en-US" dirty="0"/>
          </a:p>
        </p:txBody>
      </p:sp>
      <p:sp>
        <p:nvSpPr>
          <p:cNvPr id="3" name="Title 2">
            <a:extLst>
              <a:ext uri="{FF2B5EF4-FFF2-40B4-BE49-F238E27FC236}">
                <a16:creationId xmlns:a16="http://schemas.microsoft.com/office/drawing/2014/main" id="{8945BF20-8B6F-436F-9821-35A3C7A2BC75}"/>
              </a:ext>
            </a:extLst>
          </p:cNvPr>
          <p:cNvSpPr>
            <a:spLocks noGrp="1"/>
          </p:cNvSpPr>
          <p:nvPr>
            <p:ph type="title"/>
          </p:nvPr>
        </p:nvSpPr>
        <p:spPr/>
        <p:txBody>
          <a:bodyPr/>
          <a:lstStyle/>
          <a:p>
            <a:r>
              <a:rPr lang="en-US" dirty="0"/>
              <a:t>8.2 Sample Outcomes</a:t>
            </a:r>
          </a:p>
        </p:txBody>
      </p:sp>
      <p:graphicFrame>
        <p:nvGraphicFramePr>
          <p:cNvPr id="6" name="Table 5">
            <a:extLst>
              <a:ext uri="{FF2B5EF4-FFF2-40B4-BE49-F238E27FC236}">
                <a16:creationId xmlns:a16="http://schemas.microsoft.com/office/drawing/2014/main" id="{DCEA3491-573D-AC41-BCDC-4F5EADF82163}"/>
              </a:ext>
            </a:extLst>
          </p:cNvPr>
          <p:cNvGraphicFramePr>
            <a:graphicFrameLocks noGrp="1"/>
          </p:cNvGraphicFramePr>
          <p:nvPr>
            <p:extLst>
              <p:ext uri="{D42A27DB-BD31-4B8C-83A1-F6EECF244321}">
                <p14:modId xmlns:p14="http://schemas.microsoft.com/office/powerpoint/2010/main" val="1732393946"/>
              </p:ext>
            </p:extLst>
          </p:nvPr>
        </p:nvGraphicFramePr>
        <p:xfrm>
          <a:off x="983602" y="1830151"/>
          <a:ext cx="10224796" cy="3962400"/>
        </p:xfrm>
        <a:graphic>
          <a:graphicData uri="http://schemas.openxmlformats.org/drawingml/2006/table">
            <a:tbl>
              <a:tblPr firstRow="1" bandRow="1">
                <a:tableStyleId>{FABFCF23-3B69-468F-B69F-88F6DE6A72F2}</a:tableStyleId>
              </a:tblPr>
              <a:tblGrid>
                <a:gridCol w="3796004">
                  <a:extLst>
                    <a:ext uri="{9D8B030D-6E8A-4147-A177-3AD203B41FA5}">
                      <a16:colId xmlns:a16="http://schemas.microsoft.com/office/drawing/2014/main" val="3929736432"/>
                    </a:ext>
                  </a:extLst>
                </a:gridCol>
                <a:gridCol w="2407298">
                  <a:extLst>
                    <a:ext uri="{9D8B030D-6E8A-4147-A177-3AD203B41FA5}">
                      <a16:colId xmlns:a16="http://schemas.microsoft.com/office/drawing/2014/main" val="1463842177"/>
                    </a:ext>
                  </a:extLst>
                </a:gridCol>
                <a:gridCol w="4021494">
                  <a:extLst>
                    <a:ext uri="{9D8B030D-6E8A-4147-A177-3AD203B41FA5}">
                      <a16:colId xmlns:a16="http://schemas.microsoft.com/office/drawing/2014/main" val="1850930710"/>
                    </a:ext>
                  </a:extLst>
                </a:gridCol>
              </a:tblGrid>
              <a:tr h="0">
                <a:tc gridSpan="3">
                  <a:txBody>
                    <a:bodyPr/>
                    <a:lstStyle/>
                    <a:p>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Objective: </a:t>
                      </a:r>
                      <a:r>
                        <a:rPr lang="en-US" sz="2800" b="0" dirty="0">
                          <a:solidFill>
                            <a:schemeClr val="bg1"/>
                          </a:solidFill>
                          <a:latin typeface="Tahoma" panose="020B0604030504040204" pitchFamily="34" charset="0"/>
                          <a:ea typeface="Tahoma" panose="020B0604030504040204" pitchFamily="34" charset="0"/>
                          <a:cs typeface="Tahoma" panose="020B0604030504040204" pitchFamily="34" charset="0"/>
                        </a:rPr>
                        <a:t>The State Minister of Finance allocates $100,000 in the health budget to hire and train midwives by July 2021.</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E35880"/>
                    </a:solidFill>
                  </a:tcPr>
                </a:tc>
                <a:tc hMerge="1">
                  <a:txBody>
                    <a:bodyPr/>
                    <a:lstStyle/>
                    <a:p>
                      <a:endParaRPr lang="en-US" sz="20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2D95"/>
                    </a:solidFill>
                  </a:tcPr>
                </a:tc>
                <a:tc hMerge="1">
                  <a:txBody>
                    <a:bodyPr/>
                    <a:lstStyle/>
                    <a:p>
                      <a:endParaRPr lang="en-US" sz="20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2D95"/>
                    </a:solidFill>
                  </a:tcPr>
                </a:tc>
                <a:extLst>
                  <a:ext uri="{0D108BD9-81ED-4DB2-BD59-A6C34878D82A}">
                    <a16:rowId xmlns:a16="http://schemas.microsoft.com/office/drawing/2014/main" val="2055377398"/>
                  </a:ext>
                </a:extLst>
              </a:tr>
              <a:tr h="0">
                <a:tc>
                  <a:txBody>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Intended outcome</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E35880"/>
                    </a:solidFill>
                  </a:tcPr>
                </a:tc>
                <a:tc>
                  <a:txBody>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Outcome Indicator</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E35880"/>
                    </a:solidFill>
                  </a:tcPr>
                </a:tc>
                <a:tc>
                  <a:txBody>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Data source</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E35880"/>
                    </a:solidFill>
                  </a:tcPr>
                </a:tc>
                <a:extLst>
                  <a:ext uri="{0D108BD9-81ED-4DB2-BD59-A6C34878D82A}">
                    <a16:rowId xmlns:a16="http://schemas.microsoft.com/office/drawing/2014/main" val="3649854367"/>
                  </a:ext>
                </a:extLst>
              </a:tr>
              <a:tr h="847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1a. Budget allocation in the approved state budget for hiring and training midwives </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Amount of funds allocated 	</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Official state budget, FY 2021-22 	</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1559101"/>
                  </a:ext>
                </a:extLst>
              </a:tr>
              <a:tr h="847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1b. Disbursement of allocated funds to the Ministry of Health 	</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F6B5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Amount of funds disbursed 	</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F6B5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kern="1200" baseline="0" dirty="0">
                          <a:solidFill>
                            <a:schemeClr val="dk1"/>
                          </a:solidFill>
                          <a:latin typeface="Tahoma" panose="020B0604030504040204" pitchFamily="34" charset="0"/>
                          <a:ea typeface="Tahoma" panose="020B0604030504040204" pitchFamily="34" charset="0"/>
                          <a:cs typeface="Tahoma" panose="020B0604030504040204" pitchFamily="34" charset="0"/>
                        </a:rPr>
                        <a:t>Approved state Ministry of Health work plan, quarterly financial reports from the state Ministry of Finance 	</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F6B5D1"/>
                    </a:solidFill>
                  </a:tcPr>
                </a:tc>
                <a:extLst>
                  <a:ext uri="{0D108BD9-81ED-4DB2-BD59-A6C34878D82A}">
                    <a16:rowId xmlns:a16="http://schemas.microsoft.com/office/drawing/2014/main" val="1282807743"/>
                  </a:ext>
                </a:extLst>
              </a:tr>
            </a:tbl>
          </a:graphicData>
        </a:graphic>
      </p:graphicFrame>
    </p:spTree>
    <p:extLst>
      <p:ext uri="{BB962C8B-B14F-4D97-AF65-F5344CB8AC3E}">
        <p14:creationId xmlns:p14="http://schemas.microsoft.com/office/powerpoint/2010/main" val="4649163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36C68F-E62E-49FF-AF62-3DEC8F5057BC}"/>
              </a:ext>
            </a:extLst>
          </p:cNvPr>
          <p:cNvSpPr>
            <a:spLocks noGrp="1"/>
          </p:cNvSpPr>
          <p:nvPr>
            <p:ph idx="1"/>
          </p:nvPr>
        </p:nvSpPr>
        <p:spPr>
          <a:xfrm>
            <a:off x="838200" y="1416245"/>
            <a:ext cx="10515600" cy="4731221"/>
          </a:xfrm>
        </p:spPr>
        <p:txBody>
          <a:bodyPr/>
          <a:lstStyle/>
          <a:p>
            <a:pPr marL="512064" indent="-512064" algn="ctr">
              <a:lnSpc>
                <a:spcPct val="110000"/>
              </a:lnSpc>
              <a:buNone/>
            </a:pPr>
            <a:r>
              <a:rPr lang="en-US" b="0" i="0" u="none" strike="noStrike" baseline="0" dirty="0"/>
              <a:t>Select at least two outcomes to observe if/when your SMART objective is achieved. Identify an associated indicator(s) and source(s) you would use to verify them.</a:t>
            </a:r>
            <a:endParaRPr lang="en-US" dirty="0"/>
          </a:p>
          <a:p>
            <a:pPr marL="0" indent="0">
              <a:buNone/>
            </a:pPr>
            <a:endParaRPr lang="en-US" sz="1800" b="0" i="0" u="none" strike="noStrike" baseline="0" dirty="0">
              <a:solidFill>
                <a:srgbClr val="E3567E"/>
              </a:solidFill>
              <a:latin typeface="Futura PT Demi"/>
            </a:endParaRPr>
          </a:p>
          <a:p>
            <a:endParaRPr lang="en-US" dirty="0"/>
          </a:p>
        </p:txBody>
      </p:sp>
      <p:sp>
        <p:nvSpPr>
          <p:cNvPr id="3" name="Title 2">
            <a:extLst>
              <a:ext uri="{FF2B5EF4-FFF2-40B4-BE49-F238E27FC236}">
                <a16:creationId xmlns:a16="http://schemas.microsoft.com/office/drawing/2014/main" id="{8945BF20-8B6F-436F-9821-35A3C7A2BC75}"/>
              </a:ext>
            </a:extLst>
          </p:cNvPr>
          <p:cNvSpPr>
            <a:spLocks noGrp="1"/>
          </p:cNvSpPr>
          <p:nvPr>
            <p:ph type="title"/>
          </p:nvPr>
        </p:nvSpPr>
        <p:spPr/>
        <p:txBody>
          <a:bodyPr/>
          <a:lstStyle/>
          <a:p>
            <a:r>
              <a:rPr lang="en-US" dirty="0"/>
              <a:t>8.2 Outcomes</a:t>
            </a:r>
          </a:p>
        </p:txBody>
      </p:sp>
      <p:graphicFrame>
        <p:nvGraphicFramePr>
          <p:cNvPr id="6" name="Table 5">
            <a:extLst>
              <a:ext uri="{FF2B5EF4-FFF2-40B4-BE49-F238E27FC236}">
                <a16:creationId xmlns:a16="http://schemas.microsoft.com/office/drawing/2014/main" id="{DCEA3491-573D-AC41-BCDC-4F5EADF82163}"/>
              </a:ext>
            </a:extLst>
          </p:cNvPr>
          <p:cNvGraphicFramePr>
            <a:graphicFrameLocks noGrp="1"/>
          </p:cNvGraphicFramePr>
          <p:nvPr>
            <p:extLst>
              <p:ext uri="{D42A27DB-BD31-4B8C-83A1-F6EECF244321}">
                <p14:modId xmlns:p14="http://schemas.microsoft.com/office/powerpoint/2010/main" val="1145285377"/>
              </p:ext>
            </p:extLst>
          </p:nvPr>
        </p:nvGraphicFramePr>
        <p:xfrm>
          <a:off x="846945" y="3162655"/>
          <a:ext cx="10224796" cy="2549280"/>
        </p:xfrm>
        <a:graphic>
          <a:graphicData uri="http://schemas.openxmlformats.org/drawingml/2006/table">
            <a:tbl>
              <a:tblPr firstRow="1" bandRow="1">
                <a:tableStyleId>{FABFCF23-3B69-468F-B69F-88F6DE6A72F2}</a:tableStyleId>
              </a:tblPr>
              <a:tblGrid>
                <a:gridCol w="3371094">
                  <a:extLst>
                    <a:ext uri="{9D8B030D-6E8A-4147-A177-3AD203B41FA5}">
                      <a16:colId xmlns:a16="http://schemas.microsoft.com/office/drawing/2014/main" val="3929736432"/>
                    </a:ext>
                  </a:extLst>
                </a:gridCol>
                <a:gridCol w="2832208">
                  <a:extLst>
                    <a:ext uri="{9D8B030D-6E8A-4147-A177-3AD203B41FA5}">
                      <a16:colId xmlns:a16="http://schemas.microsoft.com/office/drawing/2014/main" val="1463842177"/>
                    </a:ext>
                  </a:extLst>
                </a:gridCol>
                <a:gridCol w="4021494">
                  <a:extLst>
                    <a:ext uri="{9D8B030D-6E8A-4147-A177-3AD203B41FA5}">
                      <a16:colId xmlns:a16="http://schemas.microsoft.com/office/drawing/2014/main" val="1850930710"/>
                    </a:ext>
                  </a:extLst>
                </a:gridCol>
              </a:tblGrid>
              <a:tr h="0">
                <a:tc gridSpan="3">
                  <a:txBody>
                    <a:bodyPr/>
                    <a:lstStyle/>
                    <a:p>
                      <a:r>
                        <a:rPr lang="en-US" sz="2400"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Objective:</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E35880"/>
                    </a:solidFill>
                  </a:tcPr>
                </a:tc>
                <a:tc hMerge="1">
                  <a:txBody>
                    <a:bodyPr/>
                    <a:lstStyle/>
                    <a:p>
                      <a:endParaRPr lang="en-US" sz="20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2D95"/>
                    </a:solidFill>
                  </a:tcPr>
                </a:tc>
                <a:tc hMerge="1">
                  <a:txBody>
                    <a:bodyPr/>
                    <a:lstStyle/>
                    <a:p>
                      <a:endParaRPr lang="en-US" sz="20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2D95"/>
                    </a:solidFill>
                  </a:tcPr>
                </a:tc>
                <a:extLst>
                  <a:ext uri="{0D108BD9-81ED-4DB2-BD59-A6C34878D82A}">
                    <a16:rowId xmlns:a16="http://schemas.microsoft.com/office/drawing/2014/main" val="2055377398"/>
                  </a:ext>
                </a:extLst>
              </a:tr>
              <a:tr h="0">
                <a:tc>
                  <a:txBody>
                    <a:bodyPr/>
                    <a:lstStyle/>
                    <a:p>
                      <a:r>
                        <a:rPr lang="en-US" sz="2000" b="1"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Intended outcome</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E35880"/>
                    </a:solidFill>
                  </a:tcPr>
                </a:tc>
                <a:tc>
                  <a:txBody>
                    <a:bodyPr/>
                    <a:lstStyle/>
                    <a:p>
                      <a:r>
                        <a:rPr lang="en-US" sz="2000" b="1"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Outcome Indicator</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E35880"/>
                    </a:solidFill>
                  </a:tcPr>
                </a:tc>
                <a:tc>
                  <a:txBody>
                    <a:bodyPr/>
                    <a:lstStyle/>
                    <a:p>
                      <a:r>
                        <a:rPr lang="en-US" sz="2000" b="1"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Data source</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E35880"/>
                    </a:solidFill>
                  </a:tcPr>
                </a:tc>
                <a:extLst>
                  <a:ext uri="{0D108BD9-81ED-4DB2-BD59-A6C34878D82A}">
                    <a16:rowId xmlns:a16="http://schemas.microsoft.com/office/drawing/2014/main" val="3649854367"/>
                  </a:ext>
                </a:extLst>
              </a:tr>
              <a:tr h="847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u="none" strike="noStrike" kern="1200" baseline="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u="none" strike="noStrike" kern="1200" baseline="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u="none" strike="noStrike" kern="1200" baseline="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1559101"/>
                  </a:ext>
                </a:extLst>
              </a:tr>
              <a:tr h="847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u="none" strike="noStrike" kern="1200" baseline="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F6B5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u="none" strike="noStrike" kern="1200" baseline="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F6B5D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u="none" strike="noStrike" kern="1200" baseline="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F6B5D1"/>
                    </a:solidFill>
                  </a:tcPr>
                </a:tc>
                <a:extLst>
                  <a:ext uri="{0D108BD9-81ED-4DB2-BD59-A6C34878D82A}">
                    <a16:rowId xmlns:a16="http://schemas.microsoft.com/office/drawing/2014/main" val="1282807743"/>
                  </a:ext>
                </a:extLst>
              </a:tr>
            </a:tbl>
          </a:graphicData>
        </a:graphic>
      </p:graphicFrame>
    </p:spTree>
    <p:extLst>
      <p:ext uri="{BB962C8B-B14F-4D97-AF65-F5344CB8AC3E}">
        <p14:creationId xmlns:p14="http://schemas.microsoft.com/office/powerpoint/2010/main" val="10550227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10;&#10;Description automatically generated with medium confidence">
            <a:extLst>
              <a:ext uri="{FF2B5EF4-FFF2-40B4-BE49-F238E27FC236}">
                <a16:creationId xmlns:a16="http://schemas.microsoft.com/office/drawing/2014/main" id="{2A5B6103-A5EC-F743-9AC3-AA76D871FDBF}"/>
              </a:ext>
            </a:extLst>
          </p:cNvPr>
          <p:cNvPicPr>
            <a:picLocks noGrp="1" noChangeAspect="1"/>
          </p:cNvPicPr>
          <p:nvPr>
            <p:ph idx="1"/>
          </p:nvPr>
        </p:nvPicPr>
        <p:blipFill rotWithShape="1">
          <a:blip r:embed="rId3"/>
          <a:srcRect l="-2588" r="-1"/>
          <a:stretch/>
        </p:blipFill>
        <p:spPr>
          <a:xfrm>
            <a:off x="-118821" y="1253613"/>
            <a:ext cx="12310822" cy="5424845"/>
          </a:xfrm>
        </p:spPr>
      </p:pic>
      <p:sp>
        <p:nvSpPr>
          <p:cNvPr id="3" name="Title 2">
            <a:extLst>
              <a:ext uri="{FF2B5EF4-FFF2-40B4-BE49-F238E27FC236}">
                <a16:creationId xmlns:a16="http://schemas.microsoft.com/office/drawing/2014/main" id="{81DCA10E-3E73-4F7E-B793-3F8FD1DF78ED}"/>
              </a:ext>
            </a:extLst>
          </p:cNvPr>
          <p:cNvSpPr>
            <a:spLocks noGrp="1"/>
          </p:cNvSpPr>
          <p:nvPr>
            <p:ph type="title"/>
          </p:nvPr>
        </p:nvSpPr>
        <p:spPr/>
        <p:txBody>
          <a:bodyPr/>
          <a:lstStyle/>
          <a:p>
            <a:r>
              <a:rPr lang="en-US" dirty="0"/>
              <a:t>Monitoring Progress Over Time</a:t>
            </a:r>
          </a:p>
        </p:txBody>
      </p:sp>
    </p:spTree>
    <p:extLst>
      <p:ext uri="{BB962C8B-B14F-4D97-AF65-F5344CB8AC3E}">
        <p14:creationId xmlns:p14="http://schemas.microsoft.com/office/powerpoint/2010/main" val="24895398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175837-C759-47EE-A0A4-18F3F6F8099A}"/>
              </a:ext>
            </a:extLst>
          </p:cNvPr>
          <p:cNvSpPr>
            <a:spLocks noGrp="1"/>
          </p:cNvSpPr>
          <p:nvPr>
            <p:ph idx="1"/>
          </p:nvPr>
        </p:nvSpPr>
        <p:spPr>
          <a:xfrm>
            <a:off x="838200" y="1445741"/>
            <a:ext cx="10515600" cy="5069359"/>
          </a:xfrm>
        </p:spPr>
        <p:txBody>
          <a:bodyPr>
            <a:normAutofit/>
          </a:bodyPr>
          <a:lstStyle/>
          <a:p>
            <a:pPr marL="512064" indent="-512064">
              <a:lnSpc>
                <a:spcPct val="110000"/>
              </a:lnSpc>
              <a:spcAft>
                <a:spcPts val="600"/>
              </a:spcAft>
              <a:defRPr/>
            </a:pPr>
            <a:r>
              <a:rPr lang="en-US" dirty="0">
                <a:solidFill>
                  <a:schemeClr val="tx1"/>
                </a:solidFill>
              </a:rPr>
              <a:t>Impact is achieved by many factors, including advocacy</a:t>
            </a:r>
          </a:p>
          <a:p>
            <a:pPr marL="512064" indent="-512064">
              <a:lnSpc>
                <a:spcPct val="110000"/>
              </a:lnSpc>
              <a:spcAft>
                <a:spcPts val="600"/>
              </a:spcAft>
              <a:defRPr/>
            </a:pPr>
            <a:r>
              <a:rPr lang="en-US" dirty="0">
                <a:solidFill>
                  <a:schemeClr val="tx1"/>
                </a:solidFill>
              </a:rPr>
              <a:t>A constellation of advocacy wins is needed to result in progress toward impact</a:t>
            </a:r>
          </a:p>
          <a:p>
            <a:pPr marL="512064" indent="-512064">
              <a:lnSpc>
                <a:spcPct val="110000"/>
              </a:lnSpc>
              <a:spcAft>
                <a:spcPts val="600"/>
              </a:spcAft>
              <a:defRPr/>
            </a:pPr>
            <a:r>
              <a:rPr lang="en-US" dirty="0">
                <a:solidFill>
                  <a:schemeClr val="tx1"/>
                </a:solidFill>
              </a:rPr>
              <a:t>Impact indicators are factors that help you know if you are making progress toward your goal</a:t>
            </a:r>
          </a:p>
          <a:p>
            <a:pPr marL="512064" indent="-512064">
              <a:lnSpc>
                <a:spcPct val="110000"/>
              </a:lnSpc>
              <a:spcAft>
                <a:spcPts val="600"/>
              </a:spcAft>
              <a:defRPr/>
            </a:pPr>
            <a:r>
              <a:rPr lang="en-US" dirty="0"/>
              <a:t>As</a:t>
            </a:r>
            <a:r>
              <a:rPr lang="en-US" dirty="0">
                <a:solidFill>
                  <a:schemeClr val="tx1"/>
                </a:solidFill>
              </a:rPr>
              <a:t> </a:t>
            </a:r>
            <a:r>
              <a:rPr lang="en-US" dirty="0"/>
              <a:t>you</a:t>
            </a:r>
            <a:r>
              <a:rPr lang="en-US" dirty="0">
                <a:solidFill>
                  <a:schemeClr val="tx1"/>
                </a:solidFill>
              </a:rPr>
              <a:t> achieve advocacy objectives, monitor impact indicators and consider overall trends to </a:t>
            </a:r>
            <a:r>
              <a:rPr lang="en-US" dirty="0"/>
              <a:t>assess how well your advocacy is contributing to the goal</a:t>
            </a:r>
          </a:p>
          <a:p>
            <a:pPr marL="0" indent="0">
              <a:spcBef>
                <a:spcPts val="600"/>
              </a:spcBef>
              <a:spcAft>
                <a:spcPts val="600"/>
              </a:spcAft>
              <a:buNone/>
              <a:defRPr/>
            </a:pPr>
            <a:endParaRPr lang="en-GB" dirty="0">
              <a:solidFill>
                <a:schemeClr val="tx1"/>
              </a:solidFill>
            </a:endParaRPr>
          </a:p>
        </p:txBody>
      </p:sp>
      <p:sp>
        <p:nvSpPr>
          <p:cNvPr id="2" name="Title 1">
            <a:extLst>
              <a:ext uri="{FF2B5EF4-FFF2-40B4-BE49-F238E27FC236}">
                <a16:creationId xmlns:a16="http://schemas.microsoft.com/office/drawing/2014/main" id="{5E1CDFA1-F5D7-4F23-A151-19D127C829FC}"/>
              </a:ext>
            </a:extLst>
          </p:cNvPr>
          <p:cNvSpPr>
            <a:spLocks noGrp="1"/>
          </p:cNvSpPr>
          <p:nvPr>
            <p:ph type="title"/>
          </p:nvPr>
        </p:nvSpPr>
        <p:spPr/>
        <p:txBody>
          <a:bodyPr>
            <a:normAutofit fontScale="90000"/>
          </a:bodyPr>
          <a:lstStyle/>
          <a:p>
            <a:pPr>
              <a:defRPr/>
            </a:pPr>
            <a:r>
              <a:rPr lang="en-US" dirty="0"/>
              <a:t>Step 8—Measuring Progress Toward Impact</a:t>
            </a:r>
            <a:endParaRPr lang="en-GB"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3E50-9DBC-304E-B0D3-60580CC1D87F}"/>
              </a:ext>
            </a:extLst>
          </p:cNvPr>
          <p:cNvSpPr>
            <a:spLocks noGrp="1"/>
          </p:cNvSpPr>
          <p:nvPr>
            <p:ph type="title"/>
          </p:nvPr>
        </p:nvSpPr>
        <p:spPr>
          <a:xfrm>
            <a:off x="1676400" y="125809"/>
            <a:ext cx="9677400" cy="1325563"/>
          </a:xfrm>
        </p:spPr>
        <p:txBody>
          <a:bodyPr>
            <a:normAutofit/>
          </a:bodyPr>
          <a:lstStyle/>
          <a:p>
            <a:r>
              <a:rPr lang="en-US" sz="4000" dirty="0">
                <a:solidFill>
                  <a:schemeClr val="accent5">
                    <a:lumMod val="50000"/>
                  </a:schemeClr>
                </a:solidFill>
              </a:rPr>
              <a:t>Definitions and Key Concepts</a:t>
            </a:r>
          </a:p>
        </p:txBody>
      </p:sp>
      <p:sp>
        <p:nvSpPr>
          <p:cNvPr id="3" name="Content Placeholder 2">
            <a:extLst>
              <a:ext uri="{FF2B5EF4-FFF2-40B4-BE49-F238E27FC236}">
                <a16:creationId xmlns:a16="http://schemas.microsoft.com/office/drawing/2014/main" id="{B931C952-858E-134D-A51D-DC730910B91C}"/>
              </a:ext>
            </a:extLst>
          </p:cNvPr>
          <p:cNvSpPr>
            <a:spLocks noGrp="1"/>
          </p:cNvSpPr>
          <p:nvPr>
            <p:ph idx="1"/>
          </p:nvPr>
        </p:nvSpPr>
        <p:spPr>
          <a:xfrm>
            <a:off x="1676400" y="4333168"/>
            <a:ext cx="10515600" cy="4414664"/>
          </a:xfrm>
        </p:spPr>
        <p:txBody>
          <a:bodyPr/>
          <a:lstStyle/>
          <a:p>
            <a:pPr marL="0" indent="0">
              <a:buNone/>
              <a:defRPr/>
            </a:pPr>
            <a:endParaRPr lang="en-US" dirty="0">
              <a:solidFill>
                <a:schemeClr val="accent2">
                  <a:lumMod val="85000"/>
                  <a:lumOff val="15000"/>
                </a:schemeClr>
              </a:solidFill>
            </a:endParaRPr>
          </a:p>
          <a:p>
            <a:pPr marL="0" indent="0">
              <a:buNone/>
              <a:defRPr/>
            </a:pPr>
            <a:endParaRPr lang="en-US" dirty="0">
              <a:solidFill>
                <a:srgbClr val="333C42"/>
              </a:solidFill>
            </a:endParaRPr>
          </a:p>
          <a:p>
            <a:pPr marL="0" indent="0">
              <a:buNone/>
              <a:defRPr/>
            </a:pPr>
            <a:r>
              <a:rPr lang="en-US" dirty="0">
                <a:solidFill>
                  <a:srgbClr val="333C42"/>
                </a:solidFill>
              </a:rPr>
              <a:t> </a:t>
            </a:r>
            <a:endParaRPr lang="en-US" b="1" dirty="0">
              <a:solidFill>
                <a:srgbClr val="333C42"/>
              </a:solidFill>
            </a:endParaRPr>
          </a:p>
          <a:p>
            <a:endParaRPr lang="en-US" dirty="0"/>
          </a:p>
        </p:txBody>
      </p:sp>
      <p:sp>
        <p:nvSpPr>
          <p:cNvPr id="5" name="Rectangle 4">
            <a:extLst>
              <a:ext uri="{FF2B5EF4-FFF2-40B4-BE49-F238E27FC236}">
                <a16:creationId xmlns:a16="http://schemas.microsoft.com/office/drawing/2014/main" id="{E5727EFA-7A0B-B041-ADFB-A0C42485B35D}"/>
              </a:ext>
            </a:extLst>
          </p:cNvPr>
          <p:cNvSpPr/>
          <p:nvPr/>
        </p:nvSpPr>
        <p:spPr>
          <a:xfrm>
            <a:off x="7162800" y="2020094"/>
            <a:ext cx="4191000" cy="396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182880" rIns="365760" bIns="182880" anchor="ctr"/>
          <a:lstStyle/>
          <a:p>
            <a:pPr eaLnBrk="1" fontAlgn="auto" hangingPunct="1">
              <a:spcBef>
                <a:spcPts val="600"/>
              </a:spcBef>
              <a:spcAft>
                <a:spcPts val="600"/>
              </a:spcAft>
              <a:defRPr/>
            </a:pPr>
            <a:r>
              <a:rPr lang="en-US" sz="4000" b="1" spc="100" dirty="0">
                <a:solidFill>
                  <a:srgbClr val="333C42"/>
                </a:solidFill>
                <a:latin typeface="Tahoma" panose="020B0604030504040204" pitchFamily="34" charset="0"/>
                <a:ea typeface="Tahoma" panose="020B0604030504040204" pitchFamily="34" charset="0"/>
                <a:cs typeface="Tahoma" panose="020B0604030504040204" pitchFamily="34" charset="0"/>
              </a:rPr>
              <a:t>S</a:t>
            </a:r>
            <a:r>
              <a:rPr lang="en-US" sz="4000" spc="100" dirty="0">
                <a:solidFill>
                  <a:srgbClr val="333C42"/>
                </a:solidFill>
                <a:latin typeface="Tahoma" panose="020B0604030504040204" pitchFamily="34" charset="0"/>
                <a:ea typeface="Tahoma" panose="020B0604030504040204" pitchFamily="34" charset="0"/>
                <a:cs typeface="Tahoma" panose="020B0604030504040204" pitchFamily="34" charset="0"/>
              </a:rPr>
              <a:t>p</a:t>
            </a:r>
            <a:r>
              <a:rPr lang="en-US" sz="4000" dirty="0">
                <a:solidFill>
                  <a:srgbClr val="333C42"/>
                </a:solidFill>
                <a:latin typeface="Tahoma" panose="020B0604030504040204" pitchFamily="34" charset="0"/>
                <a:ea typeface="Tahoma" panose="020B0604030504040204" pitchFamily="34" charset="0"/>
                <a:cs typeface="Tahoma" panose="020B0604030504040204" pitchFamily="34" charset="0"/>
              </a:rPr>
              <a:t>ecific</a:t>
            </a:r>
          </a:p>
          <a:p>
            <a:pPr eaLnBrk="1" fontAlgn="auto" hangingPunct="1">
              <a:spcBef>
                <a:spcPts val="600"/>
              </a:spcBef>
              <a:spcAft>
                <a:spcPts val="600"/>
              </a:spcAft>
              <a:defRPr/>
            </a:pPr>
            <a:r>
              <a:rPr lang="en-US" sz="4000" b="1" spc="100" dirty="0">
                <a:solidFill>
                  <a:srgbClr val="333C42"/>
                </a:solidFill>
                <a:latin typeface="Tahoma" panose="020B0604030504040204" pitchFamily="34" charset="0"/>
                <a:ea typeface="Tahoma" panose="020B0604030504040204" pitchFamily="34" charset="0"/>
                <a:cs typeface="Tahoma" panose="020B0604030504040204" pitchFamily="34" charset="0"/>
              </a:rPr>
              <a:t>M</a:t>
            </a:r>
            <a:r>
              <a:rPr lang="en-US" sz="4000" spc="100" dirty="0">
                <a:solidFill>
                  <a:srgbClr val="333C42"/>
                </a:solidFill>
                <a:latin typeface="Tahoma" panose="020B0604030504040204" pitchFamily="34" charset="0"/>
                <a:ea typeface="Tahoma" panose="020B0604030504040204" pitchFamily="34" charset="0"/>
                <a:cs typeface="Tahoma" panose="020B0604030504040204" pitchFamily="34" charset="0"/>
              </a:rPr>
              <a:t>e</a:t>
            </a:r>
            <a:r>
              <a:rPr lang="en-US" sz="4000" dirty="0">
                <a:solidFill>
                  <a:srgbClr val="333C42"/>
                </a:solidFill>
                <a:latin typeface="Tahoma" panose="020B0604030504040204" pitchFamily="34" charset="0"/>
                <a:ea typeface="Tahoma" panose="020B0604030504040204" pitchFamily="34" charset="0"/>
                <a:cs typeface="Tahoma" panose="020B0604030504040204" pitchFamily="34" charset="0"/>
              </a:rPr>
              <a:t>asurable</a:t>
            </a:r>
          </a:p>
          <a:p>
            <a:pPr eaLnBrk="1" fontAlgn="auto" hangingPunct="1">
              <a:spcBef>
                <a:spcPts val="600"/>
              </a:spcBef>
              <a:spcAft>
                <a:spcPts val="600"/>
              </a:spcAft>
              <a:defRPr/>
            </a:pPr>
            <a:r>
              <a:rPr lang="en-US" sz="4000" b="1" spc="100" dirty="0">
                <a:solidFill>
                  <a:srgbClr val="333C42"/>
                </a:solidFill>
                <a:latin typeface="Tahoma" panose="020B0604030504040204" pitchFamily="34" charset="0"/>
                <a:ea typeface="Tahoma" panose="020B0604030504040204" pitchFamily="34" charset="0"/>
                <a:cs typeface="Tahoma" panose="020B0604030504040204" pitchFamily="34" charset="0"/>
              </a:rPr>
              <a:t>A</a:t>
            </a:r>
            <a:r>
              <a:rPr lang="en-US" sz="4000" spc="100" dirty="0">
                <a:solidFill>
                  <a:srgbClr val="333C42"/>
                </a:solidFill>
                <a:latin typeface="Tahoma" panose="020B0604030504040204" pitchFamily="34" charset="0"/>
                <a:ea typeface="Tahoma" panose="020B0604030504040204" pitchFamily="34" charset="0"/>
                <a:cs typeface="Tahoma" panose="020B0604030504040204" pitchFamily="34" charset="0"/>
              </a:rPr>
              <a:t>t</a:t>
            </a:r>
            <a:r>
              <a:rPr lang="en-US" sz="4000" dirty="0">
                <a:solidFill>
                  <a:srgbClr val="333C42"/>
                </a:solidFill>
                <a:latin typeface="Tahoma" panose="020B0604030504040204" pitchFamily="34" charset="0"/>
                <a:ea typeface="Tahoma" panose="020B0604030504040204" pitchFamily="34" charset="0"/>
                <a:cs typeface="Tahoma" panose="020B0604030504040204" pitchFamily="34" charset="0"/>
              </a:rPr>
              <a:t>tainable</a:t>
            </a:r>
          </a:p>
          <a:p>
            <a:pPr eaLnBrk="1" fontAlgn="auto" hangingPunct="1">
              <a:spcBef>
                <a:spcPts val="600"/>
              </a:spcBef>
              <a:spcAft>
                <a:spcPts val="600"/>
              </a:spcAft>
              <a:defRPr/>
            </a:pPr>
            <a:r>
              <a:rPr lang="en-US" sz="4000" b="1" spc="100" dirty="0">
                <a:solidFill>
                  <a:srgbClr val="333C42"/>
                </a:solidFill>
                <a:latin typeface="Tahoma" panose="020B0604030504040204" pitchFamily="34" charset="0"/>
                <a:ea typeface="Tahoma" panose="020B0604030504040204" pitchFamily="34" charset="0"/>
                <a:cs typeface="Tahoma" panose="020B0604030504040204" pitchFamily="34" charset="0"/>
              </a:rPr>
              <a:t>R</a:t>
            </a:r>
            <a:r>
              <a:rPr lang="en-US" sz="4000" spc="100" dirty="0">
                <a:solidFill>
                  <a:srgbClr val="333C42"/>
                </a:solidFill>
                <a:latin typeface="Tahoma" panose="020B0604030504040204" pitchFamily="34" charset="0"/>
                <a:ea typeface="Tahoma" panose="020B0604030504040204" pitchFamily="34" charset="0"/>
                <a:cs typeface="Tahoma" panose="020B0604030504040204" pitchFamily="34" charset="0"/>
              </a:rPr>
              <a:t>e</a:t>
            </a:r>
            <a:r>
              <a:rPr lang="en-US" sz="4000" dirty="0">
                <a:solidFill>
                  <a:srgbClr val="333C42"/>
                </a:solidFill>
                <a:latin typeface="Tahoma" panose="020B0604030504040204" pitchFamily="34" charset="0"/>
                <a:ea typeface="Tahoma" panose="020B0604030504040204" pitchFamily="34" charset="0"/>
                <a:cs typeface="Tahoma" panose="020B0604030504040204" pitchFamily="34" charset="0"/>
              </a:rPr>
              <a:t>levant</a:t>
            </a:r>
          </a:p>
          <a:p>
            <a:pPr eaLnBrk="1" fontAlgn="auto" hangingPunct="1">
              <a:spcBef>
                <a:spcPts val="600"/>
              </a:spcBef>
              <a:spcAft>
                <a:spcPts val="600"/>
              </a:spcAft>
              <a:defRPr/>
            </a:pPr>
            <a:r>
              <a:rPr lang="en-US" sz="4000" b="1" spc="100" dirty="0">
                <a:solidFill>
                  <a:srgbClr val="333C42"/>
                </a:solidFill>
                <a:latin typeface="Tahoma" panose="020B0604030504040204" pitchFamily="34" charset="0"/>
                <a:ea typeface="Tahoma" panose="020B0604030504040204" pitchFamily="34" charset="0"/>
                <a:cs typeface="Tahoma" panose="020B0604030504040204" pitchFamily="34" charset="0"/>
              </a:rPr>
              <a:t>T</a:t>
            </a:r>
            <a:r>
              <a:rPr lang="en-US" sz="4000" spc="100" dirty="0">
                <a:solidFill>
                  <a:srgbClr val="333C42"/>
                </a:solidFill>
                <a:latin typeface="Tahoma" panose="020B0604030504040204" pitchFamily="34" charset="0"/>
                <a:ea typeface="Tahoma" panose="020B0604030504040204" pitchFamily="34" charset="0"/>
                <a:cs typeface="Tahoma" panose="020B0604030504040204" pitchFamily="34" charset="0"/>
              </a:rPr>
              <a:t>i</a:t>
            </a:r>
            <a:r>
              <a:rPr lang="en-US" sz="4000" dirty="0">
                <a:solidFill>
                  <a:srgbClr val="333C42"/>
                </a:solidFill>
                <a:latin typeface="Tahoma" panose="020B0604030504040204" pitchFamily="34" charset="0"/>
                <a:ea typeface="Tahoma" panose="020B0604030504040204" pitchFamily="34" charset="0"/>
                <a:cs typeface="Tahoma" panose="020B0604030504040204" pitchFamily="34" charset="0"/>
              </a:rPr>
              <a:t>me-bound</a:t>
            </a:r>
          </a:p>
        </p:txBody>
      </p:sp>
      <p:sp>
        <p:nvSpPr>
          <p:cNvPr id="4" name="Oval 3">
            <a:extLst>
              <a:ext uri="{FF2B5EF4-FFF2-40B4-BE49-F238E27FC236}">
                <a16:creationId xmlns:a16="http://schemas.microsoft.com/office/drawing/2014/main" id="{6601AF0A-89C3-B643-A78B-389F213089EB}"/>
              </a:ext>
            </a:extLst>
          </p:cNvPr>
          <p:cNvSpPr/>
          <p:nvPr/>
        </p:nvSpPr>
        <p:spPr>
          <a:xfrm>
            <a:off x="1331260" y="1870161"/>
            <a:ext cx="4190999" cy="3962400"/>
          </a:xfrm>
          <a:prstGeom prst="ellipse">
            <a:avLst/>
          </a:prstGeom>
          <a:solidFill>
            <a:srgbClr val="1F4E79"/>
          </a:solidFill>
          <a:ln/>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Key to an advocacy win:</a:t>
            </a:r>
          </a:p>
          <a:p>
            <a:pPr algn="ctr">
              <a:defRPr/>
            </a:pP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defRPr/>
            </a:pP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A </a:t>
            </a: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SMART</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objective</a:t>
            </a:r>
          </a:p>
        </p:txBody>
      </p:sp>
    </p:spTree>
    <p:extLst>
      <p:ext uri="{BB962C8B-B14F-4D97-AF65-F5344CB8AC3E}">
        <p14:creationId xmlns:p14="http://schemas.microsoft.com/office/powerpoint/2010/main" val="39928346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imeline&#10;&#10;Description automatically generated">
            <a:extLst>
              <a:ext uri="{FF2B5EF4-FFF2-40B4-BE49-F238E27FC236}">
                <a16:creationId xmlns:a16="http://schemas.microsoft.com/office/drawing/2014/main" id="{852C5582-2D48-D74F-8695-B7FE5D26C0AC}"/>
              </a:ext>
            </a:extLst>
          </p:cNvPr>
          <p:cNvPicPr>
            <a:picLocks noGrp="1" noChangeAspect="1"/>
          </p:cNvPicPr>
          <p:nvPr>
            <p:ph idx="1"/>
          </p:nvPr>
        </p:nvPicPr>
        <p:blipFill>
          <a:blip r:embed="rId3"/>
          <a:stretch>
            <a:fillRect/>
          </a:stretch>
        </p:blipFill>
        <p:spPr>
          <a:xfrm>
            <a:off x="-1" y="1533285"/>
            <a:ext cx="12194523" cy="4557549"/>
          </a:xfrm>
        </p:spPr>
      </p:pic>
      <p:sp>
        <p:nvSpPr>
          <p:cNvPr id="3" name="Title 2">
            <a:extLst>
              <a:ext uri="{FF2B5EF4-FFF2-40B4-BE49-F238E27FC236}">
                <a16:creationId xmlns:a16="http://schemas.microsoft.com/office/drawing/2014/main" id="{41D4A0BE-6866-0548-A485-CB188D17456E}"/>
              </a:ext>
            </a:extLst>
          </p:cNvPr>
          <p:cNvSpPr>
            <a:spLocks noGrp="1"/>
          </p:cNvSpPr>
          <p:nvPr>
            <p:ph type="title"/>
          </p:nvPr>
        </p:nvSpPr>
        <p:spPr/>
        <p:txBody>
          <a:bodyPr>
            <a:normAutofit/>
          </a:bodyPr>
          <a:lstStyle/>
          <a:p>
            <a:r>
              <a:rPr lang="en-US" dirty="0"/>
              <a:t>SMART Objectives Mirror Outcomes</a:t>
            </a:r>
          </a:p>
        </p:txBody>
      </p:sp>
    </p:spTree>
    <p:extLst>
      <p:ext uri="{BB962C8B-B14F-4D97-AF65-F5344CB8AC3E}">
        <p14:creationId xmlns:p14="http://schemas.microsoft.com/office/powerpoint/2010/main" val="14575193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36C68F-E62E-49FF-AF62-3DEC8F5057BC}"/>
              </a:ext>
            </a:extLst>
          </p:cNvPr>
          <p:cNvSpPr>
            <a:spLocks noGrp="1"/>
          </p:cNvSpPr>
          <p:nvPr>
            <p:ph idx="1"/>
          </p:nvPr>
        </p:nvSpPr>
        <p:spPr/>
        <p:txBody>
          <a:bodyPr/>
          <a:lstStyle/>
          <a:p>
            <a:endParaRPr lang="en-US" sz="1800" dirty="0">
              <a:solidFill>
                <a:srgbClr val="808284"/>
              </a:solidFill>
              <a:latin typeface="Marydale"/>
            </a:endParaRPr>
          </a:p>
          <a:p>
            <a:r>
              <a:rPr lang="en-US" sz="1800" b="0" i="0" u="none" strike="noStrike" baseline="0" dirty="0">
                <a:solidFill>
                  <a:srgbClr val="E3567E"/>
                </a:solidFill>
                <a:latin typeface="Futura PT Demi"/>
              </a:rPr>
              <a:t>	</a:t>
            </a:r>
          </a:p>
          <a:p>
            <a:endParaRPr lang="en-US" dirty="0"/>
          </a:p>
        </p:txBody>
      </p:sp>
      <p:sp>
        <p:nvSpPr>
          <p:cNvPr id="3" name="Title 2">
            <a:extLst>
              <a:ext uri="{FF2B5EF4-FFF2-40B4-BE49-F238E27FC236}">
                <a16:creationId xmlns:a16="http://schemas.microsoft.com/office/drawing/2014/main" id="{8945BF20-8B6F-436F-9821-35A3C7A2BC75}"/>
              </a:ext>
            </a:extLst>
          </p:cNvPr>
          <p:cNvSpPr>
            <a:spLocks noGrp="1"/>
          </p:cNvSpPr>
          <p:nvPr>
            <p:ph type="title"/>
          </p:nvPr>
        </p:nvSpPr>
        <p:spPr/>
        <p:txBody>
          <a:bodyPr/>
          <a:lstStyle/>
          <a:p>
            <a:r>
              <a:rPr lang="en-US" dirty="0"/>
              <a:t>Example Impact Tracking</a:t>
            </a:r>
          </a:p>
        </p:txBody>
      </p:sp>
      <p:graphicFrame>
        <p:nvGraphicFramePr>
          <p:cNvPr id="6" name="Table 5">
            <a:extLst>
              <a:ext uri="{FF2B5EF4-FFF2-40B4-BE49-F238E27FC236}">
                <a16:creationId xmlns:a16="http://schemas.microsoft.com/office/drawing/2014/main" id="{6BFE725E-A024-7C45-8E7B-AF92DCB78416}"/>
              </a:ext>
            </a:extLst>
          </p:cNvPr>
          <p:cNvGraphicFramePr>
            <a:graphicFrameLocks noGrp="1"/>
          </p:cNvGraphicFramePr>
          <p:nvPr>
            <p:extLst>
              <p:ext uri="{D42A27DB-BD31-4B8C-83A1-F6EECF244321}">
                <p14:modId xmlns:p14="http://schemas.microsoft.com/office/powerpoint/2010/main" val="3444871106"/>
              </p:ext>
            </p:extLst>
          </p:nvPr>
        </p:nvGraphicFramePr>
        <p:xfrm>
          <a:off x="705724" y="1544002"/>
          <a:ext cx="10780552" cy="4779840"/>
        </p:xfrm>
        <a:graphic>
          <a:graphicData uri="http://schemas.openxmlformats.org/drawingml/2006/table">
            <a:tbl>
              <a:tblPr firstRow="1" bandRow="1">
                <a:tableStyleId>{FABFCF23-3B69-468F-B69F-88F6DE6A72F2}</a:tableStyleId>
              </a:tblPr>
              <a:tblGrid>
                <a:gridCol w="4002331">
                  <a:extLst>
                    <a:ext uri="{9D8B030D-6E8A-4147-A177-3AD203B41FA5}">
                      <a16:colId xmlns:a16="http://schemas.microsoft.com/office/drawing/2014/main" val="3929736432"/>
                    </a:ext>
                  </a:extLst>
                </a:gridCol>
                <a:gridCol w="2943126">
                  <a:extLst>
                    <a:ext uri="{9D8B030D-6E8A-4147-A177-3AD203B41FA5}">
                      <a16:colId xmlns:a16="http://schemas.microsoft.com/office/drawing/2014/main" val="1463842177"/>
                    </a:ext>
                  </a:extLst>
                </a:gridCol>
                <a:gridCol w="3835095">
                  <a:extLst>
                    <a:ext uri="{9D8B030D-6E8A-4147-A177-3AD203B41FA5}">
                      <a16:colId xmlns:a16="http://schemas.microsoft.com/office/drawing/2014/main" val="1850930710"/>
                    </a:ext>
                  </a:extLst>
                </a:gridCol>
              </a:tblGrid>
              <a:tr h="0">
                <a:tc gridSpan="3">
                  <a:txBody>
                    <a:bodyPr/>
                    <a:lstStyle/>
                    <a:p>
                      <a:r>
                        <a:rPr lang="en-US" sz="2800"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Objective: </a:t>
                      </a:r>
                      <a:r>
                        <a:rPr lang="en-US" sz="2800" b="0" dirty="0">
                          <a:solidFill>
                            <a:schemeClr val="bg1"/>
                          </a:solidFill>
                          <a:latin typeface="Tahoma" panose="020B0604030504040204" pitchFamily="34" charset="0"/>
                          <a:ea typeface="Tahoma" panose="020B0604030504040204" pitchFamily="34" charset="0"/>
                          <a:cs typeface="Tahoma" panose="020B0604030504040204" pitchFamily="34" charset="0"/>
                        </a:rPr>
                        <a:t>The State Minister of Finance allocates $100,000 in the health budget to hire and train midwives by July 2021.</a:t>
                      </a:r>
                      <a:endParaRPr lang="en-US" sz="2800" dirty="0">
                        <a:ln>
                          <a:noFill/>
                        </a:ln>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E35880"/>
                    </a:solidFill>
                  </a:tcPr>
                </a:tc>
                <a:tc hMerge="1">
                  <a:txBody>
                    <a:bodyPr/>
                    <a:lstStyle/>
                    <a:p>
                      <a:endParaRPr lang="en-US" sz="20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2D95"/>
                    </a:solidFill>
                  </a:tcPr>
                </a:tc>
                <a:tc hMerge="1">
                  <a:txBody>
                    <a:bodyPr/>
                    <a:lstStyle/>
                    <a:p>
                      <a:endParaRPr lang="en-US" sz="20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2D95"/>
                    </a:solidFill>
                  </a:tcPr>
                </a:tc>
                <a:extLst>
                  <a:ext uri="{0D108BD9-81ED-4DB2-BD59-A6C34878D82A}">
                    <a16:rowId xmlns:a16="http://schemas.microsoft.com/office/drawing/2014/main" val="2055377398"/>
                  </a:ext>
                </a:extLst>
              </a:tr>
              <a:tr h="0">
                <a:tc>
                  <a:txBody>
                    <a:bodyPr/>
                    <a:lstStyle/>
                    <a:p>
                      <a:r>
                        <a:rPr lang="en-US" sz="2000" b="1"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Intended Impact</a:t>
                      </a:r>
                    </a:p>
                    <a:p>
                      <a:r>
                        <a:rPr lang="en-US" sz="2000" b="1"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(Goal Statement)</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E35880"/>
                    </a:solidFill>
                  </a:tcPr>
                </a:tc>
                <a:tc>
                  <a:txBody>
                    <a:bodyPr/>
                    <a:lstStyle/>
                    <a:p>
                      <a:r>
                        <a:rPr lang="en-US" sz="2000" b="1"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Impact Indicator(s)</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E35880"/>
                    </a:solidFill>
                  </a:tcPr>
                </a:tc>
                <a:tc>
                  <a:txBody>
                    <a:bodyPr/>
                    <a:lstStyle/>
                    <a:p>
                      <a:r>
                        <a:rPr lang="en-US" sz="2000" b="1"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Data source</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E35880"/>
                    </a:solidFill>
                  </a:tcPr>
                </a:tc>
                <a:extLst>
                  <a:ext uri="{0D108BD9-81ED-4DB2-BD59-A6C34878D82A}">
                    <a16:rowId xmlns:a16="http://schemas.microsoft.com/office/drawing/2014/main" val="3649854367"/>
                  </a:ext>
                </a:extLst>
              </a:tr>
              <a:tr h="847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Fewer women dying in childbirth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	</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Maternal mortality ratio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	</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Demographic and Health Survey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(DHS)	</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5821914"/>
                  </a:ext>
                </a:extLst>
              </a:tr>
              <a:tr h="847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Increased use of antenatal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	</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F6B5D1"/>
                    </a:solidFill>
                  </a:tcPr>
                </a:tc>
                <a:tc>
                  <a:txBody>
                    <a:bodyPr/>
                    <a:lstStyle/>
                    <a:p>
                      <a:r>
                        <a:rPr lang="en-US" sz="1800" b="0" i="0" u="none" strike="noStrike" kern="1200" baseline="0" dirty="0">
                          <a:solidFill>
                            <a:schemeClr val="dk1"/>
                          </a:solidFill>
                          <a:latin typeface="+mn-lt"/>
                          <a:ea typeface="+mn-ea"/>
                          <a:cs typeface="+mn-cs"/>
                        </a:rPr>
                        <a:t>Percent of women receiving antenatal care during pregnancy</a:t>
                      </a:r>
                    </a:p>
                    <a:p>
                      <a:r>
                        <a:rPr lang="en-US" sz="1800" b="0" i="0" u="none" strike="noStrike" kern="1200" baseline="0" dirty="0">
                          <a:solidFill>
                            <a:schemeClr val="dk1"/>
                          </a:solidFill>
                          <a:latin typeface="+mn-lt"/>
                          <a:ea typeface="+mn-ea"/>
                          <a:cs typeface="+mn-cs"/>
                        </a:rPr>
                        <a:t> </a:t>
                      </a:r>
                    </a:p>
                    <a:p>
                      <a:r>
                        <a:rPr lang="en-US" sz="1800" b="0" i="0" u="none" strike="noStrike" kern="1200" baseline="0" dirty="0">
                          <a:solidFill>
                            <a:schemeClr val="dk1"/>
                          </a:solidFill>
                          <a:latin typeface="+mn-lt"/>
                          <a:ea typeface="+mn-ea"/>
                          <a:cs typeface="+mn-cs"/>
                        </a:rPr>
                        <a:t>Percent of live births attended by skilled health personnel (including midwives)  	</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F6B5D1"/>
                    </a:solidFill>
                  </a:tcPr>
                </a:tc>
                <a:tc>
                  <a:txBody>
                    <a:bodyPr/>
                    <a:lstStyle/>
                    <a:p>
                      <a:r>
                        <a:rPr lang="en-US" sz="1800" b="0" i="0" u="none" strike="noStrike" kern="1200" baseline="0" dirty="0">
                          <a:solidFill>
                            <a:schemeClr val="dk1"/>
                          </a:solidFill>
                          <a:latin typeface="+mn-lt"/>
                          <a:ea typeface="+mn-ea"/>
                          <a:cs typeface="+mn-cs"/>
                        </a:rPr>
                        <a:t>Health Management Information System (HMIS) 	</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F6B5D1"/>
                    </a:solidFill>
                  </a:tcPr>
                </a:tc>
                <a:extLst>
                  <a:ext uri="{0D108BD9-81ED-4DB2-BD59-A6C34878D82A}">
                    <a16:rowId xmlns:a16="http://schemas.microsoft.com/office/drawing/2014/main" val="1282807743"/>
                  </a:ext>
                </a:extLst>
              </a:tr>
            </a:tbl>
          </a:graphicData>
        </a:graphic>
      </p:graphicFrame>
    </p:spTree>
    <p:extLst>
      <p:ext uri="{BB962C8B-B14F-4D97-AF65-F5344CB8AC3E}">
        <p14:creationId xmlns:p14="http://schemas.microsoft.com/office/powerpoint/2010/main" val="33660646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36C68F-E62E-49FF-AF62-3DEC8F5057BC}"/>
              </a:ext>
            </a:extLst>
          </p:cNvPr>
          <p:cNvSpPr>
            <a:spLocks noGrp="1"/>
          </p:cNvSpPr>
          <p:nvPr>
            <p:ph idx="1"/>
          </p:nvPr>
        </p:nvSpPr>
        <p:spPr/>
        <p:txBody>
          <a:bodyPr/>
          <a:lstStyle/>
          <a:p>
            <a:endParaRPr lang="en-US" sz="1800" dirty="0">
              <a:solidFill>
                <a:srgbClr val="808284"/>
              </a:solidFill>
              <a:latin typeface="Marydale"/>
            </a:endParaRPr>
          </a:p>
          <a:p>
            <a:pPr marL="0" indent="0">
              <a:buNone/>
            </a:pPr>
            <a:endParaRPr lang="en-US" dirty="0"/>
          </a:p>
        </p:txBody>
      </p:sp>
      <p:sp>
        <p:nvSpPr>
          <p:cNvPr id="3" name="Title 2">
            <a:extLst>
              <a:ext uri="{FF2B5EF4-FFF2-40B4-BE49-F238E27FC236}">
                <a16:creationId xmlns:a16="http://schemas.microsoft.com/office/drawing/2014/main" id="{8945BF20-8B6F-436F-9821-35A3C7A2BC75}"/>
              </a:ext>
            </a:extLst>
          </p:cNvPr>
          <p:cNvSpPr>
            <a:spLocks noGrp="1"/>
          </p:cNvSpPr>
          <p:nvPr>
            <p:ph type="title"/>
          </p:nvPr>
        </p:nvSpPr>
        <p:spPr/>
        <p:txBody>
          <a:bodyPr/>
          <a:lstStyle/>
          <a:p>
            <a:r>
              <a:rPr lang="en-US" dirty="0"/>
              <a:t>8.3 Impact</a:t>
            </a:r>
          </a:p>
        </p:txBody>
      </p:sp>
      <p:graphicFrame>
        <p:nvGraphicFramePr>
          <p:cNvPr id="6" name="Table 5">
            <a:extLst>
              <a:ext uri="{FF2B5EF4-FFF2-40B4-BE49-F238E27FC236}">
                <a16:creationId xmlns:a16="http://schemas.microsoft.com/office/drawing/2014/main" id="{6BFE725E-A024-7C45-8E7B-AF92DCB78416}"/>
              </a:ext>
            </a:extLst>
          </p:cNvPr>
          <p:cNvGraphicFramePr>
            <a:graphicFrameLocks noGrp="1"/>
          </p:cNvGraphicFramePr>
          <p:nvPr>
            <p:extLst>
              <p:ext uri="{D42A27DB-BD31-4B8C-83A1-F6EECF244321}">
                <p14:modId xmlns:p14="http://schemas.microsoft.com/office/powerpoint/2010/main" val="4110899037"/>
              </p:ext>
            </p:extLst>
          </p:nvPr>
        </p:nvGraphicFramePr>
        <p:xfrm>
          <a:off x="846945" y="3322882"/>
          <a:ext cx="10224796" cy="2854080"/>
        </p:xfrm>
        <a:graphic>
          <a:graphicData uri="http://schemas.openxmlformats.org/drawingml/2006/table">
            <a:tbl>
              <a:tblPr firstRow="1" bandRow="1">
                <a:tableStyleId>{FABFCF23-3B69-468F-B69F-88F6DE6A72F2}</a:tableStyleId>
              </a:tblPr>
              <a:tblGrid>
                <a:gridCol w="3796004">
                  <a:extLst>
                    <a:ext uri="{9D8B030D-6E8A-4147-A177-3AD203B41FA5}">
                      <a16:colId xmlns:a16="http://schemas.microsoft.com/office/drawing/2014/main" val="3929736432"/>
                    </a:ext>
                  </a:extLst>
                </a:gridCol>
                <a:gridCol w="2788161">
                  <a:extLst>
                    <a:ext uri="{9D8B030D-6E8A-4147-A177-3AD203B41FA5}">
                      <a16:colId xmlns:a16="http://schemas.microsoft.com/office/drawing/2014/main" val="1463842177"/>
                    </a:ext>
                  </a:extLst>
                </a:gridCol>
                <a:gridCol w="3640631">
                  <a:extLst>
                    <a:ext uri="{9D8B030D-6E8A-4147-A177-3AD203B41FA5}">
                      <a16:colId xmlns:a16="http://schemas.microsoft.com/office/drawing/2014/main" val="1850930710"/>
                    </a:ext>
                  </a:extLst>
                </a:gridCol>
              </a:tblGrid>
              <a:tr h="0">
                <a:tc gridSpan="3">
                  <a:txBody>
                    <a:bodyPr/>
                    <a:lstStyle/>
                    <a:p>
                      <a:r>
                        <a:rPr lang="en-US" sz="2400"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Objective:</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E35880"/>
                    </a:solidFill>
                  </a:tcPr>
                </a:tc>
                <a:tc hMerge="1">
                  <a:txBody>
                    <a:bodyPr/>
                    <a:lstStyle/>
                    <a:p>
                      <a:endParaRPr lang="en-US" sz="20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2D95"/>
                    </a:solidFill>
                  </a:tcPr>
                </a:tc>
                <a:tc hMerge="1">
                  <a:txBody>
                    <a:bodyPr/>
                    <a:lstStyle/>
                    <a:p>
                      <a:endParaRPr lang="en-US" sz="20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2D95"/>
                    </a:solidFill>
                  </a:tcPr>
                </a:tc>
                <a:extLst>
                  <a:ext uri="{0D108BD9-81ED-4DB2-BD59-A6C34878D82A}">
                    <a16:rowId xmlns:a16="http://schemas.microsoft.com/office/drawing/2014/main" val="2055377398"/>
                  </a:ext>
                </a:extLst>
              </a:tr>
              <a:tr h="0">
                <a:tc>
                  <a:txBody>
                    <a:bodyPr/>
                    <a:lstStyle/>
                    <a:p>
                      <a:r>
                        <a:rPr lang="en-US" sz="2000" b="1"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Intended Impact</a:t>
                      </a:r>
                    </a:p>
                    <a:p>
                      <a:r>
                        <a:rPr lang="en-US" sz="2000" b="1"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(Goal Statement)</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E35880"/>
                    </a:solidFill>
                  </a:tcPr>
                </a:tc>
                <a:tc>
                  <a:txBody>
                    <a:bodyPr/>
                    <a:lstStyle/>
                    <a:p>
                      <a:r>
                        <a:rPr lang="en-US" sz="2000" b="1"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Impact Indicator(s)</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E35880"/>
                    </a:solidFill>
                  </a:tcPr>
                </a:tc>
                <a:tc>
                  <a:txBody>
                    <a:bodyPr/>
                    <a:lstStyle/>
                    <a:p>
                      <a:r>
                        <a:rPr lang="en-US" sz="2000" b="1" dirty="0">
                          <a:ln>
                            <a:noFill/>
                          </a:ln>
                          <a:solidFill>
                            <a:schemeClr val="bg1"/>
                          </a:solidFill>
                          <a:latin typeface="Tahoma" panose="020B0604030504040204" pitchFamily="34" charset="0"/>
                          <a:ea typeface="Tahoma" panose="020B0604030504040204" pitchFamily="34" charset="0"/>
                          <a:cs typeface="Tahoma" panose="020B0604030504040204" pitchFamily="34" charset="0"/>
                        </a:rPr>
                        <a:t>Data source</a:t>
                      </a: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E35880"/>
                    </a:solidFill>
                  </a:tcPr>
                </a:tc>
                <a:extLst>
                  <a:ext uri="{0D108BD9-81ED-4DB2-BD59-A6C34878D82A}">
                    <a16:rowId xmlns:a16="http://schemas.microsoft.com/office/drawing/2014/main" val="3649854367"/>
                  </a:ext>
                </a:extLst>
              </a:tr>
              <a:tr h="847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baseline="0" dirty="0">
                        <a:solidFill>
                          <a:schemeClr val="dk1"/>
                        </a:solidFill>
                        <a:latin typeface="+mn-lt"/>
                        <a:ea typeface="+mn-ea"/>
                        <a:cs typeface="+mn-cs"/>
                      </a:endParaRP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baseline="0" dirty="0">
                        <a:solidFill>
                          <a:schemeClr val="dk1"/>
                        </a:solidFill>
                        <a:latin typeface="+mn-lt"/>
                        <a:ea typeface="+mn-ea"/>
                        <a:cs typeface="+mn-cs"/>
                      </a:endParaRP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baseline="0" dirty="0">
                        <a:solidFill>
                          <a:schemeClr val="dk1"/>
                        </a:solidFill>
                        <a:latin typeface="+mn-lt"/>
                        <a:ea typeface="+mn-ea"/>
                        <a:cs typeface="+mn-cs"/>
                      </a:endParaRP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5821914"/>
                  </a:ext>
                </a:extLst>
              </a:tr>
              <a:tr h="847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baseline="0" dirty="0">
                        <a:solidFill>
                          <a:schemeClr val="dk1"/>
                        </a:solidFill>
                        <a:latin typeface="+mn-lt"/>
                        <a:ea typeface="+mn-ea"/>
                        <a:cs typeface="+mn-cs"/>
                      </a:endParaRP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F6B5D1"/>
                    </a:solidFill>
                  </a:tcPr>
                </a:tc>
                <a:tc>
                  <a:txBody>
                    <a:bodyPr/>
                    <a:lstStyle/>
                    <a:p>
                      <a:endParaRPr lang="en-US" sz="1800" b="0" i="0" u="none" strike="noStrike" kern="1200" baseline="0" dirty="0">
                        <a:solidFill>
                          <a:schemeClr val="dk1"/>
                        </a:solidFill>
                        <a:latin typeface="+mn-lt"/>
                        <a:ea typeface="+mn-ea"/>
                        <a:cs typeface="+mn-cs"/>
                      </a:endParaRP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F6B5D1"/>
                    </a:solidFill>
                  </a:tcPr>
                </a:tc>
                <a:tc>
                  <a:txBody>
                    <a:bodyPr/>
                    <a:lstStyle/>
                    <a:p>
                      <a:endParaRPr lang="en-US" sz="1800" b="0" i="0" u="none" strike="noStrike" kern="1200" baseline="0" dirty="0">
                        <a:solidFill>
                          <a:schemeClr val="dk1"/>
                        </a:solidFill>
                        <a:latin typeface="+mn-lt"/>
                        <a:ea typeface="+mn-ea"/>
                        <a:cs typeface="+mn-cs"/>
                      </a:endParaRPr>
                    </a:p>
                  </a:txBody>
                  <a:tcPr>
                    <a:lnL w="6350" cap="flat" cmpd="sng" algn="ctr">
                      <a:solidFill>
                        <a:srgbClr val="E35880"/>
                      </a:solidFill>
                      <a:prstDash val="solid"/>
                      <a:round/>
                      <a:headEnd type="none" w="med" len="med"/>
                      <a:tailEnd type="none" w="med" len="med"/>
                    </a:lnL>
                    <a:lnR w="6350" cap="flat" cmpd="sng" algn="ctr">
                      <a:solidFill>
                        <a:srgbClr val="E35880"/>
                      </a:solidFill>
                      <a:prstDash val="solid"/>
                      <a:round/>
                      <a:headEnd type="none" w="med" len="med"/>
                      <a:tailEnd type="none" w="med" len="med"/>
                    </a:lnR>
                    <a:lnT w="6350" cap="flat" cmpd="sng" algn="ctr">
                      <a:solidFill>
                        <a:srgbClr val="E35880"/>
                      </a:solidFill>
                      <a:prstDash val="solid"/>
                      <a:round/>
                      <a:headEnd type="none" w="med" len="med"/>
                      <a:tailEnd type="none" w="med" len="med"/>
                    </a:lnT>
                    <a:lnB w="6350" cap="flat" cmpd="sng" algn="ctr">
                      <a:solidFill>
                        <a:srgbClr val="E35880"/>
                      </a:solidFill>
                      <a:prstDash val="solid"/>
                      <a:round/>
                      <a:headEnd type="none" w="med" len="med"/>
                      <a:tailEnd type="none" w="med" len="med"/>
                    </a:lnB>
                    <a:lnTlToBr w="12700" cmpd="sng">
                      <a:noFill/>
                      <a:prstDash val="solid"/>
                    </a:lnTlToBr>
                    <a:lnBlToTr w="12700" cmpd="sng">
                      <a:noFill/>
                      <a:prstDash val="solid"/>
                    </a:lnBlToTr>
                    <a:solidFill>
                      <a:srgbClr val="F6B5D1"/>
                    </a:solidFill>
                  </a:tcPr>
                </a:tc>
                <a:extLst>
                  <a:ext uri="{0D108BD9-81ED-4DB2-BD59-A6C34878D82A}">
                    <a16:rowId xmlns:a16="http://schemas.microsoft.com/office/drawing/2014/main" val="887647057"/>
                  </a:ext>
                </a:extLst>
              </a:tr>
            </a:tbl>
          </a:graphicData>
        </a:graphic>
      </p:graphicFrame>
      <p:sp>
        <p:nvSpPr>
          <p:cNvPr id="5" name="Content Placeholder 1">
            <a:extLst>
              <a:ext uri="{FF2B5EF4-FFF2-40B4-BE49-F238E27FC236}">
                <a16:creationId xmlns:a16="http://schemas.microsoft.com/office/drawing/2014/main" id="{A17050BC-BA49-4262-B25F-0C25CBBD49B8}"/>
              </a:ext>
            </a:extLst>
          </p:cNvPr>
          <p:cNvSpPr txBox="1">
            <a:spLocks/>
          </p:cNvSpPr>
          <p:nvPr/>
        </p:nvSpPr>
        <p:spPr>
          <a:xfrm>
            <a:off x="701543" y="1598141"/>
            <a:ext cx="10515600" cy="47312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2064" indent="-512064" algn="ctr">
              <a:lnSpc>
                <a:spcPct val="110000"/>
              </a:lnSpc>
              <a:buFont typeface="Arial" panose="020B0604020202020204" pitchFamily="34" charset="0"/>
              <a:buNone/>
            </a:pPr>
            <a:r>
              <a:rPr lang="en-US" dirty="0"/>
              <a:t>Translate your goal to statements of intended impact. Identify indicators and the associated data sources you will use to track progress toward impact.</a:t>
            </a:r>
          </a:p>
          <a:p>
            <a:pPr marL="0" indent="0">
              <a:buFont typeface="Arial" panose="020B0604020202020204" pitchFamily="34" charset="0"/>
              <a:buNone/>
            </a:pPr>
            <a:endParaRPr lang="en-US" sz="1800" dirty="0">
              <a:solidFill>
                <a:srgbClr val="E3567E"/>
              </a:solidFill>
              <a:latin typeface="Futura PT Demi"/>
            </a:endParaRPr>
          </a:p>
          <a:p>
            <a:endParaRPr lang="en-US" dirty="0"/>
          </a:p>
        </p:txBody>
      </p:sp>
    </p:spTree>
    <p:extLst>
      <p:ext uri="{BB962C8B-B14F-4D97-AF65-F5344CB8AC3E}">
        <p14:creationId xmlns:p14="http://schemas.microsoft.com/office/powerpoint/2010/main" val="26415504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1EEFC6-5504-4AB8-9859-2449055C4E97}"/>
              </a:ext>
            </a:extLst>
          </p:cNvPr>
          <p:cNvSpPr>
            <a:spLocks noGrp="1"/>
          </p:cNvSpPr>
          <p:nvPr>
            <p:ph idx="1"/>
          </p:nvPr>
        </p:nvSpPr>
        <p:spPr>
          <a:xfrm>
            <a:off x="838200" y="1426286"/>
            <a:ext cx="10515600" cy="5126509"/>
          </a:xfrm>
        </p:spPr>
        <p:txBody>
          <a:bodyPr>
            <a:normAutofit/>
          </a:bodyPr>
          <a:lstStyle/>
          <a:p>
            <a:pPr marL="0" indent="0" algn="ctr">
              <a:spcBef>
                <a:spcPts val="600"/>
              </a:spcBef>
              <a:spcAft>
                <a:spcPts val="600"/>
              </a:spcAft>
              <a:buNone/>
              <a:defRPr/>
            </a:pPr>
            <a:r>
              <a:rPr lang="en-US" sz="3200" b="1" dirty="0">
                <a:solidFill>
                  <a:srgbClr val="E35880"/>
                </a:solidFill>
              </a:rPr>
              <a:t>What do you do when setbacks happen?</a:t>
            </a:r>
            <a:br>
              <a:rPr lang="en-US" sz="3200" b="1" dirty="0">
                <a:solidFill>
                  <a:srgbClr val="E35880"/>
                </a:solidFill>
              </a:rPr>
            </a:br>
            <a:endParaRPr lang="en-US" sz="3200" b="1" dirty="0">
              <a:solidFill>
                <a:srgbClr val="E35880"/>
              </a:solidFill>
            </a:endParaRPr>
          </a:p>
          <a:p>
            <a:pPr marL="512064" indent="-512064">
              <a:lnSpc>
                <a:spcPct val="120000"/>
              </a:lnSpc>
              <a:spcAft>
                <a:spcPts val="600"/>
              </a:spcAft>
              <a:defRPr/>
            </a:pPr>
            <a:r>
              <a:rPr lang="en-US" dirty="0">
                <a:solidFill>
                  <a:schemeClr val="tx1"/>
                </a:solidFill>
              </a:rPr>
              <a:t>Stay the course</a:t>
            </a:r>
          </a:p>
          <a:p>
            <a:pPr marL="512064" indent="-512064">
              <a:lnSpc>
                <a:spcPct val="120000"/>
              </a:lnSpc>
              <a:spcAft>
                <a:spcPts val="600"/>
              </a:spcAft>
              <a:defRPr/>
            </a:pPr>
            <a:r>
              <a:rPr lang="en-US" dirty="0">
                <a:solidFill>
                  <a:schemeClr val="tx1"/>
                </a:solidFill>
              </a:rPr>
              <a:t>Revisit the assumptions underlying the strategy</a:t>
            </a:r>
          </a:p>
          <a:p>
            <a:pPr marL="512064" indent="-512064">
              <a:lnSpc>
                <a:spcPct val="120000"/>
              </a:lnSpc>
              <a:spcAft>
                <a:spcPts val="600"/>
              </a:spcAft>
              <a:defRPr/>
            </a:pPr>
            <a:r>
              <a:rPr lang="en-US" dirty="0">
                <a:solidFill>
                  <a:schemeClr val="tx1"/>
                </a:solidFill>
              </a:rPr>
              <a:t>Ask: Has the landscape changed?</a:t>
            </a:r>
          </a:p>
          <a:p>
            <a:pPr marL="512064" indent="-512064">
              <a:lnSpc>
                <a:spcPct val="120000"/>
              </a:lnSpc>
              <a:spcAft>
                <a:spcPts val="600"/>
              </a:spcAft>
              <a:defRPr/>
            </a:pPr>
            <a:r>
              <a:rPr lang="en-US" dirty="0">
                <a:solidFill>
                  <a:schemeClr val="tx1"/>
                </a:solidFill>
              </a:rPr>
              <a:t>Learn from what happened and revise the strategy</a:t>
            </a:r>
          </a:p>
          <a:p>
            <a:pPr marL="512064" indent="-512064">
              <a:lnSpc>
                <a:spcPct val="120000"/>
              </a:lnSpc>
              <a:spcAft>
                <a:spcPts val="600"/>
              </a:spcAft>
              <a:defRPr/>
            </a:pPr>
            <a:r>
              <a:rPr lang="en-US" dirty="0">
                <a:solidFill>
                  <a:schemeClr val="tx1"/>
                </a:solidFill>
              </a:rPr>
              <a:t>Consider whether to revise or pursue a different objective</a:t>
            </a:r>
          </a:p>
          <a:p>
            <a:pPr>
              <a:spcBef>
                <a:spcPts val="600"/>
              </a:spcBef>
              <a:spcAft>
                <a:spcPts val="600"/>
              </a:spcAft>
              <a:defRPr/>
            </a:pPr>
            <a:endParaRPr lang="en-US" dirty="0">
              <a:solidFill>
                <a:schemeClr val="tx1"/>
              </a:solidFill>
            </a:endParaRPr>
          </a:p>
          <a:p>
            <a:pPr>
              <a:spcBef>
                <a:spcPts val="600"/>
              </a:spcBef>
              <a:spcAft>
                <a:spcPts val="600"/>
              </a:spcAft>
              <a:defRPr/>
            </a:pPr>
            <a:endParaRPr lang="en-US" dirty="0">
              <a:solidFill>
                <a:schemeClr val="tx1"/>
              </a:solidFill>
            </a:endParaRPr>
          </a:p>
          <a:p>
            <a:pPr>
              <a:spcBef>
                <a:spcPts val="600"/>
              </a:spcBef>
              <a:spcAft>
                <a:spcPts val="600"/>
              </a:spcAft>
              <a:defRPr/>
            </a:pPr>
            <a:endParaRPr lang="en-US" dirty="0">
              <a:solidFill>
                <a:schemeClr val="tx1"/>
              </a:solidFill>
            </a:endParaRPr>
          </a:p>
          <a:p>
            <a:pPr>
              <a:spcBef>
                <a:spcPts val="600"/>
              </a:spcBef>
              <a:spcAft>
                <a:spcPts val="600"/>
              </a:spcAft>
              <a:defRPr/>
            </a:pPr>
            <a:endParaRPr lang="en-GB" dirty="0">
              <a:solidFill>
                <a:schemeClr val="tx1"/>
              </a:solidFill>
            </a:endParaRPr>
          </a:p>
        </p:txBody>
      </p:sp>
      <p:sp>
        <p:nvSpPr>
          <p:cNvPr id="164866" name="Title 1">
            <a:extLst>
              <a:ext uri="{FF2B5EF4-FFF2-40B4-BE49-F238E27FC236}">
                <a16:creationId xmlns:a16="http://schemas.microsoft.com/office/drawing/2014/main" id="{D83BBA8C-C5CF-4288-B943-787EE99AD762}"/>
              </a:ext>
            </a:extLst>
          </p:cNvPr>
          <p:cNvSpPr>
            <a:spLocks noGrp="1"/>
          </p:cNvSpPr>
          <p:nvPr>
            <p:ph type="title"/>
          </p:nvPr>
        </p:nvSpPr>
        <p:spPr/>
        <p:txBody>
          <a:bodyPr/>
          <a:lstStyle/>
          <a:p>
            <a:r>
              <a:rPr lang="en-US" altLang="en-US" dirty="0"/>
              <a:t>Manage Setbacks</a:t>
            </a:r>
            <a:endParaRPr lang="en-GB" alt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18923657-F229-CF46-9298-BD6C8E90D1A7}"/>
              </a:ext>
            </a:extLst>
          </p:cNvPr>
          <p:cNvPicPr>
            <a:picLocks noGrp="1" noChangeAspect="1"/>
          </p:cNvPicPr>
          <p:nvPr>
            <p:ph idx="1"/>
          </p:nvPr>
        </p:nvPicPr>
        <p:blipFill>
          <a:blip r:embed="rId3"/>
          <a:stretch>
            <a:fillRect/>
          </a:stretch>
        </p:blipFill>
        <p:spPr>
          <a:xfrm>
            <a:off x="2607733" y="1432357"/>
            <a:ext cx="7490638" cy="5002310"/>
          </a:xfrm>
        </p:spPr>
      </p:pic>
      <p:sp>
        <p:nvSpPr>
          <p:cNvPr id="166914" name="Title 1">
            <a:extLst>
              <a:ext uri="{FF2B5EF4-FFF2-40B4-BE49-F238E27FC236}">
                <a16:creationId xmlns:a16="http://schemas.microsoft.com/office/drawing/2014/main" id="{54D896FA-DF04-44FA-8767-0AED7DB7F2AF}"/>
              </a:ext>
            </a:extLst>
          </p:cNvPr>
          <p:cNvSpPr>
            <a:spLocks noGrp="1"/>
          </p:cNvSpPr>
          <p:nvPr>
            <p:ph type="title"/>
          </p:nvPr>
        </p:nvSpPr>
        <p:spPr/>
        <p:txBody>
          <a:bodyPr/>
          <a:lstStyle/>
          <a:p>
            <a:r>
              <a:rPr lang="en-US" altLang="en-US" dirty="0"/>
              <a:t>Celebrate Success</a:t>
            </a:r>
            <a:endParaRPr lang="en-GB" alt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88A3-4DA5-2048-AE9D-6A8F661274C4}"/>
              </a:ext>
            </a:extLst>
          </p:cNvPr>
          <p:cNvSpPr>
            <a:spLocks noGrp="1"/>
          </p:cNvSpPr>
          <p:nvPr>
            <p:ph type="title"/>
          </p:nvPr>
        </p:nvSpPr>
        <p:spPr>
          <a:xfrm>
            <a:off x="1676400" y="132080"/>
            <a:ext cx="9677400" cy="1325563"/>
          </a:xfrm>
        </p:spPr>
        <p:txBody>
          <a:bodyPr>
            <a:normAutofit/>
          </a:bodyPr>
          <a:lstStyle/>
          <a:p>
            <a:pPr algn="ctr"/>
            <a:r>
              <a:rPr lang="en-US" sz="4000" dirty="0">
                <a:solidFill>
                  <a:srgbClr val="1F4E79"/>
                </a:solidFill>
              </a:rPr>
              <a:t>For Facilitator</a:t>
            </a:r>
            <a:br>
              <a:rPr lang="en-US" sz="4000" dirty="0">
                <a:solidFill>
                  <a:srgbClr val="1F4E79"/>
                </a:solidFill>
              </a:rPr>
            </a:br>
            <a:r>
              <a:rPr lang="en-US" sz="4000" dirty="0">
                <a:solidFill>
                  <a:srgbClr val="1F4E79"/>
                </a:solidFill>
              </a:rPr>
              <a:t>Step 9</a:t>
            </a:r>
          </a:p>
        </p:txBody>
      </p:sp>
      <p:sp>
        <p:nvSpPr>
          <p:cNvPr id="3" name="Content Placeholder 2">
            <a:extLst>
              <a:ext uri="{FF2B5EF4-FFF2-40B4-BE49-F238E27FC236}">
                <a16:creationId xmlns:a16="http://schemas.microsoft.com/office/drawing/2014/main" id="{6CC0FB06-D9DA-3D40-BBB8-757DB0C9661A}"/>
              </a:ext>
            </a:extLst>
          </p:cNvPr>
          <p:cNvSpPr>
            <a:spLocks noGrp="1"/>
          </p:cNvSpPr>
          <p:nvPr>
            <p:ph idx="1"/>
          </p:nvPr>
        </p:nvSpPr>
        <p:spPr/>
        <p:txBody>
          <a:bodyPr>
            <a:normAutofit fontScale="85000" lnSpcReduction="10000"/>
          </a:bodyPr>
          <a:lstStyle/>
          <a:p>
            <a:pPr marL="512064" indent="-512064">
              <a:lnSpc>
                <a:spcPct val="110000"/>
              </a:lnSpc>
              <a:buNone/>
            </a:pPr>
            <a:r>
              <a:rPr lang="en-US" altLang="en-US" b="1" dirty="0"/>
              <a:t>Set aside at least 2-2.5 hours for step 9 if participants already have an advocacy win and need to draft their own advocacy story. </a:t>
            </a:r>
            <a:endParaRPr lang="en-US" altLang="en-US" dirty="0"/>
          </a:p>
          <a:p>
            <a:pPr>
              <a:spcBef>
                <a:spcPct val="0"/>
              </a:spcBef>
              <a:buNone/>
            </a:pPr>
            <a:endParaRPr lang="en-US" altLang="en-US" dirty="0"/>
          </a:p>
          <a:p>
            <a:pPr marL="0" indent="0">
              <a:lnSpc>
                <a:spcPct val="70000"/>
              </a:lnSpc>
              <a:buNone/>
            </a:pPr>
            <a:r>
              <a:rPr lang="en-US" altLang="en-US" u="sng" dirty="0"/>
              <a:t>Before the session</a:t>
            </a:r>
            <a:r>
              <a:rPr lang="en-US" altLang="en-US" dirty="0"/>
              <a:t>:</a:t>
            </a:r>
          </a:p>
          <a:p>
            <a:pPr marL="347472" indent="-347472">
              <a:lnSpc>
                <a:spcPct val="110000"/>
              </a:lnSpc>
              <a:spcBef>
                <a:spcPts val="900"/>
              </a:spcBef>
              <a:spcAft>
                <a:spcPts val="900"/>
              </a:spcAft>
            </a:pPr>
            <a:r>
              <a:rPr lang="en-US" altLang="en-US" dirty="0"/>
              <a:t>Consider ending a session early and assigning the story as homework.</a:t>
            </a:r>
          </a:p>
          <a:p>
            <a:pPr marL="347472" indent="-347472">
              <a:lnSpc>
                <a:spcPct val="110000"/>
              </a:lnSpc>
              <a:spcBef>
                <a:spcPts val="900"/>
              </a:spcBef>
              <a:spcAft>
                <a:spcPts val="900"/>
              </a:spcAft>
            </a:pPr>
            <a:r>
              <a:rPr lang="en-US" altLang="en-US" dirty="0"/>
              <a:t>Alternatively, you can adapt 9.1 into an elevator speech exercise in which participants must describe the significance of a recent or upcoming advocacy win in 2 minutes or less.</a:t>
            </a:r>
          </a:p>
          <a:p>
            <a:pPr marL="347472" indent="-347472">
              <a:lnSpc>
                <a:spcPct val="110000"/>
              </a:lnSpc>
              <a:spcBef>
                <a:spcPts val="900"/>
              </a:spcBef>
              <a:spcAft>
                <a:spcPts val="900"/>
              </a:spcAft>
            </a:pPr>
            <a:r>
              <a:rPr lang="en-US" altLang="en-US" dirty="0"/>
              <a:t>Adapt the evaluation form (slide 105) to include your working group or organization’s logos and contact information.</a:t>
            </a:r>
          </a:p>
          <a:p>
            <a:pPr>
              <a:spcBef>
                <a:spcPct val="0"/>
              </a:spcBef>
            </a:pPr>
            <a:endParaRPr lang="en-US" altLang="en-US" dirty="0"/>
          </a:p>
          <a:p>
            <a:pPr>
              <a:spcBef>
                <a:spcPct val="0"/>
              </a:spcBef>
              <a:buNone/>
            </a:pPr>
            <a:endParaRPr lang="en-US" altLang="en-US" dirty="0"/>
          </a:p>
          <a:p>
            <a:endParaRPr lang="en-US" dirty="0"/>
          </a:p>
        </p:txBody>
      </p:sp>
    </p:spTree>
    <p:extLst>
      <p:ext uri="{BB962C8B-B14F-4D97-AF65-F5344CB8AC3E}">
        <p14:creationId xmlns:p14="http://schemas.microsoft.com/office/powerpoint/2010/main" val="409806272"/>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6B5D1"/>
        </a:solidFill>
        <a:effectLst/>
      </p:bgPr>
    </p:bg>
    <p:spTree>
      <p:nvGrpSpPr>
        <p:cNvPr id="1" name=""/>
        <p:cNvGrpSpPr/>
        <p:nvPr/>
      </p:nvGrpSpPr>
      <p:grpSpPr>
        <a:xfrm>
          <a:off x="0" y="0"/>
          <a:ext cx="0" cy="0"/>
          <a:chOff x="0" y="0"/>
          <a:chExt cx="0" cy="0"/>
        </a:xfrm>
      </p:grpSpPr>
      <p:sp>
        <p:nvSpPr>
          <p:cNvPr id="4" name="Snip Same Side Corner Rectangle 3">
            <a:extLst>
              <a:ext uri="{FF2B5EF4-FFF2-40B4-BE49-F238E27FC236}">
                <a16:creationId xmlns:a16="http://schemas.microsoft.com/office/drawing/2014/main" id="{A6AF4D73-59AA-6F42-B8C7-D4FFA6B5E247}"/>
              </a:ext>
            </a:extLst>
          </p:cNvPr>
          <p:cNvSpPr/>
          <p:nvPr/>
        </p:nvSpPr>
        <p:spPr>
          <a:xfrm rot="5400000">
            <a:off x="2543288" y="-2543290"/>
            <a:ext cx="6968571" cy="12055151"/>
          </a:xfrm>
          <a:custGeom>
            <a:avLst/>
            <a:gdLst>
              <a:gd name="connsiteX0" fmla="*/ 3436144 w 6872288"/>
              <a:gd name="connsiteY0" fmla="*/ 0 h 6915150"/>
              <a:gd name="connsiteX1" fmla="*/ 3436144 w 6872288"/>
              <a:gd name="connsiteY1" fmla="*/ 0 h 6915150"/>
              <a:gd name="connsiteX2" fmla="*/ 6872288 w 6872288"/>
              <a:gd name="connsiteY2" fmla="*/ 3436144 h 6915150"/>
              <a:gd name="connsiteX3" fmla="*/ 6872288 w 6872288"/>
              <a:gd name="connsiteY3" fmla="*/ 6915150 h 6915150"/>
              <a:gd name="connsiteX4" fmla="*/ 6872288 w 6872288"/>
              <a:gd name="connsiteY4" fmla="*/ 6915150 h 6915150"/>
              <a:gd name="connsiteX5" fmla="*/ 0 w 6872288"/>
              <a:gd name="connsiteY5" fmla="*/ 6915150 h 6915150"/>
              <a:gd name="connsiteX6" fmla="*/ 0 w 6872288"/>
              <a:gd name="connsiteY6" fmla="*/ 6915150 h 6915150"/>
              <a:gd name="connsiteX7" fmla="*/ 0 w 6872288"/>
              <a:gd name="connsiteY7" fmla="*/ 3436144 h 6915150"/>
              <a:gd name="connsiteX8" fmla="*/ 3436144 w 6872288"/>
              <a:gd name="connsiteY8" fmla="*/ 0 h 6915150"/>
              <a:gd name="connsiteX0" fmla="*/ 3436144 w 6872288"/>
              <a:gd name="connsiteY0" fmla="*/ 0 h 8229600"/>
              <a:gd name="connsiteX1" fmla="*/ 3436144 w 6872288"/>
              <a:gd name="connsiteY1" fmla="*/ 0 h 8229600"/>
              <a:gd name="connsiteX2" fmla="*/ 6872288 w 6872288"/>
              <a:gd name="connsiteY2" fmla="*/ 3436144 h 8229600"/>
              <a:gd name="connsiteX3" fmla="*/ 6872288 w 6872288"/>
              <a:gd name="connsiteY3" fmla="*/ 6915150 h 8229600"/>
              <a:gd name="connsiteX4" fmla="*/ 5000625 w 6872288"/>
              <a:gd name="connsiteY4" fmla="*/ 8229600 h 8229600"/>
              <a:gd name="connsiteX5" fmla="*/ 0 w 6872288"/>
              <a:gd name="connsiteY5" fmla="*/ 6915150 h 8229600"/>
              <a:gd name="connsiteX6" fmla="*/ 0 w 6872288"/>
              <a:gd name="connsiteY6" fmla="*/ 6915150 h 8229600"/>
              <a:gd name="connsiteX7" fmla="*/ 0 w 6872288"/>
              <a:gd name="connsiteY7" fmla="*/ 3436144 h 8229600"/>
              <a:gd name="connsiteX8" fmla="*/ 3436144 w 6872288"/>
              <a:gd name="connsiteY8" fmla="*/ 0 h 8229600"/>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0 w 6886575"/>
              <a:gd name="connsiteY6" fmla="*/ 6915150 h 8786813"/>
              <a:gd name="connsiteX7" fmla="*/ 0 w 6886575"/>
              <a:gd name="connsiteY7" fmla="*/ 3436144 h 8786813"/>
              <a:gd name="connsiteX8" fmla="*/ 3436144 w 6886575"/>
              <a:gd name="connsiteY8" fmla="*/ 0 h 8786813"/>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1014413 w 6886575"/>
              <a:gd name="connsiteY6" fmla="*/ 7586662 h 8786813"/>
              <a:gd name="connsiteX7" fmla="*/ 0 w 6886575"/>
              <a:gd name="connsiteY7" fmla="*/ 3436144 h 8786813"/>
              <a:gd name="connsiteX8" fmla="*/ 3436144 w 6886575"/>
              <a:gd name="connsiteY8" fmla="*/ 0 h 8786813"/>
              <a:gd name="connsiteX0" fmla="*/ 3436144 w 6886575"/>
              <a:gd name="connsiteY0" fmla="*/ 0 h 8786813"/>
              <a:gd name="connsiteX1" fmla="*/ 3436144 w 6886575"/>
              <a:gd name="connsiteY1" fmla="*/ 0 h 8786813"/>
              <a:gd name="connsiteX2" fmla="*/ 6872288 w 6886575"/>
              <a:gd name="connsiteY2" fmla="*/ 3436144 h 8786813"/>
              <a:gd name="connsiteX3" fmla="*/ 6886575 w 6886575"/>
              <a:gd name="connsiteY3" fmla="*/ 8786813 h 8786813"/>
              <a:gd name="connsiteX4" fmla="*/ 5000625 w 6886575"/>
              <a:gd name="connsiteY4" fmla="*/ 8229600 h 8786813"/>
              <a:gd name="connsiteX5" fmla="*/ 0 w 6886575"/>
              <a:gd name="connsiteY5" fmla="*/ 6915150 h 8786813"/>
              <a:gd name="connsiteX6" fmla="*/ 642938 w 6886575"/>
              <a:gd name="connsiteY6" fmla="*/ 5357812 h 8786813"/>
              <a:gd name="connsiteX7" fmla="*/ 0 w 6886575"/>
              <a:gd name="connsiteY7" fmla="*/ 3436144 h 8786813"/>
              <a:gd name="connsiteX8" fmla="*/ 3436144 w 6886575"/>
              <a:gd name="connsiteY8"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5029200 w 6915150"/>
              <a:gd name="connsiteY4" fmla="*/ 8229600 h 8786813"/>
              <a:gd name="connsiteX5" fmla="*/ 0 w 6915150"/>
              <a:gd name="connsiteY5" fmla="*/ 8786813 h 8786813"/>
              <a:gd name="connsiteX6" fmla="*/ 671513 w 6915150"/>
              <a:gd name="connsiteY6" fmla="*/ 5357812 h 8786813"/>
              <a:gd name="connsiteX7" fmla="*/ 28575 w 6915150"/>
              <a:gd name="connsiteY7" fmla="*/ 3436144 h 8786813"/>
              <a:gd name="connsiteX8" fmla="*/ 3464719 w 6915150"/>
              <a:gd name="connsiteY8"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5029200 w 6915150"/>
              <a:gd name="connsiteY4" fmla="*/ 8229600 h 8786813"/>
              <a:gd name="connsiteX5" fmla="*/ 0 w 6915150"/>
              <a:gd name="connsiteY5" fmla="*/ 8786813 h 8786813"/>
              <a:gd name="connsiteX6" fmla="*/ 28575 w 6915150"/>
              <a:gd name="connsiteY6" fmla="*/ 3436144 h 8786813"/>
              <a:gd name="connsiteX7" fmla="*/ 3464719 w 6915150"/>
              <a:gd name="connsiteY7" fmla="*/ 0 h 8786813"/>
              <a:gd name="connsiteX0" fmla="*/ 3464719 w 6915150"/>
              <a:gd name="connsiteY0" fmla="*/ 0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6" fmla="*/ 3464719 w 6915150"/>
              <a:gd name="connsiteY6" fmla="*/ 0 h 8786813"/>
              <a:gd name="connsiteX0" fmla="*/ 1535907 w 6915150"/>
              <a:gd name="connsiteY0" fmla="*/ 1771651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6" fmla="*/ 1535907 w 6915150"/>
              <a:gd name="connsiteY6" fmla="*/ 1771651 h 8786813"/>
              <a:gd name="connsiteX0" fmla="*/ 28575 w 6915150"/>
              <a:gd name="connsiteY0" fmla="*/ 3436144 h 8786813"/>
              <a:gd name="connsiteX1" fmla="*/ 3464719 w 6915150"/>
              <a:gd name="connsiteY1" fmla="*/ 0 h 8786813"/>
              <a:gd name="connsiteX2" fmla="*/ 6900863 w 6915150"/>
              <a:gd name="connsiteY2" fmla="*/ 3436144 h 8786813"/>
              <a:gd name="connsiteX3" fmla="*/ 6915150 w 6915150"/>
              <a:gd name="connsiteY3" fmla="*/ 8786813 h 8786813"/>
              <a:gd name="connsiteX4" fmla="*/ 0 w 6915150"/>
              <a:gd name="connsiteY4" fmla="*/ 8786813 h 8786813"/>
              <a:gd name="connsiteX5" fmla="*/ 28575 w 6915150"/>
              <a:gd name="connsiteY5" fmla="*/ 3436144 h 8786813"/>
              <a:gd name="connsiteX0" fmla="*/ 28575 w 6915150"/>
              <a:gd name="connsiteY0" fmla="*/ 2150268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28575 w 6915150"/>
              <a:gd name="connsiteY5" fmla="*/ 2150268 h 7500937"/>
              <a:gd name="connsiteX0" fmla="*/ 42862 w 6915150"/>
              <a:gd name="connsiteY0" fmla="*/ 2135981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42862 w 6915150"/>
              <a:gd name="connsiteY5" fmla="*/ 2135981 h 7500937"/>
              <a:gd name="connsiteX0" fmla="*/ 313796 w 6915150"/>
              <a:gd name="connsiteY0" fmla="*/ 2164203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313796 w 6915150"/>
              <a:gd name="connsiteY5" fmla="*/ 2164203 h 7500937"/>
              <a:gd name="connsiteX0" fmla="*/ 25930 w 6915150"/>
              <a:gd name="connsiteY0" fmla="*/ 2248870 h 7500937"/>
              <a:gd name="connsiteX1" fmla="*/ 3536156 w 6915150"/>
              <a:gd name="connsiteY1" fmla="*/ 0 h 7500937"/>
              <a:gd name="connsiteX2" fmla="*/ 6900863 w 6915150"/>
              <a:gd name="connsiteY2" fmla="*/ 2150268 h 7500937"/>
              <a:gd name="connsiteX3" fmla="*/ 6915150 w 6915150"/>
              <a:gd name="connsiteY3" fmla="*/ 7500937 h 7500937"/>
              <a:gd name="connsiteX4" fmla="*/ 0 w 6915150"/>
              <a:gd name="connsiteY4" fmla="*/ 7500937 h 7500937"/>
              <a:gd name="connsiteX5" fmla="*/ 25930 w 6915150"/>
              <a:gd name="connsiteY5" fmla="*/ 2248870 h 7500937"/>
              <a:gd name="connsiteX0" fmla="*/ 0 w 6923087"/>
              <a:gd name="connsiteY0" fmla="*/ 2254514 h 7500937"/>
              <a:gd name="connsiteX1" fmla="*/ 3544093 w 6923087"/>
              <a:gd name="connsiteY1" fmla="*/ 0 h 7500937"/>
              <a:gd name="connsiteX2" fmla="*/ 6908800 w 6923087"/>
              <a:gd name="connsiteY2" fmla="*/ 2150268 h 7500937"/>
              <a:gd name="connsiteX3" fmla="*/ 6923087 w 6923087"/>
              <a:gd name="connsiteY3" fmla="*/ 7500937 h 7500937"/>
              <a:gd name="connsiteX4" fmla="*/ 7937 w 6923087"/>
              <a:gd name="connsiteY4" fmla="*/ 7500937 h 7500937"/>
              <a:gd name="connsiteX5" fmla="*/ 0 w 6923087"/>
              <a:gd name="connsiteY5" fmla="*/ 2254514 h 7500937"/>
              <a:gd name="connsiteX0" fmla="*/ 13586 w 6936673"/>
              <a:gd name="connsiteY0" fmla="*/ 2254514 h 10595011"/>
              <a:gd name="connsiteX1" fmla="*/ 3557679 w 6936673"/>
              <a:gd name="connsiteY1" fmla="*/ 0 h 10595011"/>
              <a:gd name="connsiteX2" fmla="*/ 6922386 w 6936673"/>
              <a:gd name="connsiteY2" fmla="*/ 2150268 h 10595011"/>
              <a:gd name="connsiteX3" fmla="*/ 6936673 w 6936673"/>
              <a:gd name="connsiteY3" fmla="*/ 7500937 h 10595011"/>
              <a:gd name="connsiteX4" fmla="*/ 258 w 6936673"/>
              <a:gd name="connsiteY4" fmla="*/ 10595011 h 10595011"/>
              <a:gd name="connsiteX5" fmla="*/ 13586 w 6936673"/>
              <a:gd name="connsiteY5" fmla="*/ 2254514 h 10595011"/>
              <a:gd name="connsiteX0" fmla="*/ 13586 w 6968571"/>
              <a:gd name="connsiteY0" fmla="*/ 2254514 h 10595011"/>
              <a:gd name="connsiteX1" fmla="*/ 3557679 w 6968571"/>
              <a:gd name="connsiteY1" fmla="*/ 0 h 10595011"/>
              <a:gd name="connsiteX2" fmla="*/ 6922386 w 6968571"/>
              <a:gd name="connsiteY2" fmla="*/ 2150268 h 10595011"/>
              <a:gd name="connsiteX3" fmla="*/ 6968571 w 6968571"/>
              <a:gd name="connsiteY3" fmla="*/ 10563114 h 10595011"/>
              <a:gd name="connsiteX4" fmla="*/ 258 w 6968571"/>
              <a:gd name="connsiteY4" fmla="*/ 10595011 h 10595011"/>
              <a:gd name="connsiteX5" fmla="*/ 13586 w 6968571"/>
              <a:gd name="connsiteY5" fmla="*/ 2254514 h 1059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8571" h="10595011">
                <a:moveTo>
                  <a:pt x="13586" y="2254514"/>
                </a:moveTo>
                <a:lnTo>
                  <a:pt x="3557679" y="0"/>
                </a:lnTo>
                <a:lnTo>
                  <a:pt x="6922386" y="2150268"/>
                </a:lnTo>
                <a:cubicBezTo>
                  <a:pt x="6927148" y="3933824"/>
                  <a:pt x="6963809" y="8779558"/>
                  <a:pt x="6968571" y="10563114"/>
                </a:cubicBezTo>
                <a:lnTo>
                  <a:pt x="258" y="10595011"/>
                </a:lnTo>
                <a:cubicBezTo>
                  <a:pt x="-2388" y="8846203"/>
                  <a:pt x="16232" y="4003322"/>
                  <a:pt x="13586" y="2254514"/>
                </a:cubicBezTo>
                <a:close/>
              </a:path>
            </a:pathLst>
          </a:custGeom>
          <a:solidFill>
            <a:srgbClr val="E35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6" name="TextBox 5">
            <a:extLst>
              <a:ext uri="{FF2B5EF4-FFF2-40B4-BE49-F238E27FC236}">
                <a16:creationId xmlns:a16="http://schemas.microsoft.com/office/drawing/2014/main" id="{D7404E99-FD5E-E440-AEEF-747A65B4516C}"/>
              </a:ext>
            </a:extLst>
          </p:cNvPr>
          <p:cNvSpPr txBox="1"/>
          <p:nvPr/>
        </p:nvSpPr>
        <p:spPr>
          <a:xfrm>
            <a:off x="6892472" y="2569057"/>
            <a:ext cx="4859866" cy="2554545"/>
          </a:xfrm>
          <a:prstGeom prst="rect">
            <a:avLst/>
          </a:prstGeom>
          <a:noFill/>
        </p:spPr>
        <p:txBody>
          <a:bodyPr wrap="square" rtlCol="0">
            <a:spAutoFit/>
          </a:bodyPr>
          <a:lstStyle/>
          <a:p>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Step 9 Outcome:</a:t>
            </a:r>
          </a:p>
          <a:p>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Advocacy Story &amp;</a:t>
            </a:r>
          </a:p>
          <a:p>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Next SMART </a:t>
            </a:r>
          </a:p>
          <a:p>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Objective</a:t>
            </a:r>
          </a:p>
        </p:txBody>
      </p:sp>
      <p:pic>
        <p:nvPicPr>
          <p:cNvPr id="3" name="Picture 2" descr="Diagram&#10;&#10;Description automatically generated">
            <a:extLst>
              <a:ext uri="{FF2B5EF4-FFF2-40B4-BE49-F238E27FC236}">
                <a16:creationId xmlns:a16="http://schemas.microsoft.com/office/drawing/2014/main" id="{EEE22A42-A329-4A6F-8434-C92368BF55BE}"/>
              </a:ext>
            </a:extLst>
          </p:cNvPr>
          <p:cNvPicPr>
            <a:picLocks noChangeAspect="1"/>
          </p:cNvPicPr>
          <p:nvPr/>
        </p:nvPicPr>
        <p:blipFill>
          <a:blip r:embed="rId3"/>
          <a:stretch>
            <a:fillRect/>
          </a:stretch>
        </p:blipFill>
        <p:spPr>
          <a:xfrm>
            <a:off x="136851" y="352465"/>
            <a:ext cx="6263640" cy="6263640"/>
          </a:xfrm>
          <a:prstGeom prst="rect">
            <a:avLst/>
          </a:prstGeom>
        </p:spPr>
      </p:pic>
    </p:spTree>
    <p:extLst>
      <p:ext uri="{BB962C8B-B14F-4D97-AF65-F5344CB8AC3E}">
        <p14:creationId xmlns:p14="http://schemas.microsoft.com/office/powerpoint/2010/main" val="24145856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68518A-53F3-F643-88E0-9574F8CA2905}"/>
              </a:ext>
            </a:extLst>
          </p:cNvPr>
          <p:cNvSpPr>
            <a:spLocks noGrp="1"/>
          </p:cNvSpPr>
          <p:nvPr>
            <p:ph idx="1"/>
          </p:nvPr>
        </p:nvSpPr>
        <p:spPr/>
        <p:txBody>
          <a:bodyPr>
            <a:normAutofit lnSpcReduction="10000"/>
          </a:bodyPr>
          <a:lstStyle/>
          <a:p>
            <a:pPr marL="0" indent="0" algn="ctr">
              <a:spcBef>
                <a:spcPts val="600"/>
              </a:spcBef>
              <a:spcAft>
                <a:spcPts val="600"/>
              </a:spcAft>
              <a:buClr>
                <a:schemeClr val="tx1"/>
              </a:buClr>
              <a:buSzPct val="100000"/>
              <a:buNone/>
              <a:defRPr/>
            </a:pPr>
            <a:r>
              <a:rPr lang="en-US" altLang="en-US" sz="3200" b="1" dirty="0">
                <a:solidFill>
                  <a:srgbClr val="E35880"/>
                </a:solidFill>
              </a:rPr>
              <a:t>Why tell your story?</a:t>
            </a:r>
          </a:p>
          <a:p>
            <a:pPr marL="0" indent="0">
              <a:spcBef>
                <a:spcPts val="600"/>
              </a:spcBef>
              <a:spcAft>
                <a:spcPts val="600"/>
              </a:spcAft>
              <a:buClr>
                <a:schemeClr val="tx1"/>
              </a:buClr>
              <a:buSzPct val="100000"/>
              <a:buNone/>
              <a:defRPr/>
            </a:pPr>
            <a:endParaRPr lang="en-US" altLang="en-US" sz="3200" b="1" dirty="0"/>
          </a:p>
          <a:p>
            <a:pPr marL="512064" indent="-512064">
              <a:lnSpc>
                <a:spcPct val="120000"/>
              </a:lnSpc>
              <a:spcAft>
                <a:spcPts val="300"/>
              </a:spcAft>
              <a:buClr>
                <a:schemeClr val="tx1"/>
              </a:buClr>
              <a:buSzPct val="100000"/>
            </a:pPr>
            <a:r>
              <a:rPr lang="en-US" altLang="en-US" sz="3200" dirty="0"/>
              <a:t>To inform your network and donors</a:t>
            </a:r>
          </a:p>
          <a:p>
            <a:pPr marL="512064" indent="-512064">
              <a:lnSpc>
                <a:spcPct val="120000"/>
              </a:lnSpc>
              <a:spcAft>
                <a:spcPts val="300"/>
              </a:spcAft>
              <a:buClr>
                <a:schemeClr val="tx1"/>
              </a:buClr>
              <a:buSzPct val="100000"/>
            </a:pPr>
            <a:r>
              <a:rPr lang="en-US" altLang="en-US" sz="3200" dirty="0"/>
              <a:t>To inspire peers to join you and to act</a:t>
            </a:r>
          </a:p>
          <a:p>
            <a:pPr marL="512064" indent="-512064">
              <a:lnSpc>
                <a:spcPct val="120000"/>
              </a:lnSpc>
              <a:spcAft>
                <a:spcPts val="300"/>
              </a:spcAft>
              <a:buClr>
                <a:schemeClr val="tx1"/>
              </a:buClr>
              <a:buSzPct val="100000"/>
            </a:pPr>
            <a:r>
              <a:rPr lang="en-US" altLang="en-US" sz="3200" dirty="0"/>
              <a:t>To enable collaboration and problem-solving</a:t>
            </a:r>
          </a:p>
          <a:p>
            <a:pPr marL="512064" indent="-512064">
              <a:lnSpc>
                <a:spcPct val="120000"/>
              </a:lnSpc>
              <a:spcAft>
                <a:spcPts val="300"/>
              </a:spcAft>
              <a:buClr>
                <a:schemeClr val="tx1"/>
              </a:buClr>
              <a:buSzPct val="100000"/>
            </a:pPr>
            <a:r>
              <a:rPr lang="en-US" altLang="en-US" sz="3200" dirty="0"/>
              <a:t>To share lessons learned with other advocates</a:t>
            </a:r>
          </a:p>
          <a:p>
            <a:pPr marL="512064" indent="-512064">
              <a:lnSpc>
                <a:spcPct val="120000"/>
              </a:lnSpc>
              <a:spcAft>
                <a:spcPts val="300"/>
              </a:spcAft>
              <a:buClr>
                <a:schemeClr val="tx1"/>
              </a:buClr>
              <a:buSzPct val="100000"/>
            </a:pPr>
            <a:r>
              <a:rPr lang="en-US" altLang="en-US" sz="3200" dirty="0"/>
              <a:t>To enable others to replicate your success</a:t>
            </a:r>
          </a:p>
          <a:p>
            <a:pPr marL="457200" lvl="1" indent="0">
              <a:spcBef>
                <a:spcPts val="300"/>
              </a:spcBef>
              <a:spcAft>
                <a:spcPts val="300"/>
              </a:spcAft>
              <a:buClr>
                <a:schemeClr val="tx1"/>
              </a:buClr>
              <a:buSzPct val="100000"/>
              <a:buNone/>
            </a:pPr>
            <a:endParaRPr lang="en-US" altLang="en-US" sz="2800" dirty="0"/>
          </a:p>
        </p:txBody>
      </p:sp>
      <p:sp>
        <p:nvSpPr>
          <p:cNvPr id="173058" name="Title 1">
            <a:extLst>
              <a:ext uri="{FF2B5EF4-FFF2-40B4-BE49-F238E27FC236}">
                <a16:creationId xmlns:a16="http://schemas.microsoft.com/office/drawing/2014/main" id="{1A1CB4E3-A514-4979-828E-E65232AA3EAA}"/>
              </a:ext>
            </a:extLst>
          </p:cNvPr>
          <p:cNvSpPr>
            <a:spLocks noGrp="1"/>
          </p:cNvSpPr>
          <p:nvPr>
            <p:ph type="title"/>
          </p:nvPr>
        </p:nvSpPr>
        <p:spPr/>
        <p:txBody>
          <a:bodyPr/>
          <a:lstStyle/>
          <a:p>
            <a:pPr eaLnBrk="1" hangingPunct="1"/>
            <a:r>
              <a:rPr lang="en-US" altLang="en-US" dirty="0"/>
              <a:t>Step 9—Telling Your Story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a:extLst>
              <a:ext uri="{FF2B5EF4-FFF2-40B4-BE49-F238E27FC236}">
                <a16:creationId xmlns:a16="http://schemas.microsoft.com/office/drawing/2014/main" id="{C492B121-09AA-4467-B0B8-BACD7AD27C66}"/>
              </a:ext>
            </a:extLst>
          </p:cNvPr>
          <p:cNvSpPr>
            <a:spLocks noGrp="1"/>
          </p:cNvSpPr>
          <p:nvPr>
            <p:ph type="title"/>
          </p:nvPr>
        </p:nvSpPr>
        <p:spPr/>
        <p:txBody>
          <a:bodyPr/>
          <a:lstStyle/>
          <a:p>
            <a:pPr eaLnBrk="1" hangingPunct="1"/>
            <a:r>
              <a:rPr lang="en-US" altLang="en-US" dirty="0"/>
              <a:t>Step 9.1—Draft Your Story</a:t>
            </a:r>
          </a:p>
        </p:txBody>
      </p:sp>
      <p:sp>
        <p:nvSpPr>
          <p:cNvPr id="4" name="Content Placeholder 3">
            <a:extLst>
              <a:ext uri="{FF2B5EF4-FFF2-40B4-BE49-F238E27FC236}">
                <a16:creationId xmlns:a16="http://schemas.microsoft.com/office/drawing/2014/main" id="{1BBFC6F7-7F7E-4DA2-BE20-87636D09E386}"/>
              </a:ext>
            </a:extLst>
          </p:cNvPr>
          <p:cNvSpPr>
            <a:spLocks noGrp="1"/>
          </p:cNvSpPr>
          <p:nvPr>
            <p:ph idx="1"/>
          </p:nvPr>
        </p:nvSpPr>
        <p:spPr/>
        <p:txBody>
          <a:bodyPr>
            <a:normAutofit/>
          </a:bodyPr>
          <a:lstStyle/>
          <a:p>
            <a:pPr marL="0" indent="0" algn="ctr">
              <a:lnSpc>
                <a:spcPct val="130000"/>
              </a:lnSpc>
              <a:buNone/>
            </a:pPr>
            <a:r>
              <a:rPr lang="en-US" sz="3200" dirty="0">
                <a:solidFill>
                  <a:srgbClr val="E35880"/>
                </a:solidFill>
              </a:rPr>
              <a:t>Use the worksheet or a Word document to draft your advocacy story.</a:t>
            </a:r>
          </a:p>
          <a:p>
            <a:pPr marL="0" indent="0">
              <a:buNone/>
            </a:pPr>
            <a:endParaRPr lang="en-US" sz="3200" dirty="0"/>
          </a:p>
          <a:p>
            <a:pPr marL="347472" indent="-347472">
              <a:lnSpc>
                <a:spcPct val="100000"/>
              </a:lnSpc>
              <a:spcBef>
                <a:spcPts val="900"/>
              </a:spcBef>
              <a:spcAft>
                <a:spcPts val="900"/>
              </a:spcAft>
            </a:pPr>
            <a:r>
              <a:rPr lang="en-US" sz="3200" b="1" dirty="0"/>
              <a:t>Key Audience: </a:t>
            </a:r>
            <a:r>
              <a:rPr lang="en-US" sz="3200" dirty="0"/>
              <a:t>Who do you want to reach and why?</a:t>
            </a:r>
          </a:p>
          <a:p>
            <a:pPr marL="347472" indent="-347472">
              <a:lnSpc>
                <a:spcPct val="100000"/>
              </a:lnSpc>
              <a:spcBef>
                <a:spcPts val="900"/>
              </a:spcBef>
              <a:spcAft>
                <a:spcPts val="900"/>
              </a:spcAft>
            </a:pPr>
            <a:r>
              <a:rPr lang="en-US" sz="3200" b="1" dirty="0"/>
              <a:t>Format: </a:t>
            </a:r>
            <a:r>
              <a:rPr lang="en-US" sz="3200" dirty="0"/>
              <a:t>What is the best way to tell your story?</a:t>
            </a:r>
          </a:p>
          <a:p>
            <a:pPr marL="347472" indent="-347472">
              <a:lnSpc>
                <a:spcPct val="100000"/>
              </a:lnSpc>
              <a:spcBef>
                <a:spcPts val="900"/>
              </a:spcBef>
              <a:spcAft>
                <a:spcPts val="900"/>
              </a:spcAft>
            </a:pPr>
            <a:r>
              <a:rPr lang="en-US" sz="3200" b="1" dirty="0"/>
              <a:t>Dissemination plan: </a:t>
            </a:r>
            <a:r>
              <a:rPr lang="en-US" sz="3200" dirty="0"/>
              <a:t>How do you plan to share your story with key audiences?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a:extLst>
              <a:ext uri="{FF2B5EF4-FFF2-40B4-BE49-F238E27FC236}">
                <a16:creationId xmlns:a16="http://schemas.microsoft.com/office/drawing/2014/main" id="{C492B121-09AA-4467-B0B8-BACD7AD27C66}"/>
              </a:ext>
            </a:extLst>
          </p:cNvPr>
          <p:cNvSpPr>
            <a:spLocks noGrp="1"/>
          </p:cNvSpPr>
          <p:nvPr>
            <p:ph type="title"/>
          </p:nvPr>
        </p:nvSpPr>
        <p:spPr/>
        <p:txBody>
          <a:bodyPr/>
          <a:lstStyle/>
          <a:p>
            <a:pPr eaLnBrk="1" hangingPunct="1"/>
            <a:r>
              <a:rPr lang="en-US" altLang="en-US" dirty="0"/>
              <a:t>Step 9.1—Draft Your Story</a:t>
            </a:r>
          </a:p>
        </p:txBody>
      </p:sp>
      <p:sp>
        <p:nvSpPr>
          <p:cNvPr id="4" name="Content Placeholder 3">
            <a:extLst>
              <a:ext uri="{FF2B5EF4-FFF2-40B4-BE49-F238E27FC236}">
                <a16:creationId xmlns:a16="http://schemas.microsoft.com/office/drawing/2014/main" id="{8E2B5228-6AC6-44A6-8131-4B5B4A198358}"/>
              </a:ext>
            </a:extLst>
          </p:cNvPr>
          <p:cNvSpPr>
            <a:spLocks noGrp="1"/>
          </p:cNvSpPr>
          <p:nvPr>
            <p:ph idx="1"/>
          </p:nvPr>
        </p:nvSpPr>
        <p:spPr/>
        <p:txBody>
          <a:bodyPr>
            <a:normAutofit/>
          </a:bodyPr>
          <a:lstStyle/>
          <a:p>
            <a:pPr marL="347472" indent="-347472">
              <a:lnSpc>
                <a:spcPct val="100000"/>
              </a:lnSpc>
              <a:spcBef>
                <a:spcPts val="900"/>
              </a:spcBef>
              <a:spcAft>
                <a:spcPts val="900"/>
              </a:spcAft>
            </a:pPr>
            <a:r>
              <a:rPr lang="en-US" sz="3200" b="1" dirty="0"/>
              <a:t>Headline: </a:t>
            </a:r>
            <a:r>
              <a:rPr lang="en-US" sz="3200" dirty="0"/>
              <a:t>In 10 words or fewer, summarize the advocacy outcome and why it is important.</a:t>
            </a:r>
          </a:p>
          <a:p>
            <a:pPr marL="347472" indent="-347472">
              <a:lnSpc>
                <a:spcPct val="100000"/>
              </a:lnSpc>
              <a:spcBef>
                <a:spcPts val="900"/>
              </a:spcBef>
              <a:spcAft>
                <a:spcPts val="900"/>
              </a:spcAft>
            </a:pPr>
            <a:r>
              <a:rPr lang="en-US" sz="3200" b="1" dirty="0"/>
              <a:t>Summary and key message: </a:t>
            </a:r>
            <a:r>
              <a:rPr lang="en-US" sz="3200" dirty="0"/>
              <a:t>What is the significant change you are reporting?</a:t>
            </a:r>
          </a:p>
          <a:p>
            <a:pPr marL="347472" indent="-347472">
              <a:lnSpc>
                <a:spcPct val="100000"/>
              </a:lnSpc>
              <a:spcBef>
                <a:spcPts val="900"/>
              </a:spcBef>
              <a:spcAft>
                <a:spcPts val="900"/>
              </a:spcAft>
            </a:pPr>
            <a:r>
              <a:rPr lang="en-US" sz="3200" b="1" dirty="0"/>
              <a:t>Context: </a:t>
            </a:r>
            <a:r>
              <a:rPr lang="en-US" sz="3200" dirty="0"/>
              <a:t>What context is necessary to understand the significance of the advocacy win? Provide relevant baseline data, if available</a:t>
            </a:r>
            <a:r>
              <a:rPr lang="en-US" sz="3200" b="1" dirty="0"/>
              <a:t>.</a:t>
            </a:r>
          </a:p>
        </p:txBody>
      </p:sp>
    </p:spTree>
    <p:extLst>
      <p:ext uri="{BB962C8B-B14F-4D97-AF65-F5344CB8AC3E}">
        <p14:creationId xmlns:p14="http://schemas.microsoft.com/office/powerpoint/2010/main" val="3868732190"/>
      </p:ext>
    </p:extLst>
  </p:cSld>
  <p:clrMapOvr>
    <a:masterClrMapping/>
  </p:clrMapOvr>
</p:sld>
</file>

<file path=ppt/theme/theme1.xml><?xml version="1.0" encoding="utf-8"?>
<a:theme xmlns:a="http://schemas.openxmlformats.org/drawingml/2006/main" name="AFP-SMARTAdvocacy-PPT-v8,5  -  Read-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P-SMARTAdvocacy-PPT-v8,5  -  Read-Only" id="{3A9F9705-5FE7-554F-B04F-94D769FB8C14}" vid="{EA6EEF84-4170-D04F-B7F0-AA3C2D5120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P-SMARTAdvocacy-PPT-v8,5  -  Read-Only" id="{FEA113F4-11EC-AF4A-96D2-C451F85F3417}" vid="{E9257CBC-7B93-954A-A653-64F094DFFA0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AFP-SMARTAdvocacy-PPT-v8,5  -  Read-Only</Template>
  <TotalTime>34062</TotalTime>
  <Words>17981</Words>
  <Application>Microsoft Office PowerPoint</Application>
  <PresentationFormat>Widescreen</PresentationFormat>
  <Paragraphs>1747</Paragraphs>
  <Slides>105</Slides>
  <Notes>105</Notes>
  <HiddenSlides>30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105</vt:i4>
      </vt:variant>
    </vt:vector>
  </HeadingPairs>
  <TitlesOfParts>
    <vt:vector size="120" baseType="lpstr">
      <vt:lpstr>Arial</vt:lpstr>
      <vt:lpstr>Calibri</vt:lpstr>
      <vt:lpstr>Calibri Light</vt:lpstr>
      <vt:lpstr>Courier New</vt:lpstr>
      <vt:lpstr>Futura PT Demi</vt:lpstr>
      <vt:lpstr>Gentona Book</vt:lpstr>
      <vt:lpstr>Gill Sans MT</vt:lpstr>
      <vt:lpstr>GillSans Light</vt:lpstr>
      <vt:lpstr>Marydale</vt:lpstr>
      <vt:lpstr>National Book</vt:lpstr>
      <vt:lpstr>Tahoma</vt:lpstr>
      <vt:lpstr>Wingdings</vt:lpstr>
      <vt:lpstr>AFP-SMARTAdvocacy-PPT-v8,5  -  Read-Only</vt:lpstr>
      <vt:lpstr>Office Theme</vt:lpstr>
      <vt:lpstr>1_Office Theme</vt:lpstr>
      <vt:lpstr>For Facilitator Succeed With These Slides</vt:lpstr>
      <vt:lpstr>For Facilitator Make Choices</vt:lpstr>
      <vt:lpstr>For Facilitator Adapt the Slides</vt:lpstr>
      <vt:lpstr>For Facilitator Landscape Assessment</vt:lpstr>
      <vt:lpstr>For Facilitator Welcome and Overview</vt:lpstr>
      <vt:lpstr>PowerPoint Presentation</vt:lpstr>
      <vt:lpstr>What is SMART Advocacy?</vt:lpstr>
      <vt:lpstr>Overview</vt:lpstr>
      <vt:lpstr>Definitions and Key Concepts</vt:lpstr>
      <vt:lpstr>PowerPoint Presentation</vt:lpstr>
      <vt:lpstr>The Secret to an Advocacy Win</vt:lpstr>
      <vt:lpstr>Types of Advocacy Wins</vt:lpstr>
      <vt:lpstr>SMART Advocacy Strategy in 9 Steps</vt:lpstr>
      <vt:lpstr>SMART Advocacy Strategy in 9 Steps</vt:lpstr>
      <vt:lpstr>SMART Advocacy Guiding Principles</vt:lpstr>
      <vt:lpstr>Phase 1: Build Consensus</vt:lpstr>
      <vt:lpstr>For Facilitator Step 1</vt:lpstr>
      <vt:lpstr>PowerPoint Presentation</vt:lpstr>
      <vt:lpstr>Step 1—Understand the Landscape</vt:lpstr>
      <vt:lpstr>1.1 Assess the Landscape for Your Issue</vt:lpstr>
      <vt:lpstr>Landscape Assessment: Environment</vt:lpstr>
      <vt:lpstr>Landscape Assessment: Actors</vt:lpstr>
      <vt:lpstr>Landscape Assessment: Evidence </vt:lpstr>
      <vt:lpstr>Landscape Assessment: Policy</vt:lpstr>
      <vt:lpstr>1.2 Find Advocacy Opportunities</vt:lpstr>
      <vt:lpstr>For Facilitator Step 2</vt:lpstr>
      <vt:lpstr>PowerPoint Presentation</vt:lpstr>
      <vt:lpstr>PowerPoint Presentation</vt:lpstr>
      <vt:lpstr>PowerPoint Presentation</vt:lpstr>
      <vt:lpstr>2.1 Inventory All Stakeholders</vt:lpstr>
      <vt:lpstr>For Facilitator Step 3</vt:lpstr>
      <vt:lpstr>PowerPoint Presentation</vt:lpstr>
      <vt:lpstr>Goal</vt:lpstr>
      <vt:lpstr>3.1 Agree on a Long-Term Goal</vt:lpstr>
      <vt:lpstr>Step 3—Set SMART Objective</vt:lpstr>
      <vt:lpstr>Step 3—Set SMART Objective</vt:lpstr>
      <vt:lpstr>Many SMART Objectives to Reach One Goal</vt:lpstr>
      <vt:lpstr>Many SMART Objectives to Reach One Goal</vt:lpstr>
      <vt:lpstr>Advocacy Goal and SMART Objective—Example</vt:lpstr>
      <vt:lpstr>Advocacy Goal and SMART Objective—Example</vt:lpstr>
      <vt:lpstr>3.2 Create a SMART Objective</vt:lpstr>
      <vt:lpstr>Setting First SMART Objective</vt:lpstr>
      <vt:lpstr>Phase 2: Focus Efforts</vt:lpstr>
      <vt:lpstr>For Facilitator Step 4</vt:lpstr>
      <vt:lpstr>PowerPoint Presentation</vt:lpstr>
      <vt:lpstr>Step 4—Who Makes the Decisions?</vt:lpstr>
      <vt:lpstr>4.1 Confirm Your Decision-Maker</vt:lpstr>
      <vt:lpstr>4.2 Get to Know Your Decision-Maker</vt:lpstr>
      <vt:lpstr>4.2—Get to Know Your Decision-maker</vt:lpstr>
      <vt:lpstr>4.2—What Does the Decision-maker Value?</vt:lpstr>
      <vt:lpstr>4.2 Get to Know Your Decision-Maker</vt:lpstr>
      <vt:lpstr>How Do You Approach the Decision-maker? </vt:lpstr>
      <vt:lpstr>For Facilitator  Step 5</vt:lpstr>
      <vt:lpstr>PowerPoint Presentation</vt:lpstr>
      <vt:lpstr>Types of Arguments—the 3 E’s</vt:lpstr>
      <vt:lpstr>5.1 Ways to Argue Your Case—the 3 E’s</vt:lpstr>
      <vt:lpstr>Example: From Ask to Advocacy Win</vt:lpstr>
      <vt:lpstr>The Five-Point Message Box</vt:lpstr>
      <vt:lpstr>The Five-Point Message Box</vt:lpstr>
      <vt:lpstr>5.2 The Five-Point Message Box</vt:lpstr>
      <vt:lpstr>Select a Messenger</vt:lpstr>
      <vt:lpstr>5.3 Select a Messenger</vt:lpstr>
      <vt:lpstr>Practice Your Advocacy Ask</vt:lpstr>
      <vt:lpstr>5.4 Practice through role-play</vt:lpstr>
      <vt:lpstr>For Facilitator Step 6</vt:lpstr>
      <vt:lpstr>PowerPoint Presentation</vt:lpstr>
      <vt:lpstr>6.1 Map Your Resources</vt:lpstr>
      <vt:lpstr>6.1 Map Your Resources</vt:lpstr>
      <vt:lpstr>Step 6.2 Create a Work Plan</vt:lpstr>
      <vt:lpstr>Evaluation</vt:lpstr>
      <vt:lpstr>For Facilitator Phase 3 </vt:lpstr>
      <vt:lpstr>Phase 3: Achieve Change</vt:lpstr>
      <vt:lpstr>For Facilitator Step 7</vt:lpstr>
      <vt:lpstr>PowerPoint Presentation</vt:lpstr>
      <vt:lpstr>Step 7—Develop Materials</vt:lpstr>
      <vt:lpstr>Step 7 — Meet the Decision-maker</vt:lpstr>
      <vt:lpstr>For Facilitator Step 8</vt:lpstr>
      <vt:lpstr>PowerPoint Presentation</vt:lpstr>
      <vt:lpstr>We monitor, evaluate, and learn </vt:lpstr>
      <vt:lpstr>SMART Advocacy Theory of Change</vt:lpstr>
      <vt:lpstr>Step 8—Three Ways to Measure Results</vt:lpstr>
      <vt:lpstr>Step 8—Measuring Outputs</vt:lpstr>
      <vt:lpstr>Sample Outputs</vt:lpstr>
      <vt:lpstr>8.1 Outputs</vt:lpstr>
      <vt:lpstr>Step 8—Measuring Outcomes</vt:lpstr>
      <vt:lpstr>8.2 Sample Outcomes</vt:lpstr>
      <vt:lpstr>8.2 Outcomes</vt:lpstr>
      <vt:lpstr>Monitoring Progress Over Time</vt:lpstr>
      <vt:lpstr>Step 8—Measuring Progress Toward Impact</vt:lpstr>
      <vt:lpstr>SMART Objectives Mirror Outcomes</vt:lpstr>
      <vt:lpstr>Example Impact Tracking</vt:lpstr>
      <vt:lpstr>8.3 Impact</vt:lpstr>
      <vt:lpstr>Manage Setbacks</vt:lpstr>
      <vt:lpstr>Celebrate Success</vt:lpstr>
      <vt:lpstr>For Facilitator Step 9</vt:lpstr>
      <vt:lpstr>PowerPoint Presentation</vt:lpstr>
      <vt:lpstr>Step 9—Telling Your Story</vt:lpstr>
      <vt:lpstr>Step 9.1—Draft Your Story</vt:lpstr>
      <vt:lpstr>Step 9.1—Draft Your Story</vt:lpstr>
      <vt:lpstr>Step 9.1—Draft Your Story</vt:lpstr>
      <vt:lpstr>Step 9—Telling Your Story</vt:lpstr>
      <vt:lpstr>Step 9—Choosing the Next SMART Objective</vt:lpstr>
      <vt:lpstr>Step 9—Choosing the Next SMART Objective</vt:lpstr>
      <vt:lpstr>Time to Act</vt:lpstr>
      <vt:lpstr>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Facilitator  How to Use This Presentation</dc:title>
  <dc:creator>Vira David-Rivera</dc:creator>
  <cp:lastModifiedBy>Sarah Whitmarsh</cp:lastModifiedBy>
  <cp:revision>419</cp:revision>
  <cp:lastPrinted>2021-09-23T15:24:31Z</cp:lastPrinted>
  <dcterms:created xsi:type="dcterms:W3CDTF">2021-07-12T14:11:44Z</dcterms:created>
  <dcterms:modified xsi:type="dcterms:W3CDTF">2021-10-11T18:33:11Z</dcterms:modified>
</cp:coreProperties>
</file>